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49" r:id="rId1"/>
  </p:sldMasterIdLst>
  <p:notesMasterIdLst>
    <p:notesMasterId r:id="rId8"/>
  </p:notesMasterIdLst>
  <p:handoutMasterIdLst>
    <p:handoutMasterId r:id="rId9"/>
  </p:handoutMasterIdLst>
  <p:sldIdLst>
    <p:sldId id="386" r:id="rId2"/>
    <p:sldId id="390" r:id="rId3"/>
    <p:sldId id="391" r:id="rId4"/>
    <p:sldId id="389" r:id="rId5"/>
    <p:sldId id="462" r:id="rId6"/>
    <p:sldId id="463" r:id="rId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CC3300"/>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6" autoAdjust="0"/>
    <p:restoredTop sz="83021" autoAdjust="0"/>
  </p:normalViewPr>
  <p:slideViewPr>
    <p:cSldViewPr>
      <p:cViewPr>
        <p:scale>
          <a:sx n="66" d="100"/>
          <a:sy n="66" d="100"/>
        </p:scale>
        <p:origin x="-1306" y="-96"/>
      </p:cViewPr>
      <p:guideLst>
        <p:guide orient="horz" pos="2160"/>
        <p:guide pos="2880"/>
      </p:guideLst>
    </p:cSldViewPr>
  </p:slideViewPr>
  <p:outlineViewPr>
    <p:cViewPr>
      <p:scale>
        <a:sx n="33" d="100"/>
        <a:sy n="33" d="100"/>
      </p:scale>
      <p:origin x="0" y="4746"/>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62" d="100"/>
          <a:sy n="62" d="100"/>
        </p:scale>
        <p:origin x="-2578"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1"/>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t" anchorCtr="0" compatLnSpc="1">
            <a:prstTxWarp prst="textNoShape">
              <a:avLst/>
            </a:prstTxWarp>
          </a:bodyPr>
          <a:lstStyle>
            <a:lvl1pPr defTabSz="920750" eaLnBrk="0" hangingPunct="0">
              <a:defRPr sz="1300" smtClean="0">
                <a:latin typeface="Arial" charset="0"/>
                <a:cs typeface="Arial" charset="0"/>
              </a:defRPr>
            </a:lvl1pPr>
          </a:lstStyle>
          <a:p>
            <a:pPr>
              <a:defRPr/>
            </a:pPr>
            <a:r>
              <a:rPr lang="en-US" altLang="en-US" sz="1200" dirty="0" smtClean="0"/>
              <a:t>Descriptive Cataloging Using RDA</a:t>
            </a:r>
            <a:endParaRPr lang="en-US" altLang="en-US" sz="1200" dirty="0"/>
          </a:p>
        </p:txBody>
      </p:sp>
      <p:sp>
        <p:nvSpPr>
          <p:cNvPr id="9219" name="Rectangle 3"/>
          <p:cNvSpPr>
            <a:spLocks noGrp="1" noChangeArrowheads="1"/>
          </p:cNvSpPr>
          <p:nvPr>
            <p:ph type="dt" sz="quarter" idx="1"/>
          </p:nvPr>
        </p:nvSpPr>
        <p:spPr bwMode="auto">
          <a:xfrm>
            <a:off x="3886200" y="1"/>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t" anchorCtr="0" compatLnSpc="1">
            <a:prstTxWarp prst="textNoShape">
              <a:avLst/>
            </a:prstTxWarp>
          </a:bodyPr>
          <a:lstStyle>
            <a:lvl1pPr algn="r" defTabSz="920750" eaLnBrk="0" hangingPunct="0">
              <a:defRPr sz="1300">
                <a:latin typeface="Arial" charset="0"/>
                <a:cs typeface="Arial" charset="0"/>
              </a:defRPr>
            </a:lvl1pPr>
          </a:lstStyle>
          <a:p>
            <a:pPr>
              <a:defRPr/>
            </a:pPr>
            <a:r>
              <a:rPr lang="en-US" altLang="en-US" sz="1200" smtClean="0"/>
              <a:t>February 2015</a:t>
            </a:r>
            <a:endParaRPr lang="en-US" altLang="en-US" sz="1200" dirty="0"/>
          </a:p>
        </p:txBody>
      </p:sp>
      <p:sp>
        <p:nvSpPr>
          <p:cNvPr id="9220" name="Rectangle 4"/>
          <p:cNvSpPr>
            <a:spLocks noGrp="1" noChangeArrowheads="1"/>
          </p:cNvSpPr>
          <p:nvPr>
            <p:ph type="ftr" sz="quarter" idx="2"/>
          </p:nvPr>
        </p:nvSpPr>
        <p:spPr bwMode="auto">
          <a:xfrm>
            <a:off x="0" y="8686489"/>
            <a:ext cx="49530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b" anchorCtr="0" compatLnSpc="1">
            <a:prstTxWarp prst="textNoShape">
              <a:avLst/>
            </a:prstTxWarp>
          </a:bodyPr>
          <a:lstStyle>
            <a:lvl1pPr defTabSz="920750" eaLnBrk="0" hangingPunct="0">
              <a:defRPr sz="1300" smtClean="0">
                <a:latin typeface="Arial" charset="0"/>
                <a:cs typeface="Arial" charset="0"/>
              </a:defRPr>
            </a:lvl1pPr>
          </a:lstStyle>
          <a:p>
            <a:pPr>
              <a:defRPr/>
            </a:pPr>
            <a:r>
              <a:rPr lang="fr-FR" altLang="en-US" sz="1200" smtClean="0"/>
              <a:t>Module 9: Comprehensive Exercises</a:t>
            </a:r>
            <a:endParaRPr lang="en-US" altLang="en-US" sz="1200" dirty="0"/>
          </a:p>
        </p:txBody>
      </p:sp>
      <p:sp>
        <p:nvSpPr>
          <p:cNvPr id="9221" name="Rectangle 5"/>
          <p:cNvSpPr>
            <a:spLocks noGrp="1" noChangeArrowheads="1"/>
          </p:cNvSpPr>
          <p:nvPr>
            <p:ph type="sldNum" sz="quarter" idx="3"/>
          </p:nvPr>
        </p:nvSpPr>
        <p:spPr bwMode="auto">
          <a:xfrm>
            <a:off x="3886200" y="8686489"/>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b" anchorCtr="0" compatLnSpc="1">
            <a:prstTxWarp prst="textNoShape">
              <a:avLst/>
            </a:prstTxWarp>
          </a:bodyPr>
          <a:lstStyle>
            <a:lvl1pPr algn="r" defTabSz="920750" eaLnBrk="0" hangingPunct="0">
              <a:defRPr sz="1300">
                <a:latin typeface="Arial" charset="0"/>
                <a:cs typeface="Arial" charset="0"/>
              </a:defRPr>
            </a:lvl1pPr>
          </a:lstStyle>
          <a:p>
            <a:pPr>
              <a:defRPr/>
            </a:pPr>
            <a:fld id="{5F52437B-EC5A-467B-A82B-8DFB67DF67E8}" type="slidenum">
              <a:rPr lang="en-US" altLang="en-US"/>
              <a:pPr>
                <a:defRPr/>
              </a:pPr>
              <a:t>‹#›</a:t>
            </a:fld>
            <a:endParaRPr lang="en-US" altLang="en-US"/>
          </a:p>
        </p:txBody>
      </p:sp>
    </p:spTree>
    <p:extLst>
      <p:ext uri="{BB962C8B-B14F-4D97-AF65-F5344CB8AC3E}">
        <p14:creationId xmlns:p14="http://schemas.microsoft.com/office/powerpoint/2010/main" val="2343155424"/>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1"/>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t" anchorCtr="0" compatLnSpc="1">
            <a:prstTxWarp prst="textNoShape">
              <a:avLst/>
            </a:prstTxWarp>
          </a:bodyPr>
          <a:lstStyle>
            <a:lvl1pPr defTabSz="920750" eaLnBrk="0" hangingPunct="0">
              <a:defRPr sz="1300" smtClean="0">
                <a:latin typeface="Arial" charset="0"/>
                <a:cs typeface="Arial" charset="0"/>
              </a:defRPr>
            </a:lvl1pPr>
          </a:lstStyle>
          <a:p>
            <a:pPr>
              <a:defRPr/>
            </a:pPr>
            <a:r>
              <a:rPr lang="en-US" altLang="en-US" dirty="0" smtClean="0"/>
              <a:t>Descriptive Cataloging Using RDA</a:t>
            </a:r>
            <a:endParaRPr lang="en-US" altLang="en-US" dirty="0"/>
          </a:p>
        </p:txBody>
      </p:sp>
      <p:sp>
        <p:nvSpPr>
          <p:cNvPr id="8195" name="Rectangle 3"/>
          <p:cNvSpPr>
            <a:spLocks noGrp="1" noChangeArrowheads="1"/>
          </p:cNvSpPr>
          <p:nvPr>
            <p:ph type="dt" idx="1"/>
          </p:nvPr>
        </p:nvSpPr>
        <p:spPr bwMode="auto">
          <a:xfrm>
            <a:off x="3886200" y="1"/>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t" anchorCtr="0" compatLnSpc="1">
            <a:prstTxWarp prst="textNoShape">
              <a:avLst/>
            </a:prstTxWarp>
          </a:bodyPr>
          <a:lstStyle>
            <a:lvl1pPr algn="r" defTabSz="920750" eaLnBrk="0" hangingPunct="0">
              <a:defRPr sz="1300">
                <a:latin typeface="Arial" charset="0"/>
                <a:cs typeface="Arial" charset="0"/>
              </a:defRPr>
            </a:lvl1pPr>
          </a:lstStyle>
          <a:p>
            <a:pPr>
              <a:defRPr/>
            </a:pPr>
            <a:r>
              <a:rPr lang="en-US" altLang="en-US" smtClean="0"/>
              <a:t>February 2015</a:t>
            </a:r>
            <a:endParaRPr lang="en-US" altLang="en-US" dirty="0"/>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1" y="4344025"/>
            <a:ext cx="5029200"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1" y="8686489"/>
            <a:ext cx="4551984"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b" anchorCtr="0" compatLnSpc="1">
            <a:prstTxWarp prst="textNoShape">
              <a:avLst/>
            </a:prstTxWarp>
          </a:bodyPr>
          <a:lstStyle>
            <a:lvl1pPr defTabSz="920750" eaLnBrk="0" hangingPunct="0">
              <a:defRPr sz="1300" smtClean="0">
                <a:latin typeface="Arial" charset="0"/>
                <a:cs typeface="Arial" charset="0"/>
              </a:defRPr>
            </a:lvl1pPr>
          </a:lstStyle>
          <a:p>
            <a:pPr>
              <a:defRPr/>
            </a:pPr>
            <a:r>
              <a:rPr lang="fr-FR" altLang="en-US" dirty="0" smtClean="0"/>
              <a:t>Module 9: </a:t>
            </a:r>
            <a:r>
              <a:rPr lang="fr-FR" altLang="en-US" dirty="0" err="1" smtClean="0"/>
              <a:t>Comprehensive</a:t>
            </a:r>
            <a:r>
              <a:rPr lang="fr-FR" altLang="en-US" dirty="0" smtClean="0"/>
              <a:t> </a:t>
            </a:r>
            <a:r>
              <a:rPr lang="fr-FR" altLang="en-US" dirty="0" err="1" smtClean="0"/>
              <a:t>Exercises</a:t>
            </a:r>
            <a:endParaRPr lang="en-US" altLang="en-US" dirty="0"/>
          </a:p>
        </p:txBody>
      </p:sp>
      <p:sp>
        <p:nvSpPr>
          <p:cNvPr id="8199" name="Rectangle 7"/>
          <p:cNvSpPr>
            <a:spLocks noGrp="1" noChangeArrowheads="1"/>
          </p:cNvSpPr>
          <p:nvPr>
            <p:ph type="sldNum" sz="quarter" idx="5"/>
          </p:nvPr>
        </p:nvSpPr>
        <p:spPr bwMode="auto">
          <a:xfrm>
            <a:off x="3886200" y="8686489"/>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9" rIns="92118" bIns="46059" numCol="1" anchor="b" anchorCtr="0" compatLnSpc="1">
            <a:prstTxWarp prst="textNoShape">
              <a:avLst/>
            </a:prstTxWarp>
          </a:bodyPr>
          <a:lstStyle>
            <a:lvl1pPr algn="r" defTabSz="920750" eaLnBrk="0" hangingPunct="0">
              <a:defRPr sz="1300">
                <a:latin typeface="Arial" charset="0"/>
                <a:cs typeface="Arial" charset="0"/>
              </a:defRPr>
            </a:lvl1pPr>
          </a:lstStyle>
          <a:p>
            <a:pPr>
              <a:defRPr/>
            </a:pPr>
            <a:fld id="{E9142151-5A43-4613-8E0A-6DD697BB9890}" type="slidenum">
              <a:rPr lang="en-US" altLang="en-US"/>
              <a:pPr>
                <a:defRPr/>
              </a:pPr>
              <a:t>‹#›</a:t>
            </a:fld>
            <a:endParaRPr lang="en-US" altLang="en-US"/>
          </a:p>
        </p:txBody>
      </p:sp>
    </p:spTree>
    <p:extLst>
      <p:ext uri="{BB962C8B-B14F-4D97-AF65-F5344CB8AC3E}">
        <p14:creationId xmlns:p14="http://schemas.microsoft.com/office/powerpoint/2010/main" val="3874080182"/>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pitchFamily="-109" charset="0"/>
        <a:ea typeface="MS PGothic" pitchFamily="34"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43000" y="687388"/>
            <a:ext cx="4572000" cy="3429000"/>
          </a:xfrm>
          <a:ln/>
        </p:spPr>
      </p:sp>
      <p:sp>
        <p:nvSpPr>
          <p:cNvPr id="37891" name="Rectangle 3"/>
          <p:cNvSpPr>
            <a:spLocks noGrp="1" noChangeArrowheads="1"/>
          </p:cNvSpPr>
          <p:nvPr>
            <p:ph type="body" idx="1"/>
          </p:nvPr>
        </p:nvSpPr>
        <p:spPr>
          <a:xfrm>
            <a:off x="685800" y="4344025"/>
            <a:ext cx="5486400" cy="4112926"/>
          </a:xfrm>
          <a:noFill/>
        </p:spPr>
        <p:txBody>
          <a:bodyPr/>
          <a:lstStyle/>
          <a:p>
            <a:endParaRPr lang="en-US" altLang="en-US" smtClean="0">
              <a:latin typeface="Arial" pitchFamily="34" charset="0"/>
            </a:endParaRPr>
          </a:p>
        </p:txBody>
      </p:sp>
      <p:sp>
        <p:nvSpPr>
          <p:cNvPr id="37892"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37893"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ADA4334B-4CCB-4202-82EC-285092576B84}" type="slidenum">
              <a:rPr lang="en-US" altLang="en-US" smtClean="0">
                <a:latin typeface="Arial" pitchFamily="34" charset="0"/>
              </a:rPr>
              <a:pPr/>
              <a:t>1</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p:spPr>
        <p:txBody>
          <a:bodyPr/>
          <a:lstStyle/>
          <a:p>
            <a:pPr eaLnBrk="1" hangingPunct="1"/>
            <a:r>
              <a:rPr lang="en-US" altLang="en-US" sz="1400" b="1" i="1" smtClean="0">
                <a:latin typeface="Arial" pitchFamily="34" charset="0"/>
              </a:rPr>
              <a:t>Pedagogical notes for instructors:</a:t>
            </a:r>
          </a:p>
          <a:p>
            <a:pPr eaLnBrk="1" hangingPunct="1"/>
            <a:r>
              <a:rPr lang="en-US" altLang="en-US" sz="1400" smtClean="0">
                <a:latin typeface="Arial" pitchFamily="34" charset="0"/>
              </a:rPr>
              <a:t>It is assumed for the purpose of these courses that the audience has no previous knowledge of descriptive cataloging.  It is also assumed that the level of detail is at the ‘conceptual’ level.  Accordingly, the instruction is designed as an overview, and will not necessarily drill to a granular level of detail.</a:t>
            </a:r>
          </a:p>
        </p:txBody>
      </p:sp>
      <p:sp>
        <p:nvSpPr>
          <p:cNvPr id="38916"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38917"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3F59AA89-E507-4A54-AF04-F6D20A9AB34E}" type="slidenum">
              <a:rPr lang="en-US" altLang="en-US" smtClean="0">
                <a:latin typeface="Arial" pitchFamily="34" charset="0"/>
              </a:rPr>
              <a:pPr/>
              <a:t>2</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endParaRPr lang="en-US" altLang="en-US" smtClean="0">
              <a:latin typeface="Arial" pitchFamily="34" charset="0"/>
            </a:endParaRPr>
          </a:p>
        </p:txBody>
      </p:sp>
      <p:sp>
        <p:nvSpPr>
          <p:cNvPr id="39940"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39941"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F5E817A6-351E-47E4-A269-5366955C6F73}" type="slidenum">
              <a:rPr lang="en-US" altLang="en-US" smtClean="0">
                <a:latin typeface="Arial" pitchFamily="34" charset="0"/>
              </a:rPr>
              <a:pPr/>
              <a:t>3</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pPr>
              <a:spcBef>
                <a:spcPts val="0"/>
              </a:spcBef>
            </a:pPr>
            <a:r>
              <a:rPr lang="en-US" altLang="en-US" sz="1400" dirty="0" smtClean="0">
                <a:latin typeface="Arial" pitchFamily="34" charset="0"/>
              </a:rPr>
              <a:t>[Instructor: consider in advance how you want to deliver this module.  It will depend on variables such as amount of time available, depth of</a:t>
            </a:r>
            <a:r>
              <a:rPr lang="en-US" altLang="en-US" sz="1400" baseline="0" dirty="0" smtClean="0">
                <a:latin typeface="Arial" pitchFamily="34" charset="0"/>
              </a:rPr>
              <a:t> </a:t>
            </a:r>
            <a:r>
              <a:rPr lang="en-US" altLang="en-US" sz="1400" dirty="0" smtClean="0">
                <a:latin typeface="Arial" pitchFamily="34" charset="0"/>
              </a:rPr>
              <a:t>comprehension by students, group dynamics, and other factors.  This can be a dense module, but be sure to leave time to discuss the ‘answers.’ Take a 20-minute break at a convenient transition point]</a:t>
            </a:r>
          </a:p>
          <a:p>
            <a:pPr>
              <a:spcBef>
                <a:spcPts val="0"/>
              </a:spcBef>
            </a:pPr>
            <a:endParaRPr lang="en-US" altLang="en-US" sz="1400" dirty="0" smtClean="0">
              <a:latin typeface="Arial" pitchFamily="34" charset="0"/>
            </a:endParaRPr>
          </a:p>
          <a:p>
            <a:pPr>
              <a:spcBef>
                <a:spcPts val="0"/>
              </a:spcBef>
            </a:pPr>
            <a:r>
              <a:rPr lang="en-US" altLang="en-US" sz="1400" dirty="0" smtClean="0">
                <a:latin typeface="Arial" pitchFamily="34" charset="0"/>
              </a:rPr>
              <a:t>I suggest a blended approach: </a:t>
            </a:r>
            <a:r>
              <a:rPr lang="en-US" altLang="en-US" sz="1400" i="1" dirty="0" smtClean="0">
                <a:latin typeface="Arial" pitchFamily="34" charset="0"/>
              </a:rPr>
              <a:t>for example,  </a:t>
            </a:r>
            <a:r>
              <a:rPr lang="en-US" altLang="en-US" sz="1400" dirty="0" smtClean="0">
                <a:latin typeface="Arial" pitchFamily="34" charset="0"/>
              </a:rPr>
              <a:t>give students time to do Exercise 1 on their own before you discuss the ‘answers’; work through Exercise 2 together (since they may need coaching on the concepts, covered several classes ago); do Exercise 3 Resource A together, then let them work through Resource B on their own or with a partner; then quickly work through Exercise 4 as a group]  </a:t>
            </a:r>
          </a:p>
        </p:txBody>
      </p:sp>
      <p:sp>
        <p:nvSpPr>
          <p:cNvPr id="40964"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40965"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45473180-F1B7-4C0B-AEFD-90C4B3312831}" type="slidenum">
              <a:rPr lang="en-US" altLang="en-US" smtClean="0">
                <a:latin typeface="Arial" pitchFamily="34" charset="0"/>
              </a:rPr>
              <a:pPr/>
              <a:t>4</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endParaRPr lang="en-US" altLang="en-US" sz="1400" dirty="0" smtClean="0">
              <a:latin typeface="Arial" pitchFamily="34" charset="0"/>
            </a:endParaRPr>
          </a:p>
        </p:txBody>
      </p:sp>
      <p:sp>
        <p:nvSpPr>
          <p:cNvPr id="40964"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40965"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45473180-F1B7-4C0B-AEFD-90C4B3312831}" type="slidenum">
              <a:rPr lang="en-US" altLang="en-US" smtClean="0">
                <a:latin typeface="Arial" pitchFamily="34" charset="0"/>
              </a:rPr>
              <a:pPr/>
              <a:t>5</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pPr>
              <a:spcBef>
                <a:spcPts val="0"/>
              </a:spcBef>
            </a:pPr>
            <a:r>
              <a:rPr lang="en-US" altLang="en-US" sz="1400" dirty="0" smtClean="0">
                <a:latin typeface="Arial" pitchFamily="34" charset="0"/>
              </a:rPr>
              <a:t>Remember that you can use the Bibliographic Record Practice </a:t>
            </a:r>
            <a:r>
              <a:rPr lang="en-US" altLang="en-US" sz="1400" dirty="0" err="1" smtClean="0">
                <a:latin typeface="Arial" pitchFamily="34" charset="0"/>
              </a:rPr>
              <a:t>Workform</a:t>
            </a:r>
            <a:r>
              <a:rPr lang="en-US" altLang="en-US" sz="1400" dirty="0" smtClean="0">
                <a:latin typeface="Arial" pitchFamily="34" charset="0"/>
              </a:rPr>
              <a:t> distributed earlier to ‘get your feet wet.’</a:t>
            </a:r>
          </a:p>
          <a:p>
            <a:pPr>
              <a:spcBef>
                <a:spcPts val="0"/>
              </a:spcBef>
            </a:pPr>
            <a:r>
              <a:rPr lang="en-US" altLang="en-US" sz="1400" dirty="0" smtClean="0">
                <a:latin typeface="Arial" pitchFamily="34" charset="0"/>
              </a:rPr>
              <a:t>If you are not yet a ‘real’ cataloger, use it to catalog something from your own personal library.</a:t>
            </a:r>
          </a:p>
        </p:txBody>
      </p:sp>
      <p:sp>
        <p:nvSpPr>
          <p:cNvPr id="40964" name="Header Placeholder 2"/>
          <p:cNvSpPr>
            <a:spLocks noGrp="1"/>
          </p:cNvSpPr>
          <p:nvPr>
            <p:ph type="hdr" sz="quarter"/>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mtClean="0">
                <a:latin typeface="Arial" pitchFamily="34" charset="0"/>
              </a:rPr>
              <a:t>Descriptive Cataloging Using RDA</a:t>
            </a:r>
            <a:endParaRPr lang="en-US" altLang="en-US">
              <a:latin typeface="Arial" pitchFamily="34" charset="0"/>
            </a:endParaRPr>
          </a:p>
        </p:txBody>
      </p:sp>
      <p:sp>
        <p:nvSpPr>
          <p:cNvPr id="40965" name="Slide Number Placeholder 3"/>
          <p:cNvSpPr>
            <a:spLocks noGrp="1"/>
          </p:cNvSpPr>
          <p:nvPr>
            <p:ph type="sldNum" sz="quarter" idx="5"/>
          </p:nvPr>
        </p:nvSpPr>
        <p:spPr>
          <a:noFill/>
        </p:spPr>
        <p:txBody>
          <a:bodyPr/>
          <a:lstStyle>
            <a:lvl1pPr defTabSz="920750" eaLnBrk="0" hangingPunct="0">
              <a:defRPr>
                <a:solidFill>
                  <a:schemeClr val="tx1"/>
                </a:solidFill>
                <a:latin typeface="Verdana" pitchFamily="34" charset="0"/>
                <a:ea typeface="MS PGothic" pitchFamily="34" charset="-128"/>
              </a:defRPr>
            </a:lvl1pPr>
            <a:lvl2pPr marL="742950" indent="-285750" defTabSz="920750" eaLnBrk="0" hangingPunct="0">
              <a:defRPr>
                <a:solidFill>
                  <a:schemeClr val="tx1"/>
                </a:solidFill>
                <a:latin typeface="Verdana" pitchFamily="34" charset="0"/>
                <a:ea typeface="MS PGothic" pitchFamily="34" charset="-128"/>
              </a:defRPr>
            </a:lvl2pPr>
            <a:lvl3pPr marL="1143000" indent="-228600" defTabSz="920750" eaLnBrk="0" hangingPunct="0">
              <a:defRPr>
                <a:solidFill>
                  <a:schemeClr val="tx1"/>
                </a:solidFill>
                <a:latin typeface="Verdana" pitchFamily="34" charset="0"/>
                <a:ea typeface="MS PGothic" pitchFamily="34" charset="-128"/>
              </a:defRPr>
            </a:lvl3pPr>
            <a:lvl4pPr marL="1600200" indent="-228600" defTabSz="920750" eaLnBrk="0" hangingPunct="0">
              <a:defRPr>
                <a:solidFill>
                  <a:schemeClr val="tx1"/>
                </a:solidFill>
                <a:latin typeface="Verdana" pitchFamily="34" charset="0"/>
                <a:ea typeface="MS PGothic" pitchFamily="34" charset="-128"/>
              </a:defRPr>
            </a:lvl4pPr>
            <a:lvl5pPr marL="2057400" indent="-228600" defTabSz="920750" eaLnBrk="0" hangingPunct="0">
              <a:defRPr>
                <a:solidFill>
                  <a:schemeClr val="tx1"/>
                </a:solidFill>
                <a:latin typeface="Verdana" pitchFamily="34" charset="0"/>
                <a:ea typeface="MS PGothic" pitchFamily="34" charset="-128"/>
              </a:defRPr>
            </a:lvl5pPr>
            <a:lvl6pPr marL="2514600" indent="-228600" defTabSz="92075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defTabSz="92075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defTabSz="92075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defTabSz="920750" eaLnBrk="0" fontAlgn="base" hangingPunct="0">
              <a:spcBef>
                <a:spcPct val="0"/>
              </a:spcBef>
              <a:spcAft>
                <a:spcPct val="0"/>
              </a:spcAft>
              <a:defRPr>
                <a:solidFill>
                  <a:schemeClr val="tx1"/>
                </a:solidFill>
                <a:latin typeface="Verdana" pitchFamily="34" charset="0"/>
                <a:ea typeface="MS PGothic" pitchFamily="34" charset="-128"/>
              </a:defRPr>
            </a:lvl9pPr>
          </a:lstStyle>
          <a:p>
            <a:fld id="{45473180-F1B7-4C0B-AEFD-90C4B3312831}" type="slidenum">
              <a:rPr lang="en-US" altLang="en-US" smtClean="0">
                <a:latin typeface="Arial" pitchFamily="34" charset="0"/>
              </a:rPr>
              <a:pPr/>
              <a:t>6</a:t>
            </a:fld>
            <a:endParaRPr lang="en-US" altLang="en-US"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smtClean="0"/>
              <a:t>February 2015</a:t>
            </a:r>
            <a:endParaRPr lang="en-US" altLang="en-US"/>
          </a:p>
        </p:txBody>
      </p:sp>
      <p:sp>
        <p:nvSpPr>
          <p:cNvPr id="3" name="Footer Placeholder 2"/>
          <p:cNvSpPr>
            <a:spLocks noGrp="1"/>
          </p:cNvSpPr>
          <p:nvPr>
            <p:ph type="ftr" sz="quarter" idx="11"/>
          </p:nvPr>
        </p:nvSpPr>
        <p:spPr/>
        <p:txBody>
          <a:bodyPr/>
          <a:lstStyle/>
          <a:p>
            <a:pPr>
              <a:defRPr/>
            </a:pPr>
            <a:r>
              <a:rPr lang="fr-FR" altLang="en-US" smtClean="0"/>
              <a:t>Module 9: Comprehensive Exercises</a:t>
            </a: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AutoShape 4"/>
            <p:cNvSpPr>
              <a:spLocks noChangeArrowheads="1"/>
            </p:cNvSpPr>
            <p:nvPr/>
          </p:nvSpPr>
          <p:spPr bwMode="auto">
            <a:xfrm>
              <a:off x="-1584" y="864"/>
              <a:ext cx="2304" cy="2304"/>
            </a:xfrm>
            <a:custGeom>
              <a:avLst/>
              <a:gdLst>
                <a:gd name="T0" fmla="*/ 57 w 64000"/>
                <a:gd name="T1" fmla="*/ 3 h 64000"/>
                <a:gd name="T2" fmla="*/ 83 w 64000"/>
                <a:gd name="T3" fmla="*/ 41 h 64000"/>
                <a:gd name="T4" fmla="*/ 57 w 64000"/>
                <a:gd name="T5" fmla="*/ 80 h 64000"/>
                <a:gd name="T6" fmla="*/ 57 w 64000"/>
                <a:gd name="T7" fmla="*/ 80 h 64000"/>
                <a:gd name="T8" fmla="*/ 57 w 64000"/>
                <a:gd name="T9" fmla="*/ 80 h 64000"/>
                <a:gd name="T10" fmla="*/ 57 w 64000"/>
                <a:gd name="T11" fmla="*/ 80 h 64000"/>
                <a:gd name="T12" fmla="*/ 57 w 64000"/>
                <a:gd name="T13" fmla="*/ 3 h 64000"/>
                <a:gd name="T14" fmla="*/ 57 w 64000"/>
                <a:gd name="T15" fmla="*/ 3 h 64000"/>
                <a:gd name="T16" fmla="*/ 57 w 64000"/>
                <a:gd name="T17" fmla="*/ 3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 name="AutoShape 5"/>
            <p:cNvSpPr>
              <a:spLocks noChangeArrowheads="1"/>
            </p:cNvSpPr>
            <p:nvPr/>
          </p:nvSpPr>
          <p:spPr bwMode="auto">
            <a:xfrm>
              <a:off x="-2030" y="192"/>
              <a:ext cx="2544" cy="2544"/>
            </a:xfrm>
            <a:custGeom>
              <a:avLst/>
              <a:gdLst>
                <a:gd name="T0" fmla="*/ 81 w 64000"/>
                <a:gd name="T1" fmla="*/ 10 h 64000"/>
                <a:gd name="T2" fmla="*/ 101 w 64000"/>
                <a:gd name="T3" fmla="*/ 51 h 64000"/>
                <a:gd name="T4" fmla="*/ 81 w 64000"/>
                <a:gd name="T5" fmla="*/ 91 h 64000"/>
                <a:gd name="T6" fmla="*/ 81 w 64000"/>
                <a:gd name="T7" fmla="*/ 91 h 64000"/>
                <a:gd name="T8" fmla="*/ 81 w 64000"/>
                <a:gd name="T9" fmla="*/ 91 h 64000"/>
                <a:gd name="T10" fmla="*/ 81 w 64000"/>
                <a:gd name="T11" fmla="*/ 91 h 64000"/>
                <a:gd name="T12" fmla="*/ 81 w 64000"/>
                <a:gd name="T13" fmla="*/ 10 h 64000"/>
                <a:gd name="T14" fmla="*/ 81 w 64000"/>
                <a:gd name="T15" fmla="*/ 10 h 64000"/>
                <a:gd name="T16" fmla="*/ 81 w 64000"/>
                <a:gd name="T17" fmla="*/ 1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33126" name="Rectangle 6"/>
          <p:cNvSpPr>
            <a:spLocks noGrp="1" noChangeArrowheads="1"/>
          </p:cNvSpPr>
          <p:nvPr>
            <p:ph type="ctrTitle"/>
          </p:nvPr>
        </p:nvSpPr>
        <p:spPr>
          <a:xfrm>
            <a:off x="1443038" y="985838"/>
            <a:ext cx="7239000" cy="1444625"/>
          </a:xfrm>
          <a:noFill/>
        </p:spPr>
        <p:txBody>
          <a:bodyPr anchor="b"/>
          <a:lstStyle>
            <a:lvl1pPr>
              <a:defRPr sz="4000"/>
            </a:lvl1pPr>
          </a:lstStyle>
          <a:p>
            <a:r>
              <a:rPr lang="en-US"/>
              <a:t>Click to edit Master title style</a:t>
            </a:r>
          </a:p>
        </p:txBody>
      </p:sp>
      <p:sp>
        <p:nvSpPr>
          <p:cNvPr id="13312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ltLang="en-US"/>
          </a:p>
        </p:txBody>
      </p:sp>
      <p:sp>
        <p:nvSpPr>
          <p:cNvPr id="9" name="Rectangle 9"/>
          <p:cNvSpPr>
            <a:spLocks noGrp="1" noChangeArrowheads="1"/>
          </p:cNvSpPr>
          <p:nvPr>
            <p:ph type="ftr" sz="quarter" idx="11"/>
          </p:nvPr>
        </p:nvSpPr>
        <p:spPr/>
        <p:txBody>
          <a:bodyPr/>
          <a:lstStyle>
            <a:lvl1pPr>
              <a:defRPr/>
            </a:lvl1pPr>
          </a:lstStyle>
          <a:p>
            <a:pPr>
              <a:defRPr/>
            </a:pPr>
            <a:endParaRPr lang="en-US" altLang="en-US"/>
          </a:p>
        </p:txBody>
      </p:sp>
      <p:sp>
        <p:nvSpPr>
          <p:cNvPr id="10" name="Rectangle 10"/>
          <p:cNvSpPr>
            <a:spLocks noGrp="1" noChangeArrowheads="1"/>
          </p:cNvSpPr>
          <p:nvPr>
            <p:ph type="sldNum" sz="quarter" idx="12"/>
          </p:nvPr>
        </p:nvSpPr>
        <p:spPr/>
        <p:txBody>
          <a:bodyPr/>
          <a:lstStyle>
            <a:lvl1pPr>
              <a:defRPr/>
            </a:lvl1pPr>
          </a:lstStyle>
          <a:p>
            <a:pPr>
              <a:defRPr/>
            </a:pPr>
            <a:fld id="{75C987A6-C560-45F8-9FF6-4833F095A5EF}" type="slidenum">
              <a:rPr lang="en-US" altLang="en-US"/>
              <a:pPr>
                <a:defRPr/>
              </a:pPr>
              <a:t>‹#›</a:t>
            </a:fld>
            <a:endParaRPr lang="en-US" altLang="en-US"/>
          </a:p>
        </p:txBody>
      </p:sp>
    </p:spTree>
    <p:extLst>
      <p:ext uri="{BB962C8B-B14F-4D97-AF65-F5344CB8AC3E}">
        <p14:creationId xmlns:p14="http://schemas.microsoft.com/office/powerpoint/2010/main" val="2473852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886C198D-2CC4-49A2-A1A6-BEEB2554EFEC}" type="slidenum">
              <a:rPr lang="en-US" altLang="en-US"/>
              <a:pPr>
                <a:defRPr/>
              </a:pPr>
              <a:t>‹#›</a:t>
            </a:fld>
            <a:endParaRPr lang="en-US" altLang="en-US"/>
          </a:p>
        </p:txBody>
      </p:sp>
    </p:spTree>
    <p:extLst>
      <p:ext uri="{BB962C8B-B14F-4D97-AF65-F5344CB8AC3E}">
        <p14:creationId xmlns:p14="http://schemas.microsoft.com/office/powerpoint/2010/main" val="1515913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AF82028F-A956-474A-BDBB-1CBF77755A4B}" type="slidenum">
              <a:rPr lang="en-US" altLang="en-US"/>
              <a:pPr>
                <a:defRPr/>
              </a:pPr>
              <a:t>‹#›</a:t>
            </a:fld>
            <a:endParaRPr lang="en-US" altLang="en-US"/>
          </a:p>
        </p:txBody>
      </p:sp>
    </p:spTree>
    <p:extLst>
      <p:ext uri="{BB962C8B-B14F-4D97-AF65-F5344CB8AC3E}">
        <p14:creationId xmlns:p14="http://schemas.microsoft.com/office/powerpoint/2010/main" val="2453547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B00F5B44-8111-4F38-AEDC-29FE66B97A00}" type="slidenum">
              <a:rPr lang="en-US" altLang="en-US"/>
              <a:pPr>
                <a:defRPr/>
              </a:pPr>
              <a:t>‹#›</a:t>
            </a:fld>
            <a:endParaRPr lang="en-US" altLang="en-US"/>
          </a:p>
        </p:txBody>
      </p:sp>
    </p:spTree>
    <p:extLst>
      <p:ext uri="{BB962C8B-B14F-4D97-AF65-F5344CB8AC3E}">
        <p14:creationId xmlns:p14="http://schemas.microsoft.com/office/powerpoint/2010/main" val="2134066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0"/>
          <p:cNvSpPr>
            <a:spLocks noGrp="1" noChangeArrowheads="1"/>
          </p:cNvSpPr>
          <p:nvPr>
            <p:ph type="sldNum" sz="quarter" idx="12"/>
          </p:nvPr>
        </p:nvSpPr>
        <p:spPr>
          <a:ln/>
        </p:spPr>
        <p:txBody>
          <a:bodyPr/>
          <a:lstStyle>
            <a:lvl1pPr>
              <a:defRPr/>
            </a:lvl1pPr>
          </a:lstStyle>
          <a:p>
            <a:pPr>
              <a:defRPr/>
            </a:pPr>
            <a:fld id="{93EA9B83-C615-4601-B2DB-5D45DBAFE0D2}" type="slidenum">
              <a:rPr lang="en-US" altLang="en-US"/>
              <a:pPr>
                <a:defRPr/>
              </a:pPr>
              <a:t>‹#›</a:t>
            </a:fld>
            <a:endParaRPr lang="en-US" altLang="en-US"/>
          </a:p>
        </p:txBody>
      </p:sp>
    </p:spTree>
    <p:extLst>
      <p:ext uri="{BB962C8B-B14F-4D97-AF65-F5344CB8AC3E}">
        <p14:creationId xmlns:p14="http://schemas.microsoft.com/office/powerpoint/2010/main" val="6448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0"/>
          <p:cNvSpPr>
            <a:spLocks noGrp="1" noChangeArrowheads="1"/>
          </p:cNvSpPr>
          <p:nvPr>
            <p:ph type="sldNum" sz="quarter" idx="12"/>
          </p:nvPr>
        </p:nvSpPr>
        <p:spPr>
          <a:ln/>
        </p:spPr>
        <p:txBody>
          <a:bodyPr/>
          <a:lstStyle>
            <a:lvl1pPr>
              <a:defRPr/>
            </a:lvl1pPr>
          </a:lstStyle>
          <a:p>
            <a:pPr>
              <a:defRPr/>
            </a:pPr>
            <a:fld id="{BCB0A840-40ED-4724-BFFD-3F449D4EE8D9}" type="slidenum">
              <a:rPr lang="en-US" altLang="en-US"/>
              <a:pPr>
                <a:defRPr/>
              </a:pPr>
              <a:t>‹#›</a:t>
            </a:fld>
            <a:endParaRPr lang="en-US" altLang="en-US"/>
          </a:p>
        </p:txBody>
      </p:sp>
    </p:spTree>
    <p:extLst>
      <p:ext uri="{BB962C8B-B14F-4D97-AF65-F5344CB8AC3E}">
        <p14:creationId xmlns:p14="http://schemas.microsoft.com/office/powerpoint/2010/main" val="397871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0"/>
          <p:cNvSpPr>
            <a:spLocks noGrp="1" noChangeArrowheads="1"/>
          </p:cNvSpPr>
          <p:nvPr>
            <p:ph type="sldNum" sz="quarter" idx="12"/>
          </p:nvPr>
        </p:nvSpPr>
        <p:spPr>
          <a:ln/>
        </p:spPr>
        <p:txBody>
          <a:bodyPr/>
          <a:lstStyle>
            <a:lvl1pPr>
              <a:defRPr/>
            </a:lvl1pPr>
          </a:lstStyle>
          <a:p>
            <a:pPr>
              <a:defRPr/>
            </a:pPr>
            <a:fld id="{48113352-BB5E-4290-9E1B-6AF56B5AFAC1}" type="slidenum">
              <a:rPr lang="en-US" altLang="en-US"/>
              <a:pPr>
                <a:defRPr/>
              </a:pPr>
              <a:t>‹#›</a:t>
            </a:fld>
            <a:endParaRPr lang="en-US" altLang="en-US"/>
          </a:p>
        </p:txBody>
      </p:sp>
    </p:spTree>
    <p:extLst>
      <p:ext uri="{BB962C8B-B14F-4D97-AF65-F5344CB8AC3E}">
        <p14:creationId xmlns:p14="http://schemas.microsoft.com/office/powerpoint/2010/main" val="383234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F27CE735-2552-4ACE-960A-C63C75321BF1}" type="slidenum">
              <a:rPr lang="en-US" altLang="en-US"/>
              <a:pPr>
                <a:defRPr/>
              </a:pPr>
              <a:t>‹#›</a:t>
            </a:fld>
            <a:endParaRPr lang="en-US" altLang="en-US"/>
          </a:p>
        </p:txBody>
      </p:sp>
    </p:spTree>
    <p:extLst>
      <p:ext uri="{BB962C8B-B14F-4D97-AF65-F5344CB8AC3E}">
        <p14:creationId xmlns:p14="http://schemas.microsoft.com/office/powerpoint/2010/main" val="143522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0"/>
          <p:cNvSpPr>
            <a:spLocks noGrp="1" noChangeArrowheads="1"/>
          </p:cNvSpPr>
          <p:nvPr>
            <p:ph type="sldNum" sz="quarter" idx="12"/>
          </p:nvPr>
        </p:nvSpPr>
        <p:spPr>
          <a:ln/>
        </p:spPr>
        <p:txBody>
          <a:bodyPr/>
          <a:lstStyle>
            <a:lvl1pPr>
              <a:defRPr/>
            </a:lvl1pPr>
          </a:lstStyle>
          <a:p>
            <a:pPr>
              <a:defRPr/>
            </a:pPr>
            <a:fld id="{81CF573E-565F-4F6D-86DB-92BCCB9CDFC9}" type="slidenum">
              <a:rPr lang="en-US" altLang="en-US"/>
              <a:pPr>
                <a:defRPr/>
              </a:pPr>
              <a:t>‹#›</a:t>
            </a:fld>
            <a:endParaRPr lang="en-US" altLang="en-US"/>
          </a:p>
        </p:txBody>
      </p:sp>
    </p:spTree>
    <p:extLst>
      <p:ext uri="{BB962C8B-B14F-4D97-AF65-F5344CB8AC3E}">
        <p14:creationId xmlns:p14="http://schemas.microsoft.com/office/powerpoint/2010/main" val="3196777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000F3356-0FF5-41F4-AA9B-C8F435413D8D}" type="slidenum">
              <a:rPr lang="en-US" altLang="en-US"/>
              <a:pPr>
                <a:defRPr/>
              </a:pPr>
              <a:t>‹#›</a:t>
            </a:fld>
            <a:endParaRPr lang="en-US" altLang="en-US"/>
          </a:p>
        </p:txBody>
      </p:sp>
    </p:spTree>
    <p:extLst>
      <p:ext uri="{BB962C8B-B14F-4D97-AF65-F5344CB8AC3E}">
        <p14:creationId xmlns:p14="http://schemas.microsoft.com/office/powerpoint/2010/main" val="3497551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0"/>
          <p:cNvSpPr>
            <a:spLocks noGrp="1" noChangeArrowheads="1"/>
          </p:cNvSpPr>
          <p:nvPr>
            <p:ph type="sldNum" sz="quarter" idx="12"/>
          </p:nvPr>
        </p:nvSpPr>
        <p:spPr>
          <a:ln/>
        </p:spPr>
        <p:txBody>
          <a:bodyPr/>
          <a:lstStyle>
            <a:lvl1pPr>
              <a:defRPr/>
            </a:lvl1pPr>
          </a:lstStyle>
          <a:p>
            <a:pPr>
              <a:defRPr/>
            </a:pPr>
            <a:fld id="{9947403F-9A72-486F-82E4-A3701FCF898D}" type="slidenum">
              <a:rPr lang="en-US" altLang="en-US"/>
              <a:pPr>
                <a:defRPr/>
              </a:pPr>
              <a:t>‹#›</a:t>
            </a:fld>
            <a:endParaRPr lang="en-US" altLang="en-US"/>
          </a:p>
        </p:txBody>
      </p:sp>
    </p:spTree>
    <p:extLst>
      <p:ext uri="{BB962C8B-B14F-4D97-AF65-F5344CB8AC3E}">
        <p14:creationId xmlns:p14="http://schemas.microsoft.com/office/powerpoint/2010/main" val="4044827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82 w 64000"/>
                <a:gd name="T1" fmla="*/ 5 h 64000"/>
                <a:gd name="T2" fmla="*/ 105 w 64000"/>
                <a:gd name="T3" fmla="*/ 30 h 64000"/>
                <a:gd name="T4" fmla="*/ 82 w 64000"/>
                <a:gd name="T5" fmla="*/ 55 h 64000"/>
                <a:gd name="T6" fmla="*/ 82 w 64000"/>
                <a:gd name="T7" fmla="*/ 55 h 64000"/>
                <a:gd name="T8" fmla="*/ 82 w 64000"/>
                <a:gd name="T9" fmla="*/ 55 h 64000"/>
                <a:gd name="T10" fmla="*/ 82 w 64000"/>
                <a:gd name="T11" fmla="*/ 55 h 64000"/>
                <a:gd name="T12" fmla="*/ 82 w 64000"/>
                <a:gd name="T13" fmla="*/ 5 h 64000"/>
                <a:gd name="T14" fmla="*/ 82 w 64000"/>
                <a:gd name="T15" fmla="*/ 5 h 64000"/>
                <a:gd name="T16" fmla="*/ 82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3" name="AutoShape 4"/>
            <p:cNvSpPr>
              <a:spLocks noChangeArrowheads="1"/>
            </p:cNvSpPr>
            <p:nvPr/>
          </p:nvSpPr>
          <p:spPr bwMode="auto">
            <a:xfrm>
              <a:off x="-1528" y="0"/>
              <a:ext cx="1949" cy="1987"/>
            </a:xfrm>
            <a:custGeom>
              <a:avLst/>
              <a:gdLst>
                <a:gd name="T0" fmla="*/ 46 w 64000"/>
                <a:gd name="T1" fmla="*/ 5 h 64000"/>
                <a:gd name="T2" fmla="*/ 59 w 64000"/>
                <a:gd name="T3" fmla="*/ 31 h 64000"/>
                <a:gd name="T4" fmla="*/ 46 w 64000"/>
                <a:gd name="T5" fmla="*/ 56 h 64000"/>
                <a:gd name="T6" fmla="*/ 46 w 64000"/>
                <a:gd name="T7" fmla="*/ 56 h 64000"/>
                <a:gd name="T8" fmla="*/ 46 w 64000"/>
                <a:gd name="T9" fmla="*/ 56 h 64000"/>
                <a:gd name="T10" fmla="*/ 46 w 64000"/>
                <a:gd name="T11" fmla="*/ 56 h 64000"/>
                <a:gd name="T12" fmla="*/ 46 w 64000"/>
                <a:gd name="T13" fmla="*/ 5 h 64000"/>
                <a:gd name="T14" fmla="*/ 46 w 64000"/>
                <a:gd name="T15" fmla="*/ 5 h 64000"/>
                <a:gd name="T16" fmla="*/ 46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7" name="Rectangle 6"/>
          <p:cNvSpPr>
            <a:spLocks noGrp="1" noChangeAspect="1" noChangeArrowheads="1"/>
          </p:cNvSpPr>
          <p:nvPr>
            <p:ph type="title"/>
          </p:nvPr>
        </p:nvSpPr>
        <p:spPr bwMode="auto">
          <a:xfrm>
            <a:off x="1370013" y="301625"/>
            <a:ext cx="7313612"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210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13210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US" altLang="en-US"/>
          </a:p>
        </p:txBody>
      </p:sp>
      <p:sp>
        <p:nvSpPr>
          <p:cNvPr id="13210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060581-ECF2-4CB1-A8CF-57A19426A77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57"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371600" y="381000"/>
            <a:ext cx="7315200" cy="1219200"/>
          </a:xfrm>
          <a:prstGeom prst="rect">
            <a:avLst/>
          </a:prstGeom>
          <a:solidFill>
            <a:schemeClr val="accent1"/>
          </a:solidFill>
          <a:ln>
            <a:noFill/>
          </a:ln>
          <a:extLst>
            <a:ext uri="{91240B29-F687-4F45-9708-019B960494DF}">
              <a14:hiddenLine xmlns:a14="http://schemas.microsoft.com/office/drawing/2010/main" w="12700">
                <a:solidFill>
                  <a:schemeClr val="tx2"/>
                </a:solidFill>
                <a:miter lim="800000"/>
                <a:headEnd/>
                <a:tailEnd/>
              </a14:hiddenLine>
            </a:ext>
          </a:extLst>
        </p:spPr>
        <p:txBody>
          <a:bodyPr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9pPr>
          </a:lstStyle>
          <a:p>
            <a:pPr algn="ctr" eaLnBrk="1" fontAlgn="ctr" hangingPunct="1">
              <a:spcBef>
                <a:spcPct val="0"/>
              </a:spcBef>
              <a:buClrTx/>
              <a:buSzTx/>
              <a:buFontTx/>
              <a:buNone/>
            </a:pPr>
            <a:r>
              <a:rPr lang="en-US" altLang="en-US" sz="3200" b="1" dirty="0">
                <a:solidFill>
                  <a:schemeClr val="tx2"/>
                </a:solidFill>
              </a:rPr>
              <a:t>Descriptive </a:t>
            </a:r>
            <a:r>
              <a:rPr lang="en-US" altLang="en-US" sz="3200" b="1" dirty="0" smtClean="0">
                <a:solidFill>
                  <a:schemeClr val="tx2"/>
                </a:solidFill>
              </a:rPr>
              <a:t>Cataloging</a:t>
            </a:r>
          </a:p>
          <a:p>
            <a:pPr algn="ctr" eaLnBrk="1" fontAlgn="ctr" hangingPunct="1">
              <a:spcBef>
                <a:spcPct val="0"/>
              </a:spcBef>
              <a:buClrTx/>
              <a:buSzTx/>
              <a:buFontTx/>
              <a:buNone/>
            </a:pPr>
            <a:r>
              <a:rPr lang="en-US" altLang="en-US" sz="3200" b="1" dirty="0" smtClean="0">
                <a:solidFill>
                  <a:schemeClr val="tx2"/>
                </a:solidFill>
              </a:rPr>
              <a:t>Using RDA</a:t>
            </a:r>
            <a:endParaRPr lang="en-US" altLang="en-US" sz="3200" dirty="0">
              <a:solidFill>
                <a:schemeClr val="tx2"/>
              </a:solidFill>
            </a:endParaRPr>
          </a:p>
        </p:txBody>
      </p:sp>
      <p:sp>
        <p:nvSpPr>
          <p:cNvPr id="3076" name="Rectangle 3"/>
          <p:cNvSpPr>
            <a:spLocks noChangeArrowheads="1"/>
          </p:cNvSpPr>
          <p:nvPr/>
        </p:nvSpPr>
        <p:spPr bwMode="auto">
          <a:xfrm>
            <a:off x="1371600" y="2743200"/>
            <a:ext cx="7315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9pPr>
          </a:lstStyle>
          <a:p>
            <a:pPr algn="ctr" eaLnBrk="1" hangingPunct="1">
              <a:lnSpc>
                <a:spcPct val="90000"/>
              </a:lnSpc>
              <a:spcBef>
                <a:spcPct val="0"/>
              </a:spcBef>
              <a:buFont typeface="Wingdings" pitchFamily="2" charset="2"/>
              <a:buNone/>
            </a:pPr>
            <a:r>
              <a:rPr lang="en-US" altLang="en-US" sz="2800" b="1" dirty="0" smtClean="0">
                <a:solidFill>
                  <a:schemeClr val="tx2"/>
                </a:solidFill>
              </a:rPr>
              <a:t>Comprehensive Exercises</a:t>
            </a:r>
            <a:endParaRPr lang="en-US" altLang="en-US" sz="2800" b="1" dirty="0">
              <a:solidFill>
                <a:schemeClr val="tx2"/>
              </a:solidFill>
            </a:endParaRPr>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endParaRPr lang="en-US" altLang="en-US" sz="2100" b="1" dirty="0" smtClean="0"/>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endParaRPr lang="en-US" altLang="en-US" sz="2100" b="1" dirty="0" smtClean="0"/>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r>
              <a:rPr lang="en-US" altLang="en-US" sz="2000" b="1" dirty="0"/>
              <a:t>Cooperative and Instructional Programs Division</a:t>
            </a:r>
          </a:p>
          <a:p>
            <a:pPr algn="ctr" eaLnBrk="1" hangingPunct="1">
              <a:lnSpc>
                <a:spcPct val="90000"/>
              </a:lnSpc>
              <a:buFont typeface="Wingdings" pitchFamily="2" charset="2"/>
              <a:buNone/>
            </a:pPr>
            <a:r>
              <a:rPr lang="en-US" altLang="en-US" sz="2000" b="1" dirty="0"/>
              <a:t>Library of Congress</a:t>
            </a:r>
          </a:p>
          <a:p>
            <a:pPr algn="ctr" eaLnBrk="1" hangingPunct="1">
              <a:lnSpc>
                <a:spcPct val="90000"/>
              </a:lnSpc>
              <a:buFont typeface="Wingdings" pitchFamily="2" charset="2"/>
              <a:buNone/>
            </a:pPr>
            <a:endParaRPr lang="en-US" altLang="en-US" sz="2000" b="1" dirty="0"/>
          </a:p>
          <a:p>
            <a:pPr algn="ctr" eaLnBrk="1" hangingPunct="1">
              <a:lnSpc>
                <a:spcPct val="90000"/>
              </a:lnSpc>
              <a:buFont typeface="Wingdings" pitchFamily="2" charset="2"/>
              <a:buNone/>
            </a:pPr>
            <a:r>
              <a:rPr lang="en-US" altLang="en-US" sz="2000" b="1" dirty="0" smtClean="0"/>
              <a:t>2014</a:t>
            </a:r>
            <a:endParaRPr lang="en-US" altLang="en-US" sz="2000" b="1" dirty="0"/>
          </a:p>
        </p:txBody>
      </p:sp>
      <p:sp>
        <p:nvSpPr>
          <p:cNvPr id="30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7B72AD2-C75B-4124-B450-C3AF5301962F}" type="slidenum">
              <a:rPr lang="en-US" altLang="en-US" smtClean="0"/>
              <a:pPr eaLnBrk="1" hangingPunct="1"/>
              <a:t>1</a:t>
            </a:fld>
            <a:endParaRPr lang="en-US" altLang="en-US" smtClean="0"/>
          </a:p>
        </p:txBody>
      </p:sp>
      <p:sp>
        <p:nvSpPr>
          <p:cNvPr id="2" name="TextBox 1"/>
          <p:cNvSpPr txBox="1"/>
          <p:nvPr/>
        </p:nvSpPr>
        <p:spPr>
          <a:xfrm>
            <a:off x="1371600" y="1828800"/>
            <a:ext cx="7315200" cy="523220"/>
          </a:xfrm>
          <a:prstGeom prst="rect">
            <a:avLst/>
          </a:prstGeom>
          <a:noFill/>
        </p:spPr>
        <p:txBody>
          <a:bodyPr wrap="square" rtlCol="0">
            <a:spAutoFit/>
          </a:bodyPr>
          <a:lstStyle/>
          <a:p>
            <a:pPr algn="ctr"/>
            <a:r>
              <a:rPr lang="en-US" sz="2800" b="1" dirty="0" smtClean="0">
                <a:solidFill>
                  <a:schemeClr val="tx2"/>
                </a:solidFill>
              </a:rPr>
              <a:t>Module 9</a:t>
            </a:r>
            <a:endParaRPr lang="en-US" sz="28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spect="1" noChangeArrowheads="1"/>
          </p:cNvSpPr>
          <p:nvPr>
            <p:ph type="title"/>
          </p:nvPr>
        </p:nvSpPr>
        <p:spPr>
          <a:xfrm>
            <a:off x="1371600" y="301625"/>
            <a:ext cx="7315200" cy="1069975"/>
          </a:xfrm>
        </p:spPr>
        <p:txBody>
          <a:bodyPr/>
          <a:lstStyle/>
          <a:p>
            <a:pPr algn="ctr"/>
            <a:r>
              <a:rPr lang="en-US" altLang="en-US" sz="3200" b="1" smtClean="0"/>
              <a:t>Acknowledgements</a:t>
            </a:r>
          </a:p>
        </p:txBody>
      </p:sp>
      <p:sp>
        <p:nvSpPr>
          <p:cNvPr id="4099" name="Rectangle 3"/>
          <p:cNvSpPr>
            <a:spLocks noGrp="1" noChangeArrowheads="1"/>
          </p:cNvSpPr>
          <p:nvPr>
            <p:ph type="body" idx="1"/>
          </p:nvPr>
        </p:nvSpPr>
        <p:spPr>
          <a:xfrm>
            <a:off x="990600" y="1600200"/>
            <a:ext cx="7924800" cy="5029200"/>
          </a:xfrm>
        </p:spPr>
        <p:txBody>
          <a:bodyPr/>
          <a:lstStyle/>
          <a:p>
            <a:pPr eaLnBrk="1" hangingPunct="1">
              <a:spcBef>
                <a:spcPts val="300"/>
              </a:spcBef>
            </a:pPr>
            <a:r>
              <a:rPr lang="en-US" altLang="en-US" sz="2400" dirty="0"/>
              <a:t>This course is the result of collaboration between</a:t>
            </a:r>
          </a:p>
          <a:p>
            <a:pPr marL="682625" lvl="1" indent="-334963">
              <a:spcBef>
                <a:spcPts val="300"/>
              </a:spcBef>
            </a:pPr>
            <a:r>
              <a:rPr lang="en-US" altLang="en-US" sz="2200" b="1" dirty="0">
                <a:solidFill>
                  <a:schemeClr val="tx2"/>
                </a:solidFill>
              </a:rPr>
              <a:t>Tim Carlton</a:t>
            </a:r>
            <a:r>
              <a:rPr lang="en-US" altLang="en-US" sz="2200" b="1" dirty="0"/>
              <a:t>, Cooperative and Instructional Programs Division, Library of Congress </a:t>
            </a:r>
          </a:p>
          <a:p>
            <a:pPr marL="682625" lvl="1" indent="-334963">
              <a:spcBef>
                <a:spcPts val="300"/>
              </a:spcBef>
            </a:pPr>
            <a:r>
              <a:rPr lang="en-US" altLang="en-US" sz="2200" b="1" dirty="0">
                <a:solidFill>
                  <a:schemeClr val="tx2"/>
                </a:solidFill>
              </a:rPr>
              <a:t>Ingrid Hsieh-Yee, Ph. D.</a:t>
            </a:r>
            <a:r>
              <a:rPr lang="en-US" altLang="en-US" sz="2200" b="1" dirty="0"/>
              <a:t>, Dept. of Library &amp; Information Science, Catholic University of America</a:t>
            </a:r>
          </a:p>
          <a:p>
            <a:pPr>
              <a:spcBef>
                <a:spcPts val="300"/>
              </a:spcBef>
            </a:pPr>
            <a:r>
              <a:rPr lang="en-US" altLang="en-US" sz="2400" dirty="0"/>
              <a:t>It has been adapted from training developed by Barbara </a:t>
            </a:r>
            <a:r>
              <a:rPr lang="en-US" altLang="en-US" sz="2400" dirty="0" err="1"/>
              <a:t>Tillett</a:t>
            </a:r>
            <a:r>
              <a:rPr lang="en-US" altLang="en-US" sz="2400" dirty="0"/>
              <a:t> and Judith Kuhagen, Library of Congress Policy and Standards Division, and other Library of Congress staff</a:t>
            </a:r>
          </a:p>
          <a:p>
            <a:pPr eaLnBrk="1" hangingPunct="1">
              <a:spcBef>
                <a:spcPts val="300"/>
              </a:spcBef>
            </a:pPr>
            <a:r>
              <a:rPr lang="en-US" altLang="en-US" sz="2400" dirty="0"/>
              <a:t>COIN gratefully acknowledges PSD’s permission to adapt the material for the present purpose</a:t>
            </a:r>
            <a:endParaRPr lang="en-US" altLang="en-US" sz="2500" dirty="0">
              <a:solidFill>
                <a:schemeClr val="tx2"/>
              </a:solidFill>
            </a:endParaRPr>
          </a:p>
          <a:p>
            <a:pPr lvl="1"/>
            <a:endParaRPr lang="en-US" altLang="en-US" sz="2600" b="1" dirty="0" smtClean="0"/>
          </a:p>
          <a:p>
            <a:pPr>
              <a:buFont typeface="Wingdings" pitchFamily="2" charset="2"/>
              <a:buNone/>
            </a:pPr>
            <a:endParaRPr lang="en-US" altLang="en-US" dirty="0" smtClean="0"/>
          </a:p>
        </p:txBody>
      </p:sp>
      <p:sp>
        <p:nvSpPr>
          <p:cNvPr id="410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8154D1A-0E2B-4558-8514-DBCE56FA092F}" type="slidenum">
              <a:rPr lang="en-US" altLang="en-US" smtClean="0"/>
              <a:pPr eaLnBrk="1" hangingPunct="1"/>
              <a:t>2</a:t>
            </a:fld>
            <a:endParaRPr lang="en-US"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a:xfrm>
            <a:off x="1371600" y="301625"/>
            <a:ext cx="7315200" cy="1069975"/>
          </a:xfrm>
        </p:spPr>
        <p:txBody>
          <a:bodyPr/>
          <a:lstStyle/>
          <a:p>
            <a:pPr algn="ctr"/>
            <a:r>
              <a:rPr lang="en-US" altLang="en-US" sz="3200" b="1" smtClean="0"/>
              <a:t>About This Material</a:t>
            </a:r>
          </a:p>
        </p:txBody>
      </p:sp>
      <p:sp>
        <p:nvSpPr>
          <p:cNvPr id="5123" name="Rectangle 3"/>
          <p:cNvSpPr>
            <a:spLocks noGrp="1" noChangeArrowheads="1"/>
          </p:cNvSpPr>
          <p:nvPr>
            <p:ph type="body" idx="1"/>
          </p:nvPr>
        </p:nvSpPr>
        <p:spPr>
          <a:xfrm>
            <a:off x="1219200" y="1676400"/>
            <a:ext cx="7620000" cy="4648200"/>
          </a:xfrm>
        </p:spPr>
        <p:txBody>
          <a:bodyPr/>
          <a:lstStyle/>
          <a:p>
            <a:pPr>
              <a:spcBef>
                <a:spcPts val="0"/>
              </a:spcBef>
            </a:pPr>
            <a:r>
              <a:rPr lang="en-US" altLang="en-US" sz="2800" dirty="0" smtClean="0"/>
              <a:t>This training material has been created for a primary audience of Library of Congress staff</a:t>
            </a:r>
            <a:r>
              <a:rPr lang="en-US" altLang="en-US" sz="2600" dirty="0" smtClean="0"/>
              <a:t>.</a:t>
            </a:r>
          </a:p>
          <a:p>
            <a:pPr lvl="1">
              <a:spcBef>
                <a:spcPts val="0"/>
              </a:spcBef>
            </a:pPr>
            <a:endParaRPr lang="en-US" altLang="en-US" sz="2400" dirty="0" smtClean="0"/>
          </a:p>
          <a:p>
            <a:pPr marL="684213" lvl="1" indent="-336550">
              <a:spcBef>
                <a:spcPts val="0"/>
              </a:spcBef>
            </a:pPr>
            <a:r>
              <a:rPr lang="en-US" altLang="en-US" sz="2400" dirty="0" smtClean="0"/>
              <a:t>Other audiences are welcome to adapt and utilize it as they see fit.  However, it should be understood that it reflects LC policies, and should not be interpreted to either prohibit or require specific practices for other libraries or organizations.</a:t>
            </a:r>
          </a:p>
        </p:txBody>
      </p:sp>
      <p:sp>
        <p:nvSpPr>
          <p:cNvPr id="512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74CB337A-8C71-4729-AA71-B1072A0291C3}" type="slidenum">
              <a:rPr lang="en-US" altLang="en-US" smtClean="0"/>
              <a:pPr eaLnBrk="1" hangingPunct="1"/>
              <a:t>3</a:t>
            </a:fld>
            <a:endParaRPr lang="en-US" alt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a:xfrm>
            <a:off x="1371600" y="301625"/>
            <a:ext cx="7315200" cy="1069975"/>
          </a:xfrm>
        </p:spPr>
        <p:txBody>
          <a:bodyPr/>
          <a:lstStyle/>
          <a:p>
            <a:pPr algn="ctr"/>
            <a:r>
              <a:rPr lang="en-US" altLang="en-US" b="1" dirty="0" smtClean="0"/>
              <a:t>Learning Objectives</a:t>
            </a:r>
            <a:endParaRPr lang="en-US" altLang="en-US" b="1" i="1" dirty="0" smtClean="0"/>
          </a:p>
        </p:txBody>
      </p:sp>
      <p:sp>
        <p:nvSpPr>
          <p:cNvPr id="171011" name="Rectangle 3"/>
          <p:cNvSpPr>
            <a:spLocks noGrp="1" noChangeArrowheads="1"/>
          </p:cNvSpPr>
          <p:nvPr>
            <p:ph type="body" idx="1"/>
          </p:nvPr>
        </p:nvSpPr>
        <p:spPr>
          <a:xfrm>
            <a:off x="1219200" y="1752600"/>
            <a:ext cx="7391400" cy="4800600"/>
          </a:xfrm>
        </p:spPr>
        <p:txBody>
          <a:bodyPr/>
          <a:lstStyle/>
          <a:p>
            <a:pPr eaLnBrk="1" hangingPunct="1">
              <a:spcBef>
                <a:spcPts val="0"/>
              </a:spcBef>
            </a:pPr>
            <a:r>
              <a:rPr lang="en-US" altLang="en-US" sz="2800" dirty="0" smtClean="0">
                <a:solidFill>
                  <a:schemeClr val="tx2"/>
                </a:solidFill>
              </a:rPr>
              <a:t>This module reviews the major learning objectives of this curriculum</a:t>
            </a:r>
          </a:p>
          <a:p>
            <a:pPr lvl="1" eaLnBrk="1" hangingPunct="1">
              <a:spcBef>
                <a:spcPts val="0"/>
              </a:spcBef>
            </a:pPr>
            <a:endParaRPr lang="en-US" altLang="en-US" sz="2400" dirty="0">
              <a:solidFill>
                <a:schemeClr val="tx2"/>
              </a:solidFill>
            </a:endParaRPr>
          </a:p>
          <a:p>
            <a:pPr eaLnBrk="1" hangingPunct="1">
              <a:spcBef>
                <a:spcPts val="0"/>
              </a:spcBef>
            </a:pPr>
            <a:r>
              <a:rPr lang="en-US" altLang="en-US" sz="2800" dirty="0" smtClean="0">
                <a:solidFill>
                  <a:schemeClr val="tx2"/>
                </a:solidFill>
              </a:rPr>
              <a:t>At the instructor’s discretion:</a:t>
            </a:r>
          </a:p>
          <a:p>
            <a:pPr marL="684213" lvl="1" indent="-336550" eaLnBrk="1" hangingPunct="1">
              <a:spcBef>
                <a:spcPts val="0"/>
              </a:spcBef>
            </a:pPr>
            <a:r>
              <a:rPr lang="en-US" altLang="en-US" sz="2400" dirty="0" smtClean="0"/>
              <a:t>Spend a few minutes working through the exercises on your own, before discussing them as a class,</a:t>
            </a:r>
          </a:p>
          <a:p>
            <a:pPr marL="684213" lvl="1" indent="-336550" eaLnBrk="1" hangingPunct="1">
              <a:spcBef>
                <a:spcPts val="0"/>
              </a:spcBef>
              <a:buNone/>
            </a:pPr>
            <a:r>
              <a:rPr lang="en-US" altLang="en-US" sz="2400" dirty="0" smtClean="0">
                <a:solidFill>
                  <a:schemeClr val="tx2"/>
                </a:solidFill>
              </a:rPr>
              <a:t>	or</a:t>
            </a:r>
          </a:p>
          <a:p>
            <a:pPr marL="684213" lvl="1" indent="-336550" eaLnBrk="1" hangingPunct="1">
              <a:spcBef>
                <a:spcPts val="0"/>
              </a:spcBef>
            </a:pPr>
            <a:r>
              <a:rPr lang="en-US" altLang="en-US" sz="2400" dirty="0" smtClean="0"/>
              <a:t>work through </a:t>
            </a:r>
            <a:r>
              <a:rPr lang="en-US" altLang="en-US" sz="2400" dirty="0"/>
              <a:t>them </a:t>
            </a:r>
            <a:r>
              <a:rPr lang="en-US" altLang="en-US" sz="2400" dirty="0" smtClean="0"/>
              <a:t>together as a class</a:t>
            </a:r>
          </a:p>
          <a:p>
            <a:pPr marL="684213" lvl="1" indent="-336550" eaLnBrk="1" hangingPunct="1">
              <a:spcBef>
                <a:spcPts val="0"/>
              </a:spcBef>
              <a:buNone/>
            </a:pPr>
            <a:r>
              <a:rPr lang="en-US" altLang="en-US" sz="2400" dirty="0"/>
              <a:t>	</a:t>
            </a:r>
            <a:r>
              <a:rPr lang="en-US" altLang="en-US" sz="2400" dirty="0" smtClean="0">
                <a:solidFill>
                  <a:schemeClr val="tx2"/>
                </a:solidFill>
              </a:rPr>
              <a:t>or</a:t>
            </a:r>
          </a:p>
          <a:p>
            <a:pPr marL="684213" lvl="1" indent="-336550" eaLnBrk="1" hangingPunct="1">
              <a:spcBef>
                <a:spcPts val="0"/>
              </a:spcBef>
            </a:pPr>
            <a:r>
              <a:rPr lang="en-US" altLang="en-US" sz="2400" dirty="0" smtClean="0"/>
              <a:t>take a blended approach</a:t>
            </a:r>
          </a:p>
        </p:txBody>
      </p:sp>
      <p:sp>
        <p:nvSpPr>
          <p:cNvPr id="61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3D6ADE2C-C593-43A8-BA11-987C9A3F41DD}" type="slidenum">
              <a:rPr lang="en-US" altLang="en-US" smtClean="0"/>
              <a:pPr eaLnBrk="1" hangingPunct="1"/>
              <a:t>4</a:t>
            </a:fld>
            <a:endParaRPr lang="en-US" alt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a:xfrm>
            <a:off x="1371600" y="301625"/>
            <a:ext cx="7315200" cy="1069975"/>
          </a:xfrm>
        </p:spPr>
        <p:txBody>
          <a:bodyPr/>
          <a:lstStyle/>
          <a:p>
            <a:pPr algn="ctr"/>
            <a:r>
              <a:rPr lang="en-US" altLang="en-US" b="1" dirty="0" smtClean="0"/>
              <a:t>Areas Covered by the Exercises</a:t>
            </a:r>
            <a:endParaRPr lang="en-US" altLang="en-US" b="1" i="1" dirty="0" smtClean="0"/>
          </a:p>
        </p:txBody>
      </p:sp>
      <p:sp>
        <p:nvSpPr>
          <p:cNvPr id="171011" name="Rectangle 3"/>
          <p:cNvSpPr>
            <a:spLocks noGrp="1" noChangeArrowheads="1"/>
          </p:cNvSpPr>
          <p:nvPr>
            <p:ph type="body" idx="1"/>
          </p:nvPr>
        </p:nvSpPr>
        <p:spPr>
          <a:xfrm>
            <a:off x="990600" y="1676400"/>
            <a:ext cx="7924800" cy="4800600"/>
          </a:xfrm>
        </p:spPr>
        <p:txBody>
          <a:bodyPr/>
          <a:lstStyle/>
          <a:p>
            <a:pPr eaLnBrk="1" hangingPunct="1">
              <a:spcBef>
                <a:spcPts val="0"/>
              </a:spcBef>
            </a:pPr>
            <a:r>
              <a:rPr lang="en-US" altLang="en-US" sz="2800" dirty="0" smtClean="0">
                <a:solidFill>
                  <a:schemeClr val="tx2"/>
                </a:solidFill>
              </a:rPr>
              <a:t>Identifying manifestations (LC Core)</a:t>
            </a:r>
          </a:p>
          <a:p>
            <a:pPr marL="682625" lvl="1" indent="-334963" eaLnBrk="1" hangingPunct="1">
              <a:spcBef>
                <a:spcPts val="0"/>
              </a:spcBef>
            </a:pPr>
            <a:r>
              <a:rPr lang="en-US" altLang="en-US" sz="2000" dirty="0"/>
              <a:t>Similar to </a:t>
            </a:r>
            <a:r>
              <a:rPr lang="en-US" altLang="en-US" sz="2000" dirty="0" smtClean="0"/>
              <a:t>Exercise </a:t>
            </a:r>
            <a:r>
              <a:rPr lang="en-US" altLang="en-US" sz="2000" dirty="0"/>
              <a:t>#</a:t>
            </a:r>
            <a:r>
              <a:rPr lang="en-US" altLang="en-US" sz="2000" dirty="0" smtClean="0"/>
              <a:t>1</a:t>
            </a:r>
            <a:endParaRPr lang="en-US" altLang="en-US" sz="2000" dirty="0"/>
          </a:p>
          <a:p>
            <a:pPr eaLnBrk="1" hangingPunct="1">
              <a:spcBef>
                <a:spcPts val="600"/>
              </a:spcBef>
            </a:pPr>
            <a:r>
              <a:rPr lang="en-US" altLang="en-US" sz="2800" dirty="0" smtClean="0">
                <a:solidFill>
                  <a:schemeClr val="tx2"/>
                </a:solidFill>
              </a:rPr>
              <a:t>Identifying the works and related works in compilations</a:t>
            </a:r>
          </a:p>
          <a:p>
            <a:pPr lvl="1" eaLnBrk="1" hangingPunct="1">
              <a:spcBef>
                <a:spcPts val="0"/>
              </a:spcBef>
            </a:pPr>
            <a:r>
              <a:rPr lang="en-US" altLang="en-US" sz="2000" dirty="0"/>
              <a:t>No previous </a:t>
            </a:r>
            <a:r>
              <a:rPr lang="en-US" altLang="en-US" sz="2000" dirty="0" smtClean="0"/>
              <a:t>exercise; </a:t>
            </a:r>
            <a:r>
              <a:rPr lang="en-US" altLang="en-US" sz="2000" dirty="0"/>
              <a:t>this </a:t>
            </a:r>
            <a:r>
              <a:rPr lang="en-US" altLang="en-US" sz="2000" dirty="0" smtClean="0"/>
              <a:t>topic covered </a:t>
            </a:r>
            <a:r>
              <a:rPr lang="en-US" altLang="en-US" sz="2000" dirty="0"/>
              <a:t>in Module 6 </a:t>
            </a:r>
          </a:p>
          <a:p>
            <a:pPr eaLnBrk="1" hangingPunct="1">
              <a:spcBef>
                <a:spcPts val="600"/>
              </a:spcBef>
            </a:pPr>
            <a:r>
              <a:rPr lang="en-US" altLang="en-US" sz="2800" dirty="0" smtClean="0">
                <a:solidFill>
                  <a:schemeClr val="tx2"/>
                </a:solidFill>
              </a:rPr>
              <a:t>Recording all attributes and relationships</a:t>
            </a:r>
          </a:p>
          <a:p>
            <a:pPr lvl="1" eaLnBrk="1" hangingPunct="1">
              <a:spcBef>
                <a:spcPts val="0"/>
              </a:spcBef>
            </a:pPr>
            <a:r>
              <a:rPr lang="en-US" altLang="en-US" sz="2000" dirty="0"/>
              <a:t>Similar to </a:t>
            </a:r>
            <a:r>
              <a:rPr lang="en-US" altLang="en-US" sz="2000" dirty="0" smtClean="0"/>
              <a:t>Exercise </a:t>
            </a:r>
            <a:r>
              <a:rPr lang="en-US" altLang="en-US" sz="2000" dirty="0"/>
              <a:t>#</a:t>
            </a:r>
            <a:r>
              <a:rPr lang="en-US" altLang="en-US" sz="2000" dirty="0" smtClean="0"/>
              <a:t>1, </a:t>
            </a:r>
            <a:r>
              <a:rPr lang="en-US" altLang="en-US" sz="2000" dirty="0"/>
              <a:t>but not limited to LC Core elements </a:t>
            </a:r>
          </a:p>
          <a:p>
            <a:pPr eaLnBrk="1" hangingPunct="1">
              <a:spcBef>
                <a:spcPts val="600"/>
              </a:spcBef>
            </a:pPr>
            <a:r>
              <a:rPr lang="en-US" altLang="en-US" sz="2800" dirty="0" smtClean="0">
                <a:solidFill>
                  <a:schemeClr val="tx2"/>
                </a:solidFill>
              </a:rPr>
              <a:t>Identifying attributes of persons and corporate bodies</a:t>
            </a:r>
          </a:p>
          <a:p>
            <a:pPr lvl="1" eaLnBrk="1" hangingPunct="1">
              <a:spcBef>
                <a:spcPts val="0"/>
              </a:spcBef>
            </a:pPr>
            <a:r>
              <a:rPr lang="en-US" altLang="en-US" sz="2000" dirty="0"/>
              <a:t>No previous </a:t>
            </a:r>
            <a:r>
              <a:rPr lang="en-US" altLang="en-US" sz="2000" dirty="0" smtClean="0"/>
              <a:t>exercise; </a:t>
            </a:r>
            <a:r>
              <a:rPr lang="en-US" altLang="en-US" sz="2000" dirty="0"/>
              <a:t>this </a:t>
            </a:r>
            <a:r>
              <a:rPr lang="en-US" altLang="en-US" sz="2000" dirty="0" smtClean="0"/>
              <a:t>topic </a:t>
            </a:r>
            <a:r>
              <a:rPr lang="en-US" altLang="en-US" sz="2000" dirty="0"/>
              <a:t>covered in Module </a:t>
            </a:r>
            <a:r>
              <a:rPr lang="en-US" altLang="en-US" sz="2000" dirty="0" smtClean="0"/>
              <a:t>8 </a:t>
            </a:r>
            <a:endParaRPr lang="en-US" altLang="en-US" sz="2000" dirty="0"/>
          </a:p>
          <a:p>
            <a:pPr lvl="1" eaLnBrk="1" hangingPunct="1">
              <a:lnSpc>
                <a:spcPct val="90000"/>
              </a:lnSpc>
            </a:pPr>
            <a:endParaRPr lang="en-US" altLang="en-US" sz="2400" dirty="0">
              <a:solidFill>
                <a:schemeClr val="tx2"/>
              </a:solidFill>
            </a:endParaRPr>
          </a:p>
          <a:p>
            <a:pPr eaLnBrk="1" hangingPunct="1">
              <a:lnSpc>
                <a:spcPct val="90000"/>
              </a:lnSpc>
            </a:pPr>
            <a:endParaRPr lang="en-US" altLang="en-US" sz="2800" dirty="0" smtClean="0">
              <a:solidFill>
                <a:schemeClr val="tx2"/>
              </a:solidFill>
            </a:endParaRPr>
          </a:p>
        </p:txBody>
      </p:sp>
      <p:sp>
        <p:nvSpPr>
          <p:cNvPr id="61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3D6ADE2C-C593-43A8-BA11-987C9A3F41DD}" type="slidenum">
              <a:rPr lang="en-US" altLang="en-US" smtClean="0"/>
              <a:pPr eaLnBrk="1" hangingPunct="1"/>
              <a:t>5</a:t>
            </a:fld>
            <a:endParaRPr lang="en-US" altLang="en-US" smtClean="0"/>
          </a:p>
        </p:txBody>
      </p:sp>
    </p:spTree>
    <p:extLst>
      <p:ext uri="{BB962C8B-B14F-4D97-AF65-F5344CB8AC3E}">
        <p14:creationId xmlns:p14="http://schemas.microsoft.com/office/powerpoint/2010/main" val="723169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a:xfrm>
            <a:off x="1371600" y="301625"/>
            <a:ext cx="7315200" cy="1069975"/>
          </a:xfrm>
        </p:spPr>
        <p:txBody>
          <a:bodyPr/>
          <a:lstStyle/>
          <a:p>
            <a:pPr algn="ctr"/>
            <a:r>
              <a:rPr lang="en-US" altLang="en-US" b="1" dirty="0" smtClean="0"/>
              <a:t>Some Last Words of Wisdom</a:t>
            </a:r>
            <a:endParaRPr lang="en-US" altLang="en-US" b="1" i="1" dirty="0" smtClean="0"/>
          </a:p>
        </p:txBody>
      </p:sp>
      <p:sp>
        <p:nvSpPr>
          <p:cNvPr id="171011" name="Rectangle 3"/>
          <p:cNvSpPr>
            <a:spLocks noGrp="1" noChangeArrowheads="1"/>
          </p:cNvSpPr>
          <p:nvPr>
            <p:ph type="body" idx="1"/>
          </p:nvPr>
        </p:nvSpPr>
        <p:spPr>
          <a:xfrm>
            <a:off x="1143000" y="1676400"/>
            <a:ext cx="7467600" cy="4800600"/>
          </a:xfrm>
        </p:spPr>
        <p:txBody>
          <a:bodyPr/>
          <a:lstStyle/>
          <a:p>
            <a:pPr eaLnBrk="1" hangingPunct="1">
              <a:spcBef>
                <a:spcPts val="0"/>
              </a:spcBef>
            </a:pPr>
            <a:r>
              <a:rPr lang="en-US" altLang="en-US" sz="2800" dirty="0" smtClean="0"/>
              <a:t>Ultimately, the best way to learn RDA is to actually catalog real resources, applying what has been covered in these modules</a:t>
            </a:r>
          </a:p>
          <a:p>
            <a:pPr eaLnBrk="1" hangingPunct="1">
              <a:spcBef>
                <a:spcPts val="0"/>
              </a:spcBef>
            </a:pPr>
            <a:r>
              <a:rPr lang="en-US" altLang="en-US" sz="2800" i="1" dirty="0" smtClean="0"/>
              <a:t>Dive in! </a:t>
            </a:r>
            <a:r>
              <a:rPr lang="en-US" altLang="en-US" sz="2800" dirty="0" smtClean="0"/>
              <a:t>– it’s not going to get easier by waiting</a:t>
            </a:r>
          </a:p>
          <a:p>
            <a:pPr eaLnBrk="1" hangingPunct="1">
              <a:spcBef>
                <a:spcPts val="0"/>
              </a:spcBef>
            </a:pPr>
            <a:r>
              <a:rPr lang="en-US" altLang="en-US" sz="2800" dirty="0" smtClean="0"/>
              <a:t>It is important that you supplement this classroom training by working closely with a cataloger with more experience using FRBR and RDA</a:t>
            </a:r>
          </a:p>
          <a:p>
            <a:pPr eaLnBrk="1" hangingPunct="1">
              <a:spcBef>
                <a:spcPts val="0"/>
              </a:spcBef>
            </a:pPr>
            <a:r>
              <a:rPr lang="en-US" altLang="en-US" sz="2800" b="1" i="1" dirty="0" smtClean="0">
                <a:solidFill>
                  <a:schemeClr val="tx2"/>
                </a:solidFill>
              </a:rPr>
              <a:t>RELAX!</a:t>
            </a:r>
            <a:endParaRPr lang="en-US" altLang="en-US" sz="2800" b="1" i="1" dirty="0">
              <a:solidFill>
                <a:schemeClr val="tx2"/>
              </a:solidFill>
            </a:endParaRPr>
          </a:p>
          <a:p>
            <a:pPr eaLnBrk="1" hangingPunct="1">
              <a:lnSpc>
                <a:spcPct val="90000"/>
              </a:lnSpc>
            </a:pPr>
            <a:endParaRPr lang="en-US" altLang="en-US" sz="2800" dirty="0" smtClean="0"/>
          </a:p>
        </p:txBody>
      </p:sp>
      <p:sp>
        <p:nvSpPr>
          <p:cNvPr id="61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3D6ADE2C-C593-43A8-BA11-987C9A3F41DD}" type="slidenum">
              <a:rPr lang="en-US" altLang="en-US" smtClean="0"/>
              <a:pPr eaLnBrk="1" hangingPunct="1"/>
              <a:t>6</a:t>
            </a:fld>
            <a:endParaRPr lang="en-US" altLang="en-US" smtClean="0"/>
          </a:p>
        </p:txBody>
      </p:sp>
    </p:spTree>
    <p:extLst>
      <p:ext uri="{BB962C8B-B14F-4D97-AF65-F5344CB8AC3E}">
        <p14:creationId xmlns:p14="http://schemas.microsoft.com/office/powerpoint/2010/main" val="561784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LC RDA Training Template">
  <a:themeElements>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LC RDA Training Templat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LC RDA Training Templat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LC RDA Training Templat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LC RDA Training Templat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LC RDA Training Templat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LC RDA Training Templat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LC RDA Training Templat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15080</TotalTime>
  <Words>659</Words>
  <Application>Microsoft Office PowerPoint</Application>
  <PresentationFormat>On-screen Show (4:3)</PresentationFormat>
  <Paragraphs>83</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LC RDA Training Template</vt:lpstr>
      <vt:lpstr>PowerPoint Presentation</vt:lpstr>
      <vt:lpstr>Acknowledgements</vt:lpstr>
      <vt:lpstr>About This Material</vt:lpstr>
      <vt:lpstr>Learning Objectives</vt:lpstr>
      <vt:lpstr>Areas Covered by the Exercises</vt:lpstr>
      <vt:lpstr>Some Last Words of Wisdom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Relationships in RDA</dc:title>
  <dc:creator>Library of Congress, COIN Division</dc:creator>
  <cp:lastModifiedBy>Tim Carlton</cp:lastModifiedBy>
  <cp:revision>753</cp:revision>
  <cp:lastPrinted>2014-12-18T19:57:17Z</cp:lastPrinted>
  <dcterms:created xsi:type="dcterms:W3CDTF">2011-04-30T19:22:13Z</dcterms:created>
  <dcterms:modified xsi:type="dcterms:W3CDTF">2014-12-18T19:59:14Z</dcterms:modified>
</cp:coreProperties>
</file>