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116"/>
  </p:notesMasterIdLst>
  <p:handoutMasterIdLst>
    <p:handoutMasterId r:id="rId117"/>
  </p:handoutMasterIdLst>
  <p:sldIdLst>
    <p:sldId id="386" r:id="rId2"/>
    <p:sldId id="390" r:id="rId3"/>
    <p:sldId id="391" r:id="rId4"/>
    <p:sldId id="449" r:id="rId5"/>
    <p:sldId id="402" r:id="rId6"/>
    <p:sldId id="385" r:id="rId7"/>
    <p:sldId id="328" r:id="rId8"/>
    <p:sldId id="382" r:id="rId9"/>
    <p:sldId id="392" r:id="rId10"/>
    <p:sldId id="338" r:id="rId11"/>
    <p:sldId id="393" r:id="rId12"/>
    <p:sldId id="399" r:id="rId13"/>
    <p:sldId id="394" r:id="rId14"/>
    <p:sldId id="366" r:id="rId15"/>
    <p:sldId id="363" r:id="rId16"/>
    <p:sldId id="377" r:id="rId17"/>
    <p:sldId id="378" r:id="rId18"/>
    <p:sldId id="395" r:id="rId19"/>
    <p:sldId id="305" r:id="rId20"/>
    <p:sldId id="310" r:id="rId21"/>
    <p:sldId id="375" r:id="rId22"/>
    <p:sldId id="308" r:id="rId23"/>
    <p:sldId id="384" r:id="rId24"/>
    <p:sldId id="262" r:id="rId25"/>
    <p:sldId id="349" r:id="rId26"/>
    <p:sldId id="268" r:id="rId27"/>
    <p:sldId id="269" r:id="rId28"/>
    <p:sldId id="311" r:id="rId29"/>
    <p:sldId id="318" r:id="rId30"/>
    <p:sldId id="398" r:id="rId31"/>
    <p:sldId id="313" r:id="rId32"/>
    <p:sldId id="450" r:id="rId33"/>
    <p:sldId id="316" r:id="rId34"/>
    <p:sldId id="368" r:id="rId35"/>
    <p:sldId id="396" r:id="rId36"/>
    <p:sldId id="306" r:id="rId37"/>
    <p:sldId id="267" r:id="rId38"/>
    <p:sldId id="352" r:id="rId39"/>
    <p:sldId id="348" r:id="rId40"/>
    <p:sldId id="275" r:id="rId41"/>
    <p:sldId id="274" r:id="rId42"/>
    <p:sldId id="383" r:id="rId43"/>
    <p:sldId id="276" r:id="rId44"/>
    <p:sldId id="351" r:id="rId45"/>
    <p:sldId id="353" r:id="rId46"/>
    <p:sldId id="279" r:id="rId47"/>
    <p:sldId id="280" r:id="rId48"/>
    <p:sldId id="284" r:id="rId49"/>
    <p:sldId id="285" r:id="rId50"/>
    <p:sldId id="286" r:id="rId51"/>
    <p:sldId id="287" r:id="rId52"/>
    <p:sldId id="321" r:id="rId53"/>
    <p:sldId id="344" r:id="rId54"/>
    <p:sldId id="323" r:id="rId55"/>
    <p:sldId id="347" r:id="rId56"/>
    <p:sldId id="289" r:id="rId57"/>
    <p:sldId id="354" r:id="rId58"/>
    <p:sldId id="324" r:id="rId59"/>
    <p:sldId id="369" r:id="rId60"/>
    <p:sldId id="397" r:id="rId61"/>
    <p:sldId id="307" r:id="rId62"/>
    <p:sldId id="356" r:id="rId63"/>
    <p:sldId id="355" r:id="rId64"/>
    <p:sldId id="357" r:id="rId65"/>
    <p:sldId id="451" r:id="rId66"/>
    <p:sldId id="373" r:id="rId67"/>
    <p:sldId id="447" r:id="rId68"/>
    <p:sldId id="358" r:id="rId69"/>
    <p:sldId id="359" r:id="rId70"/>
    <p:sldId id="360" r:id="rId71"/>
    <p:sldId id="294" r:id="rId72"/>
    <p:sldId id="379" r:id="rId73"/>
    <p:sldId id="401" r:id="rId74"/>
    <p:sldId id="448" r:id="rId75"/>
    <p:sldId id="442" r:id="rId76"/>
    <p:sldId id="443" r:id="rId77"/>
    <p:sldId id="444" r:id="rId78"/>
    <p:sldId id="445" r:id="rId79"/>
    <p:sldId id="446" r:id="rId80"/>
    <p:sldId id="409" r:id="rId81"/>
    <p:sldId id="410" r:id="rId82"/>
    <p:sldId id="411" r:id="rId83"/>
    <p:sldId id="412" r:id="rId84"/>
    <p:sldId id="413" r:id="rId85"/>
    <p:sldId id="408" r:id="rId86"/>
    <p:sldId id="406" r:id="rId87"/>
    <p:sldId id="407" r:id="rId88"/>
    <p:sldId id="414" r:id="rId89"/>
    <p:sldId id="415" r:id="rId90"/>
    <p:sldId id="416" r:id="rId91"/>
    <p:sldId id="417" r:id="rId92"/>
    <p:sldId id="418" r:id="rId93"/>
    <p:sldId id="419" r:id="rId94"/>
    <p:sldId id="420" r:id="rId95"/>
    <p:sldId id="421" r:id="rId96"/>
    <p:sldId id="422" r:id="rId97"/>
    <p:sldId id="423" r:id="rId98"/>
    <p:sldId id="424" r:id="rId99"/>
    <p:sldId id="425" r:id="rId100"/>
    <p:sldId id="426" r:id="rId101"/>
    <p:sldId id="427" r:id="rId102"/>
    <p:sldId id="428" r:id="rId103"/>
    <p:sldId id="429" r:id="rId104"/>
    <p:sldId id="430" r:id="rId105"/>
    <p:sldId id="431" r:id="rId106"/>
    <p:sldId id="432" r:id="rId107"/>
    <p:sldId id="433" r:id="rId108"/>
    <p:sldId id="434" r:id="rId109"/>
    <p:sldId id="435" r:id="rId110"/>
    <p:sldId id="437" r:id="rId111"/>
    <p:sldId id="436" r:id="rId112"/>
    <p:sldId id="438" r:id="rId113"/>
    <p:sldId id="440" r:id="rId114"/>
    <p:sldId id="439" r:id="rId1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Verdana" pitchFamily="34" charset="0"/>
        <a:ea typeface="MS PGothic" pitchFamily="34" charset="-128"/>
        <a:cs typeface="+mn-cs"/>
      </a:defRPr>
    </a:lvl5pPr>
    <a:lvl6pPr marL="2286000" algn="l" defTabSz="914400" rtl="0" eaLnBrk="1" latinLnBrk="0" hangingPunct="1">
      <a:defRPr kern="1200">
        <a:solidFill>
          <a:schemeClr val="tx1"/>
        </a:solidFill>
        <a:latin typeface="Verdana" pitchFamily="34" charset="0"/>
        <a:ea typeface="MS PGothic" pitchFamily="34" charset="-128"/>
        <a:cs typeface="+mn-cs"/>
      </a:defRPr>
    </a:lvl6pPr>
    <a:lvl7pPr marL="2743200" algn="l" defTabSz="914400" rtl="0" eaLnBrk="1" latinLnBrk="0" hangingPunct="1">
      <a:defRPr kern="1200">
        <a:solidFill>
          <a:schemeClr val="tx1"/>
        </a:solidFill>
        <a:latin typeface="Verdana" pitchFamily="34" charset="0"/>
        <a:ea typeface="MS PGothic" pitchFamily="34" charset="-128"/>
        <a:cs typeface="+mn-cs"/>
      </a:defRPr>
    </a:lvl7pPr>
    <a:lvl8pPr marL="3200400" algn="l" defTabSz="914400" rtl="0" eaLnBrk="1" latinLnBrk="0" hangingPunct="1">
      <a:defRPr kern="1200">
        <a:solidFill>
          <a:schemeClr val="tx1"/>
        </a:solidFill>
        <a:latin typeface="Verdana" pitchFamily="34" charset="0"/>
        <a:ea typeface="MS PGothic" pitchFamily="34" charset="-128"/>
        <a:cs typeface="+mn-cs"/>
      </a:defRPr>
    </a:lvl8pPr>
    <a:lvl9pPr marL="3657600" algn="l" defTabSz="914400" rtl="0" eaLnBrk="1" latinLnBrk="0" hangingPunct="1">
      <a:defRPr kern="1200">
        <a:solidFill>
          <a:schemeClr val="tx1"/>
        </a:solidFill>
        <a:latin typeface="Verdana"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3300"/>
    <a:srgbClr val="FF008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91" autoAdjust="0"/>
    <p:restoredTop sz="46941" autoAdjust="0"/>
  </p:normalViewPr>
  <p:slideViewPr>
    <p:cSldViewPr>
      <p:cViewPr>
        <p:scale>
          <a:sx n="66" d="100"/>
          <a:sy n="66" d="100"/>
        </p:scale>
        <p:origin x="-1306" y="86"/>
      </p:cViewPr>
      <p:guideLst>
        <p:guide orient="horz" pos="2160"/>
        <p:guide pos="2880"/>
      </p:guideLst>
    </p:cSldViewPr>
  </p:slideViewPr>
  <p:outlineViewPr>
    <p:cViewPr>
      <p:scale>
        <a:sx n="33" d="100"/>
        <a:sy n="33" d="100"/>
      </p:scale>
      <p:origin x="0" y="17556"/>
    </p:cViewPr>
  </p:outlineViewPr>
  <p:notesTextViewPr>
    <p:cViewPr>
      <p:scale>
        <a:sx n="100" d="100"/>
        <a:sy n="100" d="100"/>
      </p:scale>
      <p:origin x="0" y="0"/>
    </p:cViewPr>
  </p:notesTextViewPr>
  <p:sorterViewPr>
    <p:cViewPr>
      <p:scale>
        <a:sx n="75" d="100"/>
        <a:sy n="75" d="100"/>
      </p:scale>
      <p:origin x="0" y="11011"/>
    </p:cViewPr>
  </p:sorterViewPr>
  <p:notesViewPr>
    <p:cSldViewPr>
      <p:cViewPr varScale="1">
        <p:scale>
          <a:sx n="62" d="100"/>
          <a:sy n="62" d="100"/>
        </p:scale>
        <p:origin x="-2602"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handoutMaster" Target="handoutMasters/handout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4"/>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155" tIns="47078" rIns="94155" bIns="47078" numCol="1" anchor="t" anchorCtr="0" compatLnSpc="1">
            <a:prstTxWarp prst="textNoShape">
              <a:avLst/>
            </a:prstTxWarp>
          </a:bodyPr>
          <a:lstStyle>
            <a:lvl1pPr defTabSz="941118" eaLnBrk="0" hangingPunct="0">
              <a:defRPr sz="1300" smtClean="0">
                <a:latin typeface="Arial" charset="0"/>
                <a:cs typeface="Arial" charset="0"/>
              </a:defRPr>
            </a:lvl1pPr>
          </a:lstStyle>
          <a:p>
            <a:pPr>
              <a:defRPr/>
            </a:pPr>
            <a:r>
              <a:rPr lang="en-US" altLang="en-US" sz="1200" dirty="0"/>
              <a:t>Descriptive Cataloging Using RDA</a:t>
            </a:r>
          </a:p>
        </p:txBody>
      </p:sp>
      <p:sp>
        <p:nvSpPr>
          <p:cNvPr id="9219" name="Rectangle 3"/>
          <p:cNvSpPr>
            <a:spLocks noGrp="1" noChangeArrowheads="1"/>
          </p:cNvSpPr>
          <p:nvPr>
            <p:ph type="dt" sz="quarter" idx="1"/>
          </p:nvPr>
        </p:nvSpPr>
        <p:spPr bwMode="auto">
          <a:xfrm>
            <a:off x="3886202" y="4"/>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155" tIns="47078" rIns="94155" bIns="47078" numCol="1" anchor="t" anchorCtr="0" compatLnSpc="1">
            <a:prstTxWarp prst="textNoShape">
              <a:avLst/>
            </a:prstTxWarp>
          </a:bodyPr>
          <a:lstStyle>
            <a:lvl1pPr algn="r" defTabSz="941118" eaLnBrk="0" hangingPunct="0">
              <a:defRPr sz="1300" smtClean="0">
                <a:latin typeface="Arial" charset="0"/>
                <a:cs typeface="Arial" charset="0"/>
              </a:defRPr>
            </a:lvl1pPr>
          </a:lstStyle>
          <a:p>
            <a:pPr>
              <a:defRPr/>
            </a:pPr>
            <a:r>
              <a:rPr lang="en-US" altLang="en-US" sz="1200" smtClean="0"/>
              <a:t>February 2015</a:t>
            </a:r>
            <a:endParaRPr lang="en-US" altLang="en-US" sz="1200" dirty="0"/>
          </a:p>
        </p:txBody>
      </p:sp>
      <p:sp>
        <p:nvSpPr>
          <p:cNvPr id="9220" name="Rectangle 4"/>
          <p:cNvSpPr>
            <a:spLocks noGrp="1" noChangeArrowheads="1"/>
          </p:cNvSpPr>
          <p:nvPr>
            <p:ph type="ftr" sz="quarter" idx="2"/>
          </p:nvPr>
        </p:nvSpPr>
        <p:spPr bwMode="auto">
          <a:xfrm>
            <a:off x="0" y="8686491"/>
            <a:ext cx="49530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155" tIns="47078" rIns="94155" bIns="47078" numCol="1" anchor="b" anchorCtr="0" compatLnSpc="1">
            <a:prstTxWarp prst="textNoShape">
              <a:avLst/>
            </a:prstTxWarp>
          </a:bodyPr>
          <a:lstStyle>
            <a:lvl1pPr defTabSz="941118" eaLnBrk="0" hangingPunct="0">
              <a:defRPr sz="1300" smtClean="0">
                <a:latin typeface="Arial" charset="0"/>
                <a:cs typeface="Arial" charset="0"/>
              </a:defRPr>
            </a:lvl1pPr>
          </a:lstStyle>
          <a:p>
            <a:pPr>
              <a:defRPr/>
            </a:pPr>
            <a:r>
              <a:rPr lang="en-US" altLang="en-US" sz="1200" dirty="0"/>
              <a:t>Module 7: Relationships in RDA; Authority Control</a:t>
            </a:r>
          </a:p>
        </p:txBody>
      </p:sp>
      <p:sp>
        <p:nvSpPr>
          <p:cNvPr id="9221" name="Rectangle 5"/>
          <p:cNvSpPr>
            <a:spLocks noGrp="1" noChangeArrowheads="1"/>
          </p:cNvSpPr>
          <p:nvPr>
            <p:ph type="sldNum" sz="quarter" idx="3"/>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155" tIns="47078" rIns="94155" bIns="47078" numCol="1" anchor="b" anchorCtr="0" compatLnSpc="1">
            <a:prstTxWarp prst="textNoShape">
              <a:avLst/>
            </a:prstTxWarp>
          </a:bodyPr>
          <a:lstStyle>
            <a:lvl1pPr algn="r" defTabSz="941118" eaLnBrk="0" hangingPunct="0">
              <a:defRPr sz="1300" smtClean="0">
                <a:latin typeface="Arial" charset="0"/>
                <a:cs typeface="Arial" charset="0"/>
              </a:defRPr>
            </a:lvl1pPr>
          </a:lstStyle>
          <a:p>
            <a:pPr>
              <a:defRPr/>
            </a:pPr>
            <a:fld id="{6EF375C7-D97D-44F0-98C2-837A79070748}" type="slidenum">
              <a:rPr lang="en-US" altLang="en-US"/>
              <a:pPr>
                <a:defRPr/>
              </a:pPr>
              <a:t>‹#›</a:t>
            </a:fld>
            <a:endParaRPr lang="en-US" altLang="en-US"/>
          </a:p>
        </p:txBody>
      </p:sp>
    </p:spTree>
    <p:extLst>
      <p:ext uri="{BB962C8B-B14F-4D97-AF65-F5344CB8AC3E}">
        <p14:creationId xmlns:p14="http://schemas.microsoft.com/office/powerpoint/2010/main" val="3717838025"/>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4"/>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155" tIns="47078" rIns="94155" bIns="47078" numCol="1" anchor="t" anchorCtr="0" compatLnSpc="1">
            <a:prstTxWarp prst="textNoShape">
              <a:avLst/>
            </a:prstTxWarp>
          </a:bodyPr>
          <a:lstStyle>
            <a:lvl1pPr defTabSz="941118" eaLnBrk="0" hangingPunct="0">
              <a:defRPr sz="1300" smtClean="0">
                <a:latin typeface="Arial" charset="0"/>
                <a:cs typeface="Arial" charset="0"/>
              </a:defRPr>
            </a:lvl1pPr>
          </a:lstStyle>
          <a:p>
            <a:pPr>
              <a:defRPr/>
            </a:pPr>
            <a:r>
              <a:rPr lang="en-US" altLang="en-US" dirty="0" smtClean="0"/>
              <a:t>Descriptive Cataloging Using RDA</a:t>
            </a:r>
            <a:endParaRPr lang="en-US" altLang="en-US" dirty="0"/>
          </a:p>
        </p:txBody>
      </p:sp>
      <p:sp>
        <p:nvSpPr>
          <p:cNvPr id="8195" name="Rectangle 3"/>
          <p:cNvSpPr>
            <a:spLocks noGrp="1" noChangeArrowheads="1"/>
          </p:cNvSpPr>
          <p:nvPr>
            <p:ph type="dt" idx="1"/>
          </p:nvPr>
        </p:nvSpPr>
        <p:spPr bwMode="auto">
          <a:xfrm>
            <a:off x="3886202" y="4"/>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155" tIns="47078" rIns="94155" bIns="47078" numCol="1" anchor="t" anchorCtr="0" compatLnSpc="1">
            <a:prstTxWarp prst="textNoShape">
              <a:avLst/>
            </a:prstTxWarp>
          </a:bodyPr>
          <a:lstStyle>
            <a:lvl1pPr algn="r" defTabSz="941118" eaLnBrk="0" hangingPunct="0">
              <a:defRPr sz="1300" smtClean="0">
                <a:latin typeface="Arial" charset="0"/>
                <a:cs typeface="Arial" charset="0"/>
              </a:defRPr>
            </a:lvl1pPr>
          </a:lstStyle>
          <a:p>
            <a:pPr>
              <a:defRPr/>
            </a:pPr>
            <a:r>
              <a:rPr lang="en-US" altLang="en-US" smtClean="0"/>
              <a:t>February 2015</a:t>
            </a:r>
            <a:endParaRPr lang="en-US" altLang="en-US" dirty="0"/>
          </a:p>
        </p:txBody>
      </p:sp>
      <p:sp>
        <p:nvSpPr>
          <p:cNvPr id="72708" name="Rectangle 4"/>
          <p:cNvSpPr>
            <a:spLocks noGrp="1" noRot="1" noChangeAspect="1" noChangeArrowheads="1" noTextEdit="1"/>
          </p:cNvSpPr>
          <p:nvPr>
            <p:ph type="sldImg" idx="2"/>
          </p:nvPr>
        </p:nvSpPr>
        <p:spPr bwMode="auto">
          <a:xfrm>
            <a:off x="1144588"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914403" y="4344025"/>
            <a:ext cx="5029200" cy="41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155" tIns="47078" rIns="94155" bIns="4707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2" y="8686491"/>
            <a:ext cx="4114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155" tIns="47078" rIns="94155" bIns="47078" numCol="1" anchor="b" anchorCtr="0" compatLnSpc="1">
            <a:prstTxWarp prst="textNoShape">
              <a:avLst/>
            </a:prstTxWarp>
          </a:bodyPr>
          <a:lstStyle>
            <a:lvl1pPr defTabSz="941118" eaLnBrk="0" hangingPunct="0">
              <a:defRPr sz="1300" smtClean="0">
                <a:latin typeface="Arial" charset="0"/>
                <a:cs typeface="Arial" charset="0"/>
              </a:defRPr>
            </a:lvl1pPr>
          </a:lstStyle>
          <a:p>
            <a:pPr>
              <a:defRPr/>
            </a:pPr>
            <a:r>
              <a:rPr lang="en-US" altLang="en-US" dirty="0" smtClean="0"/>
              <a:t>Module 7: Relationships in RDA; Authority Control</a:t>
            </a:r>
            <a:endParaRPr lang="en-US" altLang="en-US" dirty="0"/>
          </a:p>
        </p:txBody>
      </p:sp>
      <p:sp>
        <p:nvSpPr>
          <p:cNvPr id="8199" name="Rectangle 7"/>
          <p:cNvSpPr>
            <a:spLocks noGrp="1" noChangeArrowheads="1"/>
          </p:cNvSpPr>
          <p:nvPr>
            <p:ph type="sldNum" sz="quarter" idx="5"/>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155" tIns="47078" rIns="94155" bIns="47078" numCol="1" anchor="b" anchorCtr="0" compatLnSpc="1">
            <a:prstTxWarp prst="textNoShape">
              <a:avLst/>
            </a:prstTxWarp>
          </a:bodyPr>
          <a:lstStyle>
            <a:lvl1pPr algn="r" defTabSz="941118" eaLnBrk="0" hangingPunct="0">
              <a:defRPr sz="1300" smtClean="0">
                <a:latin typeface="Arial" charset="0"/>
                <a:cs typeface="Arial" charset="0"/>
              </a:defRPr>
            </a:lvl1pPr>
          </a:lstStyle>
          <a:p>
            <a:pPr>
              <a:defRPr/>
            </a:pPr>
            <a:fld id="{14887689-6356-43F9-97D0-D1E645EBF52C}" type="slidenum">
              <a:rPr lang="en-US" altLang="en-US"/>
              <a:pPr>
                <a:defRPr/>
              </a:pPr>
              <a:t>‹#›</a:t>
            </a:fld>
            <a:endParaRPr lang="en-US" altLang="en-US"/>
          </a:p>
        </p:txBody>
      </p:sp>
    </p:spTree>
    <p:extLst>
      <p:ext uri="{BB962C8B-B14F-4D97-AF65-F5344CB8AC3E}">
        <p14:creationId xmlns:p14="http://schemas.microsoft.com/office/powerpoint/2010/main" val="3494906170"/>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pitchFamily="-109" charset="0"/>
        <a:ea typeface="MS PGothic" pitchFamily="34"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Arial" pitchFamily="-109"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109"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109"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109"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144588" y="687388"/>
            <a:ext cx="4572000" cy="3429000"/>
          </a:xfrm>
          <a:ln/>
        </p:spPr>
      </p:sp>
      <p:sp>
        <p:nvSpPr>
          <p:cNvPr id="73731" name="Rectangle 3"/>
          <p:cNvSpPr>
            <a:spLocks noGrp="1" noChangeArrowheads="1"/>
          </p:cNvSpPr>
          <p:nvPr>
            <p:ph type="body" idx="1"/>
          </p:nvPr>
        </p:nvSpPr>
        <p:spPr>
          <a:xfrm>
            <a:off x="685802" y="4344025"/>
            <a:ext cx="5486400" cy="4112926"/>
          </a:xfrm>
          <a:noFill/>
        </p:spPr>
        <p:txBody>
          <a:bodyPr/>
          <a:lstStyle/>
          <a:p>
            <a:endParaRPr lang="en-US" altLang="en-US" smtClean="0">
              <a:latin typeface="Arial" charset="0"/>
            </a:endParaRPr>
          </a:p>
        </p:txBody>
      </p:sp>
      <p:sp>
        <p:nvSpPr>
          <p:cNvPr id="73732"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73733"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0C4BB419-C855-4F60-AA01-E731619DDFE7}" type="slidenum">
              <a:rPr lang="en-US" altLang="en-US">
                <a:latin typeface="Arial" charset="0"/>
              </a:rPr>
              <a:pPr/>
              <a:t>1</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p:spPr>
        <p:txBody>
          <a:bodyPr/>
          <a:lstStyle/>
          <a:p>
            <a:pPr eaLnBrk="1" hangingPunct="1">
              <a:spcBef>
                <a:spcPts val="0"/>
              </a:spcBef>
            </a:pPr>
            <a:r>
              <a:rPr lang="en-US" altLang="en-US" sz="1350" b="1" i="1" dirty="0" smtClean="0">
                <a:latin typeface="Arial" pitchFamily="34" charset="0"/>
                <a:cs typeface="Arial" pitchFamily="34" charset="0"/>
              </a:rPr>
              <a:t>Pedagogical notes for instructors:</a:t>
            </a:r>
          </a:p>
          <a:p>
            <a:pPr eaLnBrk="1" hangingPunct="1">
              <a:spcBef>
                <a:spcPts val="0"/>
              </a:spcBef>
            </a:pPr>
            <a:r>
              <a:rPr lang="en-US" altLang="en-US" sz="1350" dirty="0" smtClean="0">
                <a:latin typeface="Arial" pitchFamily="34" charset="0"/>
                <a:cs typeface="Arial" pitchFamily="34" charset="0"/>
              </a:rPr>
              <a:t>COMPREHENSIVENESS: This material was developed for a 3-hour instructor-led course. There is a LOT of material in this module.  Each instructor should determine which portions need to be covered in more or less detail.  It is not intended that every slide be instructed in detail.</a:t>
            </a:r>
          </a:p>
          <a:p>
            <a:pPr eaLnBrk="1" hangingPunct="1">
              <a:spcBef>
                <a:spcPts val="0"/>
              </a:spcBef>
            </a:pPr>
            <a:endParaRPr lang="en-US" altLang="en-US" sz="1350" dirty="0" smtClean="0">
              <a:latin typeface="Arial" pitchFamily="34" charset="0"/>
              <a:cs typeface="Arial" pitchFamily="34" charset="0"/>
            </a:endParaRPr>
          </a:p>
          <a:p>
            <a:pPr defTabSz="904433" eaLnBrk="1" hangingPunct="1">
              <a:spcBef>
                <a:spcPts val="0"/>
              </a:spcBef>
            </a:pPr>
            <a:r>
              <a:rPr lang="en-US" altLang="en-US" sz="1350" dirty="0" smtClean="0">
                <a:latin typeface="Arial" pitchFamily="34" charset="0"/>
                <a:cs typeface="Arial" pitchFamily="34" charset="0"/>
              </a:rPr>
              <a:t>It is assumed that the audience has no previous knowledge of descriptive cataloging, and that they have a basic knowledge of FRBR.  The level of detail is at the ‘conceptual’ level.  Accordingly, the instruction is designed as an overview, and does not necessarily drill to a granular level of detail.</a:t>
            </a:r>
          </a:p>
          <a:p>
            <a:pPr eaLnBrk="1" hangingPunct="1">
              <a:spcBef>
                <a:spcPts val="0"/>
              </a:spcBef>
            </a:pPr>
            <a:endParaRPr lang="en-US" altLang="en-US" sz="1350" dirty="0" smtClean="0">
              <a:latin typeface="Arial" pitchFamily="34" charset="0"/>
              <a:cs typeface="Arial" pitchFamily="34" charset="0"/>
            </a:endParaRPr>
          </a:p>
          <a:p>
            <a:pPr eaLnBrk="1" hangingPunct="1">
              <a:spcBef>
                <a:spcPts val="0"/>
              </a:spcBef>
            </a:pPr>
            <a:r>
              <a:rPr lang="en-US" altLang="en-US" sz="1350" dirty="0" smtClean="0">
                <a:latin typeface="Arial" pitchFamily="34" charset="0"/>
                <a:cs typeface="Arial" pitchFamily="34" charset="0"/>
              </a:rPr>
              <a:t>In places where LC policy differs from RDA as written, emphasis will be placed on LC policy.</a:t>
            </a:r>
          </a:p>
          <a:p>
            <a:pPr eaLnBrk="1" hangingPunct="1">
              <a:spcBef>
                <a:spcPts val="0"/>
              </a:spcBef>
            </a:pPr>
            <a:endParaRPr lang="en-US" altLang="en-US" sz="1350" dirty="0" smtClean="0">
              <a:latin typeface="Arial" pitchFamily="34" charset="0"/>
              <a:cs typeface="Arial" pitchFamily="34" charset="0"/>
            </a:endParaRPr>
          </a:p>
          <a:p>
            <a:pPr eaLnBrk="1" hangingPunct="1">
              <a:spcBef>
                <a:spcPts val="0"/>
              </a:spcBef>
            </a:pPr>
            <a:r>
              <a:rPr lang="en-US" altLang="en-US" sz="1350" dirty="0" smtClean="0">
                <a:latin typeface="Arial" pitchFamily="34" charset="0"/>
                <a:cs typeface="Arial" pitchFamily="34" charset="0"/>
              </a:rPr>
              <a:t>It is suggested that you open the RDA Toolkit to look at </a:t>
            </a:r>
            <a:r>
              <a:rPr lang="en-US" altLang="en-US" sz="1350" i="1" dirty="0" smtClean="0">
                <a:latin typeface="Arial" pitchFamily="34" charset="0"/>
                <a:cs typeface="Arial" pitchFamily="34" charset="0"/>
              </a:rPr>
              <a:t>selective </a:t>
            </a:r>
            <a:r>
              <a:rPr lang="en-US" altLang="en-US" sz="1350" dirty="0" smtClean="0">
                <a:latin typeface="Arial" pitchFamily="34" charset="0"/>
                <a:cs typeface="Arial" pitchFamily="34" charset="0"/>
              </a:rPr>
              <a:t>instructions, when the slides do not provide the desired detail.</a:t>
            </a:r>
            <a:endParaRPr lang="en-US" altLang="en-US" sz="1350" dirty="0">
              <a:latin typeface="Arial" pitchFamily="34" charset="0"/>
              <a:cs typeface="Arial" pitchFamily="34" charset="0"/>
            </a:endParaRPr>
          </a:p>
        </p:txBody>
      </p:sp>
      <p:sp>
        <p:nvSpPr>
          <p:cNvPr id="74756"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74757"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7C02B32F-53EC-42E9-9799-751B26870B5B}" type="slidenum">
              <a:rPr lang="en-US" altLang="en-US">
                <a:latin typeface="Arial" charset="0"/>
              </a:rPr>
              <a:pPr/>
              <a:t>2</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p:spPr>
        <p:txBody>
          <a:bodyPr/>
          <a:lstStyle/>
          <a:p>
            <a:endParaRPr lang="en-US" altLang="en-US" smtClean="0">
              <a:latin typeface="Arial" charset="0"/>
            </a:endParaRPr>
          </a:p>
        </p:txBody>
      </p:sp>
      <p:sp>
        <p:nvSpPr>
          <p:cNvPr id="75780"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75781"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25B2F06F-A87D-43B7-A0F9-EC96F6D8DC6E}" type="slidenum">
              <a:rPr lang="en-US" altLang="en-US">
                <a:latin typeface="Arial" charset="0"/>
              </a:rPr>
              <a:pPr/>
              <a:t>3</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altLang="en-US" smtClean="0"/>
              <a:t>Descriptive Cataloging Using RDA</a:t>
            </a:r>
            <a:endParaRPr lang="en-US" altLang="en-US" dirty="0"/>
          </a:p>
        </p:txBody>
      </p:sp>
      <p:sp>
        <p:nvSpPr>
          <p:cNvPr id="5" name="Date Placeholder 4"/>
          <p:cNvSpPr>
            <a:spLocks noGrp="1"/>
          </p:cNvSpPr>
          <p:nvPr>
            <p:ph type="dt" idx="11"/>
          </p:nvPr>
        </p:nvSpPr>
        <p:spPr/>
        <p:txBody>
          <a:bodyPr/>
          <a:lstStyle/>
          <a:p>
            <a:pPr>
              <a:defRPr/>
            </a:pPr>
            <a:r>
              <a:rPr lang="en-US" altLang="en-US" smtClean="0"/>
              <a:t>February 2015</a:t>
            </a:r>
            <a:endParaRPr lang="en-US" altLang="en-US" dirty="0"/>
          </a:p>
        </p:txBody>
      </p:sp>
      <p:sp>
        <p:nvSpPr>
          <p:cNvPr id="6" name="Footer Placeholder 5"/>
          <p:cNvSpPr>
            <a:spLocks noGrp="1"/>
          </p:cNvSpPr>
          <p:nvPr>
            <p:ph type="ftr" sz="quarter" idx="12"/>
          </p:nvPr>
        </p:nvSpPr>
        <p:spPr/>
        <p:txBody>
          <a:bodyPr/>
          <a:lstStyle/>
          <a:p>
            <a:pPr>
              <a:defRPr/>
            </a:pPr>
            <a:r>
              <a:rPr lang="en-US" altLang="en-US" smtClean="0"/>
              <a:t>Module 7: Relationships in RDA; Authority Control</a:t>
            </a:r>
            <a:endParaRPr lang="en-US" altLang="en-US" dirty="0"/>
          </a:p>
        </p:txBody>
      </p:sp>
      <p:sp>
        <p:nvSpPr>
          <p:cNvPr id="7" name="Slide Number Placeholder 6"/>
          <p:cNvSpPr>
            <a:spLocks noGrp="1"/>
          </p:cNvSpPr>
          <p:nvPr>
            <p:ph type="sldNum" sz="quarter" idx="13"/>
          </p:nvPr>
        </p:nvSpPr>
        <p:spPr/>
        <p:txBody>
          <a:bodyPr/>
          <a:lstStyle/>
          <a:p>
            <a:pPr>
              <a:defRPr/>
            </a:pPr>
            <a:fld id="{14887689-6356-43F9-97D0-D1E645EBF52C}" type="slidenum">
              <a:rPr lang="en-US" altLang="en-US" smtClean="0"/>
              <a:pPr>
                <a:defRPr/>
              </a:pPr>
              <a:t>4</a:t>
            </a:fld>
            <a:endParaRPr lang="en-US" altLang="en-US"/>
          </a:p>
        </p:txBody>
      </p:sp>
    </p:spTree>
    <p:extLst>
      <p:ext uri="{BB962C8B-B14F-4D97-AF65-F5344CB8AC3E}">
        <p14:creationId xmlns:p14="http://schemas.microsoft.com/office/powerpoint/2010/main" val="2206560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p:spPr>
        <p:txBody>
          <a:bodyPr/>
          <a:lstStyle/>
          <a:p>
            <a:r>
              <a:rPr lang="en-US" altLang="en-US" sz="1400" dirty="0">
                <a:latin typeface="Arial" charset="0"/>
              </a:rPr>
              <a:t>[animated upon click]</a:t>
            </a:r>
          </a:p>
          <a:p>
            <a:r>
              <a:rPr lang="en-US" altLang="en-US" sz="1400" dirty="0">
                <a:latin typeface="Arial" charset="0"/>
              </a:rPr>
              <a:t>[Be sure to note the point of the last three bullets: we will focus on the core relationship] </a:t>
            </a:r>
          </a:p>
        </p:txBody>
      </p:sp>
      <p:sp>
        <p:nvSpPr>
          <p:cNvPr id="76804"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76805"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0D94E82A-2C72-4B57-9AF4-5D9925C43907}" type="slidenum">
              <a:rPr lang="en-US" altLang="en-US">
                <a:latin typeface="Arial" charset="0"/>
              </a:rPr>
              <a:pPr/>
              <a:t>5</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p:spPr>
        <p:txBody>
          <a:bodyPr/>
          <a:lstStyle/>
          <a:p>
            <a:endParaRPr lang="en-US" altLang="en-US" sz="1000" dirty="0">
              <a:latin typeface="Arial" charset="0"/>
            </a:endParaRPr>
          </a:p>
        </p:txBody>
      </p:sp>
      <p:sp>
        <p:nvSpPr>
          <p:cNvPr id="77828" name="Slide Number Placeholder 3"/>
          <p:cNvSpPr>
            <a:spLocks noGrp="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32EB848F-1EBC-4A63-9C31-BD648E2AC95D}" type="slidenum">
              <a:rPr lang="en-US" altLang="en-US" sz="1300"/>
              <a:pPr>
                <a:spcBef>
                  <a:spcPct val="0"/>
                </a:spcBef>
              </a:pPr>
              <a:t>6</a:t>
            </a:fld>
            <a:endParaRPr lang="en-US" altLang="en-US" sz="1300"/>
          </a:p>
        </p:txBody>
      </p:sp>
      <p:sp>
        <p:nvSpPr>
          <p:cNvPr id="77829"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7C85D69-9B19-4AAA-9F00-2615C2F3547E}" type="slidenum">
              <a:rPr lang="en-US" altLang="en-US" sz="1300"/>
              <a:pPr>
                <a:spcBef>
                  <a:spcPct val="0"/>
                </a:spcBef>
              </a:pPr>
              <a:t>7</a:t>
            </a:fld>
            <a:endParaRPr lang="en-US" altLang="en-US" sz="13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xfrm>
            <a:off x="838202" y="4344025"/>
            <a:ext cx="5181600" cy="4114488"/>
          </a:xfrm>
          <a:noFill/>
        </p:spPr>
        <p:txBody>
          <a:bodyPr/>
          <a:lstStyle/>
          <a:p>
            <a:pPr eaLnBrk="1" hangingPunct="1">
              <a:spcBef>
                <a:spcPts val="0"/>
              </a:spcBef>
            </a:pPr>
            <a:r>
              <a:rPr lang="en-US" altLang="en-US" sz="1400" dirty="0" smtClean="0">
                <a:latin typeface="Arial" charset="0"/>
              </a:rPr>
              <a:t>WHAT</a:t>
            </a:r>
            <a:r>
              <a:rPr lang="en-US" altLang="en-US" sz="1400" dirty="0">
                <a:latin typeface="Arial" charset="0"/>
              </a:rPr>
              <a:t>:</a:t>
            </a:r>
          </a:p>
          <a:p>
            <a:pPr eaLnBrk="1" hangingPunct="1">
              <a:spcBef>
                <a:spcPts val="0"/>
              </a:spcBef>
            </a:pPr>
            <a:r>
              <a:rPr lang="en-US" altLang="en-US" sz="1400" dirty="0">
                <a:latin typeface="Arial" charset="0"/>
              </a:rPr>
              <a:t>The entities that we identify when cataloging -- people, corporate bodies, families, and resources -- are associated with one another. These are relationships. </a:t>
            </a:r>
          </a:p>
          <a:p>
            <a:pPr>
              <a:spcBef>
                <a:spcPts val="0"/>
              </a:spcBef>
            </a:pPr>
            <a:endParaRPr lang="en-US" altLang="en-US" sz="1400" dirty="0">
              <a:latin typeface="Arial" charset="0"/>
            </a:endParaRPr>
          </a:p>
          <a:p>
            <a:pPr>
              <a:spcBef>
                <a:spcPts val="0"/>
              </a:spcBef>
            </a:pPr>
            <a:r>
              <a:rPr lang="en-US" altLang="en-US" sz="1400" dirty="0">
                <a:latin typeface="Arial" charset="0"/>
              </a:rPr>
              <a:t>WHY:</a:t>
            </a:r>
          </a:p>
          <a:p>
            <a:pPr defTabSz="924458">
              <a:spcBef>
                <a:spcPts val="0"/>
              </a:spcBef>
              <a:defRPr/>
            </a:pPr>
            <a:r>
              <a:rPr lang="en-US" altLang="en-US" sz="1400" dirty="0">
                <a:latin typeface="Arial" charset="0"/>
              </a:rPr>
              <a:t>We need to reflect important relationships in our catalogs and resource discovery systems, in order to show users the pathways to related materials. </a:t>
            </a:r>
          </a:p>
        </p:txBody>
      </p:sp>
      <p:sp>
        <p:nvSpPr>
          <p:cNvPr id="7885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E76DB6FE-EAE8-4A54-92A3-95505BD44C4C}" type="slidenum">
              <a:rPr lang="en-US" altLang="en-US" sz="1300"/>
              <a:pPr>
                <a:spcBef>
                  <a:spcPct val="0"/>
                </a:spcBef>
              </a:pPr>
              <a:t>8</a:t>
            </a:fld>
            <a:endParaRPr lang="en-US" altLang="en-US" sz="1300"/>
          </a:p>
        </p:txBody>
      </p:sp>
      <p:sp>
        <p:nvSpPr>
          <p:cNvPr id="79875"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p:txBody>
          <a:bodyPr/>
          <a:lstStyle/>
          <a:p>
            <a:pPr eaLnBrk="1" hangingPunct="1">
              <a:spcBef>
                <a:spcPts val="0"/>
              </a:spcBef>
              <a:defRPr/>
            </a:pPr>
            <a:r>
              <a:rPr lang="en-US" altLang="en-US" sz="1400" dirty="0">
                <a:latin typeface="Arial" charset="0"/>
                <a:cs typeface="Arial" charset="0"/>
              </a:rPr>
              <a:t>We will discuss two </a:t>
            </a:r>
            <a:r>
              <a:rPr lang="en-US" altLang="en-US" sz="1400" i="1" dirty="0">
                <a:latin typeface="Arial" charset="0"/>
                <a:cs typeface="Arial" charset="0"/>
              </a:rPr>
              <a:t>aspects</a:t>
            </a:r>
            <a:r>
              <a:rPr lang="en-US" altLang="en-US" sz="1400" dirty="0">
                <a:latin typeface="Arial" charset="0"/>
                <a:cs typeface="Arial" charset="0"/>
              </a:rPr>
              <a:t> of Relationships:</a:t>
            </a:r>
          </a:p>
          <a:p>
            <a:pPr marL="350485" indent="-350485" eaLnBrk="1" hangingPunct="1">
              <a:spcBef>
                <a:spcPts val="0"/>
              </a:spcBef>
              <a:buFont typeface="+mj-lt"/>
              <a:buAutoNum type="arabicPeriod"/>
              <a:defRPr/>
            </a:pPr>
            <a:r>
              <a:rPr lang="en-US" altLang="en-US" sz="1400" dirty="0" smtClean="0">
                <a:latin typeface="Arial" charset="0"/>
                <a:cs typeface="Arial" charset="0"/>
              </a:rPr>
              <a:t>Who </a:t>
            </a:r>
            <a:r>
              <a:rPr lang="en-US" altLang="en-US" sz="1400" dirty="0">
                <a:latin typeface="Arial" charset="0"/>
                <a:cs typeface="Arial" charset="0"/>
              </a:rPr>
              <a:t>are the related entities?  Entities can be identified by </a:t>
            </a:r>
            <a:r>
              <a:rPr lang="en-US" altLang="en-US" sz="1400" dirty="0" smtClean="0">
                <a:latin typeface="Arial" charset="0"/>
                <a:cs typeface="Arial" charset="0"/>
              </a:rPr>
              <a:t>an authorized </a:t>
            </a:r>
            <a:r>
              <a:rPr lang="en-US" altLang="en-US" sz="1400" dirty="0">
                <a:latin typeface="Arial" charset="0"/>
                <a:cs typeface="Arial" charset="0"/>
              </a:rPr>
              <a:t>access point; or by an identifier such as an ISSN or an ISBN; or by URI (universal resource identifier); or by a description (</a:t>
            </a:r>
            <a:r>
              <a:rPr lang="en-US" altLang="en-US" sz="1400" dirty="0" smtClean="0">
                <a:latin typeface="Arial" charset="0"/>
                <a:cs typeface="Arial" charset="0"/>
              </a:rPr>
              <a:t>note).</a:t>
            </a:r>
          </a:p>
          <a:p>
            <a:pPr marL="350485" indent="-350485" defTabSz="924458" eaLnBrk="1" hangingPunct="1">
              <a:spcBef>
                <a:spcPts val="0"/>
              </a:spcBef>
              <a:buFont typeface="+mj-lt"/>
              <a:buAutoNum type="arabicPeriod"/>
              <a:defRPr/>
            </a:pPr>
            <a:r>
              <a:rPr lang="en-US" altLang="en-US" sz="1400" dirty="0" smtClean="0">
                <a:latin typeface="Arial" charset="0"/>
                <a:cs typeface="Arial" charset="0"/>
              </a:rPr>
              <a:t>How they are related?  The relationship is indicated by a relationship designator (</a:t>
            </a:r>
            <a:r>
              <a:rPr lang="en-US" altLang="en-US" sz="1400" dirty="0" smtClean="0">
                <a:latin typeface="Arial" charset="0"/>
              </a:rPr>
              <a:t>discussed on slides 11-13) </a:t>
            </a:r>
            <a:r>
              <a:rPr lang="en-US" altLang="en-US" sz="1400" dirty="0" smtClean="0">
                <a:latin typeface="Arial" charset="0"/>
                <a:cs typeface="Arial" charset="0"/>
              </a:rPr>
              <a:t>or another indication (e.g., MARC coding). For example, a term may be used to indicate what role a person, corporate body, or family plays with respect to a particular work, expression, manifestation, or item. </a:t>
            </a:r>
          </a:p>
          <a:p>
            <a:pPr marL="350485" indent="-350485" eaLnBrk="1" hangingPunct="1">
              <a:spcBef>
                <a:spcPts val="0"/>
              </a:spcBef>
              <a:buFont typeface="+mj-lt"/>
              <a:buAutoNum type="arabicPeriod"/>
              <a:defRPr/>
            </a:pPr>
            <a:endParaRPr lang="en-US" altLang="en-US" sz="1400" dirty="0">
              <a:latin typeface="Arial" charset="0"/>
              <a:cs typeface="Arial" charset="0"/>
            </a:endParaRPr>
          </a:p>
          <a:p>
            <a:pPr marL="350485" indent="-350485" eaLnBrk="1" hangingPunct="1">
              <a:spcBef>
                <a:spcPts val="0"/>
              </a:spcBef>
              <a:defRPr/>
            </a:pPr>
            <a:r>
              <a:rPr lang="en-US" altLang="en-US" sz="1400" dirty="0">
                <a:latin typeface="Arial" charset="0"/>
                <a:cs typeface="Arial" charset="0"/>
              </a:rPr>
              <a:t>We will focus on LC Core relationships.</a:t>
            </a:r>
            <a:endParaRPr lang="en-US" altLang="en-US" sz="1000" dirty="0">
              <a:latin typeface="Arial" charset="0"/>
              <a:cs typeface="Arial" charset="0"/>
            </a:endParaRPr>
          </a:p>
        </p:txBody>
      </p:sp>
      <p:sp>
        <p:nvSpPr>
          <p:cNvPr id="7987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66466539-4CD3-4B7A-B521-2A027CAF2CED}" type="slidenum">
              <a:rPr lang="en-US" altLang="en-US" sz="1300">
                <a:cs typeface="Arial" charset="0"/>
              </a:rPr>
              <a:pPr algn="r">
                <a:spcBef>
                  <a:spcPct val="0"/>
                </a:spcBef>
              </a:pPr>
              <a:t>9</a:t>
            </a:fld>
            <a:endParaRPr lang="en-US" altLang="en-US" sz="1300">
              <a:cs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marL="233657" indent="-233657" eaLnBrk="1" hangingPunct="1"/>
            <a:r>
              <a:rPr lang="en-US" altLang="en-US" sz="1400" dirty="0">
                <a:latin typeface="Arial" charset="0"/>
                <a:cs typeface="Arial" charset="0"/>
              </a:rPr>
              <a:t>We will discuss three </a:t>
            </a:r>
            <a:r>
              <a:rPr lang="en-US" altLang="en-US" sz="1400" i="1" dirty="0">
                <a:latin typeface="Arial" charset="0"/>
                <a:cs typeface="Arial" charset="0"/>
              </a:rPr>
              <a:t>types</a:t>
            </a:r>
            <a:r>
              <a:rPr lang="en-US" altLang="en-US" sz="1400" dirty="0">
                <a:latin typeface="Arial" charset="0"/>
                <a:cs typeface="Arial" charset="0"/>
              </a:rPr>
              <a:t> of relationships.</a:t>
            </a:r>
          </a:p>
        </p:txBody>
      </p:sp>
      <p:sp>
        <p:nvSpPr>
          <p:cNvPr id="8090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0902"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E0646BA7-A8E7-4C71-9F10-56E02CF8DD3A}" type="slidenum">
              <a:rPr lang="en-US" altLang="en-US">
                <a:latin typeface="Arial" charset="0"/>
              </a:rPr>
              <a:pPr/>
              <a:t>9</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6B01138E-3205-41E3-A958-93B76790E158}" type="slidenum">
              <a:rPr lang="en-US" altLang="en-US" sz="1300"/>
              <a:pPr>
                <a:spcBef>
                  <a:spcPct val="0"/>
                </a:spcBef>
              </a:pPr>
              <a:t>10</a:t>
            </a:fld>
            <a:endParaRPr lang="en-US" altLang="en-US" sz="1300"/>
          </a:p>
        </p:txBody>
      </p:sp>
      <p:sp>
        <p:nvSpPr>
          <p:cNvPr id="81923" name="Rectangle 2"/>
          <p:cNvSpPr>
            <a:spLocks noGrp="1" noRot="1" noChangeAspect="1" noChangeArrowheads="1" noTextEdit="1"/>
          </p:cNvSpPr>
          <p:nvPr>
            <p:ph type="sldImg"/>
          </p:nvPr>
        </p:nvSpPr>
        <p:spPr>
          <a:xfrm>
            <a:off x="1344613" y="685800"/>
            <a:ext cx="4181475" cy="3136900"/>
          </a:xfrm>
          <a:ln/>
        </p:spPr>
      </p:sp>
      <p:sp>
        <p:nvSpPr>
          <p:cNvPr id="81924" name="Rectangle 3"/>
          <p:cNvSpPr>
            <a:spLocks noGrp="1" noChangeArrowheads="1"/>
          </p:cNvSpPr>
          <p:nvPr>
            <p:ph type="body" idx="1"/>
          </p:nvPr>
        </p:nvSpPr>
        <p:spPr>
          <a:xfrm>
            <a:off x="914403" y="4122297"/>
            <a:ext cx="5029200" cy="4497049"/>
          </a:xfrm>
          <a:noFill/>
        </p:spPr>
        <p:txBody>
          <a:bodyPr/>
          <a:lstStyle/>
          <a:p>
            <a:pPr>
              <a:lnSpc>
                <a:spcPct val="90000"/>
              </a:lnSpc>
              <a:spcBef>
                <a:spcPts val="0"/>
              </a:spcBef>
            </a:pPr>
            <a:r>
              <a:rPr lang="en-US" altLang="en-US" sz="1400" dirty="0">
                <a:latin typeface="Arial" charset="0"/>
              </a:rPr>
              <a:t>The Appendices </a:t>
            </a:r>
            <a:r>
              <a:rPr lang="en-US" altLang="en-US" sz="1400" dirty="0" smtClean="0">
                <a:latin typeface="Arial" charset="0"/>
              </a:rPr>
              <a:t>provide the controlled terms for relationship </a:t>
            </a:r>
            <a:r>
              <a:rPr lang="en-US" altLang="en-US" sz="1400" dirty="0">
                <a:latin typeface="Arial" charset="0"/>
              </a:rPr>
              <a:t>designators.</a:t>
            </a:r>
          </a:p>
          <a:p>
            <a:pPr>
              <a:lnSpc>
                <a:spcPct val="90000"/>
              </a:lnSpc>
              <a:spcBef>
                <a:spcPts val="0"/>
              </a:spcBef>
            </a:pPr>
            <a:endParaRPr lang="en-US" altLang="en-US" sz="1400" dirty="0">
              <a:latin typeface="Arial" charset="0"/>
            </a:endParaRPr>
          </a:p>
          <a:p>
            <a:pPr>
              <a:lnSpc>
                <a:spcPct val="90000"/>
              </a:lnSpc>
              <a:spcBef>
                <a:spcPts val="0"/>
              </a:spcBef>
            </a:pPr>
            <a:r>
              <a:rPr lang="en-US" altLang="en-US" sz="1400" dirty="0">
                <a:latin typeface="Arial" charset="0"/>
              </a:rPr>
              <a:t>RDA 18-22/Appendix I: For example, the designator </a:t>
            </a:r>
            <a:r>
              <a:rPr lang="en-US" altLang="en-US" sz="1400" b="1" i="1" dirty="0">
                <a:latin typeface="Arial" charset="0"/>
              </a:rPr>
              <a:t>“author”</a:t>
            </a:r>
            <a:r>
              <a:rPr lang="en-US" altLang="en-US" sz="1400" dirty="0">
                <a:latin typeface="Arial" charset="0"/>
              </a:rPr>
              <a:t> expresses the relationship</a:t>
            </a:r>
            <a:r>
              <a:rPr lang="en-US" altLang="en-US" sz="1400" b="1" dirty="0">
                <a:latin typeface="Arial" charset="0"/>
              </a:rPr>
              <a:t> </a:t>
            </a:r>
            <a:r>
              <a:rPr lang="en-US" altLang="en-US" sz="1400" dirty="0">
                <a:latin typeface="Arial" charset="0"/>
              </a:rPr>
              <a:t>between</a:t>
            </a:r>
            <a:r>
              <a:rPr lang="en-US" altLang="en-US" sz="1400" b="1" dirty="0">
                <a:latin typeface="Arial" charset="0"/>
              </a:rPr>
              <a:t> the</a:t>
            </a:r>
            <a:r>
              <a:rPr lang="en-US" altLang="en-US" sz="1400" dirty="0">
                <a:latin typeface="Arial" charset="0"/>
              </a:rPr>
              <a:t> </a:t>
            </a:r>
            <a:r>
              <a:rPr lang="en-US" altLang="en-US" sz="1400" b="1" dirty="0">
                <a:latin typeface="Arial" charset="0"/>
              </a:rPr>
              <a:t>creator </a:t>
            </a:r>
            <a:r>
              <a:rPr lang="en-US" altLang="en-US" sz="1400" dirty="0">
                <a:latin typeface="Arial" charset="0"/>
              </a:rPr>
              <a:t>of a primarily textual work and</a:t>
            </a:r>
            <a:r>
              <a:rPr lang="en-US" altLang="en-US" sz="1400" b="1" dirty="0">
                <a:latin typeface="Arial" charset="0"/>
              </a:rPr>
              <a:t> the work</a:t>
            </a:r>
            <a:r>
              <a:rPr lang="en-US" altLang="en-US" sz="1400" dirty="0">
                <a:latin typeface="Arial" charset="0"/>
              </a:rPr>
              <a:t> itself.</a:t>
            </a:r>
          </a:p>
          <a:p>
            <a:pPr>
              <a:lnSpc>
                <a:spcPct val="90000"/>
              </a:lnSpc>
              <a:spcBef>
                <a:spcPts val="0"/>
              </a:spcBef>
            </a:pPr>
            <a:endParaRPr lang="en-US" altLang="en-US" sz="1400" dirty="0">
              <a:latin typeface="Arial" charset="0"/>
            </a:endParaRPr>
          </a:p>
          <a:p>
            <a:pPr>
              <a:lnSpc>
                <a:spcPct val="90000"/>
              </a:lnSpc>
              <a:spcBef>
                <a:spcPts val="0"/>
              </a:spcBef>
            </a:pPr>
            <a:r>
              <a:rPr lang="en-US" altLang="en-US" sz="1400" dirty="0">
                <a:latin typeface="Arial" charset="0"/>
              </a:rPr>
              <a:t>RDA 24-28/Appendix J: For example, the designator </a:t>
            </a:r>
            <a:r>
              <a:rPr lang="en-US" altLang="en-US" sz="1400" i="1" dirty="0">
                <a:latin typeface="Arial" charset="0"/>
              </a:rPr>
              <a:t>“</a:t>
            </a:r>
            <a:r>
              <a:rPr lang="en-US" altLang="en-US" sz="1400" b="1" i="1" dirty="0">
                <a:latin typeface="Arial" charset="0"/>
              </a:rPr>
              <a:t>adaptation</a:t>
            </a:r>
            <a:r>
              <a:rPr lang="en-US" altLang="en-US" sz="1400" i="1" dirty="0">
                <a:latin typeface="Arial" charset="0"/>
              </a:rPr>
              <a:t>”</a:t>
            </a:r>
            <a:r>
              <a:rPr lang="en-US" altLang="en-US" sz="1400" dirty="0">
                <a:latin typeface="Arial" charset="0"/>
              </a:rPr>
              <a:t> may be used to express a relationship</a:t>
            </a:r>
            <a:r>
              <a:rPr lang="en-US" altLang="en-US" sz="1400" b="1" dirty="0">
                <a:latin typeface="Arial" charset="0"/>
              </a:rPr>
              <a:t> </a:t>
            </a:r>
            <a:r>
              <a:rPr lang="en-US" altLang="en-US" sz="1400" dirty="0">
                <a:latin typeface="Arial" charset="0"/>
              </a:rPr>
              <a:t>between</a:t>
            </a:r>
            <a:r>
              <a:rPr lang="en-US" altLang="en-US" sz="1400" b="1" dirty="0">
                <a:latin typeface="Arial" charset="0"/>
              </a:rPr>
              <a:t> a work </a:t>
            </a:r>
            <a:r>
              <a:rPr lang="en-US" altLang="en-US" sz="1400" b="1" i="1" dirty="0">
                <a:latin typeface="Arial" charset="0"/>
              </a:rPr>
              <a:t>“based on”</a:t>
            </a:r>
            <a:r>
              <a:rPr lang="en-US" altLang="en-US" sz="1400" b="1" dirty="0">
                <a:latin typeface="Arial" charset="0"/>
              </a:rPr>
              <a:t> a work </a:t>
            </a:r>
            <a:r>
              <a:rPr lang="en-US" altLang="en-US" sz="1400" dirty="0">
                <a:latin typeface="Arial" charset="0"/>
              </a:rPr>
              <a:t>and</a:t>
            </a:r>
            <a:r>
              <a:rPr lang="en-US" altLang="en-US" sz="1400" b="1" dirty="0">
                <a:latin typeface="Arial" charset="0"/>
              </a:rPr>
              <a:t> the original work</a:t>
            </a:r>
            <a:r>
              <a:rPr lang="en-US" altLang="en-US" sz="1400" dirty="0">
                <a:latin typeface="Arial" charset="0"/>
              </a:rPr>
              <a:t>.</a:t>
            </a:r>
          </a:p>
          <a:p>
            <a:pPr>
              <a:lnSpc>
                <a:spcPct val="90000"/>
              </a:lnSpc>
              <a:spcBef>
                <a:spcPts val="0"/>
              </a:spcBef>
            </a:pPr>
            <a:endParaRPr lang="en-US" altLang="en-US" sz="1400" dirty="0">
              <a:latin typeface="Arial" charset="0"/>
            </a:endParaRPr>
          </a:p>
          <a:p>
            <a:pPr>
              <a:lnSpc>
                <a:spcPct val="90000"/>
              </a:lnSpc>
              <a:spcBef>
                <a:spcPts val="0"/>
              </a:spcBef>
            </a:pPr>
            <a:r>
              <a:rPr lang="en-US" altLang="en-US" sz="1400" dirty="0">
                <a:latin typeface="Arial" charset="0"/>
              </a:rPr>
              <a:t>RDA 29-32/Appendix K: For example, the designator </a:t>
            </a:r>
            <a:r>
              <a:rPr lang="en-US" altLang="en-US" sz="1400" i="1" dirty="0">
                <a:latin typeface="Arial" charset="0"/>
              </a:rPr>
              <a:t>“</a:t>
            </a:r>
            <a:r>
              <a:rPr lang="en-US" altLang="en-US" sz="1400" b="1" i="1" dirty="0">
                <a:latin typeface="Arial" charset="0"/>
              </a:rPr>
              <a:t>alternate identity</a:t>
            </a:r>
            <a:r>
              <a:rPr lang="en-US" altLang="en-US" sz="1400" i="1" dirty="0">
                <a:latin typeface="Arial" charset="0"/>
              </a:rPr>
              <a:t>”</a:t>
            </a:r>
            <a:r>
              <a:rPr lang="en-US" altLang="en-US" sz="1400" dirty="0">
                <a:latin typeface="Arial" charset="0"/>
              </a:rPr>
              <a:t> expresses a relationship between </a:t>
            </a:r>
            <a:r>
              <a:rPr lang="en-US" altLang="en-US" sz="1400" b="1" dirty="0">
                <a:latin typeface="Arial" charset="0"/>
              </a:rPr>
              <a:t>a pseudonymous or other identity assumed by a person </a:t>
            </a:r>
            <a:r>
              <a:rPr lang="en-US" altLang="en-US" sz="1400" dirty="0">
                <a:latin typeface="Arial" charset="0"/>
              </a:rPr>
              <a:t>and </a:t>
            </a:r>
            <a:r>
              <a:rPr lang="en-US" altLang="en-US" sz="1400" b="1" dirty="0">
                <a:latin typeface="Arial" charset="0"/>
              </a:rPr>
              <a:t>the person</a:t>
            </a:r>
            <a:r>
              <a:rPr lang="en-US" altLang="en-US" sz="1400" dirty="0">
                <a:latin typeface="Arial" charset="0"/>
              </a:rPr>
              <a:t>. </a:t>
            </a:r>
          </a:p>
        </p:txBody>
      </p:sp>
      <p:sp>
        <p:nvSpPr>
          <p:cNvPr id="81925"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CE39FD69-C2FB-456A-9E3C-90AA38C58100}" type="slidenum">
              <a:rPr lang="en-US" altLang="en-US" sz="1300">
                <a:cs typeface="Arial" charset="0"/>
              </a:rPr>
              <a:pPr algn="r">
                <a:spcBef>
                  <a:spcPct val="0"/>
                </a:spcBef>
              </a:pPr>
              <a:t>11</a:t>
            </a:fld>
            <a:endParaRPr lang="en-US" altLang="en-US" sz="1300">
              <a:cs typeface="Arial"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914403" y="4344027"/>
            <a:ext cx="5029200" cy="4275320"/>
          </a:xfrm>
          <a:noFill/>
        </p:spPr>
        <p:txBody>
          <a:bodyPr/>
          <a:lstStyle/>
          <a:p>
            <a:pPr marL="0" lvl="1" defTabSz="934627">
              <a:spcBef>
                <a:spcPts val="0"/>
              </a:spcBef>
              <a:defRPr/>
            </a:pPr>
            <a:r>
              <a:rPr lang="en-US" altLang="en-US" sz="1400" dirty="0">
                <a:latin typeface="Arial" charset="0"/>
              </a:rPr>
              <a:t>Relationship designators are terms used to describe relationships among resources, persons, families, and corporate bodies.</a:t>
            </a:r>
          </a:p>
          <a:p>
            <a:pPr marL="0" lvl="1" defTabSz="934627">
              <a:spcBef>
                <a:spcPts val="0"/>
              </a:spcBef>
              <a:defRPr/>
            </a:pPr>
            <a:endParaRPr lang="en-US" altLang="en-US" sz="1400" dirty="0"/>
          </a:p>
          <a:p>
            <a:pPr marL="0" lvl="1" defTabSz="934627">
              <a:spcBef>
                <a:spcPts val="0"/>
              </a:spcBef>
              <a:defRPr/>
            </a:pPr>
            <a:r>
              <a:rPr lang="en-US" altLang="en-US" sz="1400" dirty="0"/>
              <a:t>If a needed term is missing, catalogers may propose new relationship designators.</a:t>
            </a:r>
          </a:p>
          <a:p>
            <a:pPr marL="0" lvl="1" defTabSz="934627">
              <a:spcBef>
                <a:spcPts val="0"/>
              </a:spcBef>
              <a:defRPr/>
            </a:pPr>
            <a:endParaRPr lang="en-US" altLang="en-US" sz="1400" b="1" dirty="0">
              <a:solidFill>
                <a:srgbClr val="0000FF"/>
              </a:solidFill>
            </a:endParaRPr>
          </a:p>
          <a:p>
            <a:pPr>
              <a:spcBef>
                <a:spcPts val="0"/>
              </a:spcBef>
            </a:pPr>
            <a:r>
              <a:rPr lang="en-US" altLang="en-US" sz="1400" dirty="0">
                <a:latin typeface="Arial" charset="0"/>
                <a:cs typeface="Arial" charset="0"/>
              </a:rPr>
              <a:t>Be careful to apply relationship designators in accordance with their definitions. </a:t>
            </a:r>
          </a:p>
          <a:p>
            <a:pPr>
              <a:spcBef>
                <a:spcPts val="0"/>
              </a:spcBef>
            </a:pPr>
            <a:endParaRPr lang="en-US" altLang="en-US" sz="1400" dirty="0">
              <a:latin typeface="Arial" charset="0"/>
              <a:cs typeface="Arial" charset="0"/>
            </a:endParaRPr>
          </a:p>
          <a:p>
            <a:pPr>
              <a:spcBef>
                <a:spcPts val="0"/>
              </a:spcBef>
            </a:pPr>
            <a:r>
              <a:rPr lang="en-US" altLang="en-US" sz="1400" dirty="0" smtClean="0">
                <a:latin typeface="Arial" charset="0"/>
                <a:cs typeface="Arial" charset="0"/>
              </a:rPr>
              <a:t>[link opens the guidelines document]</a:t>
            </a:r>
          </a:p>
          <a:p>
            <a:pPr>
              <a:spcBef>
                <a:spcPts val="0"/>
              </a:spcBef>
            </a:pPr>
            <a:r>
              <a:rPr lang="en-US" altLang="en-US" sz="1400" dirty="0" smtClean="0">
                <a:latin typeface="Arial" charset="0"/>
                <a:cs typeface="Arial" charset="0"/>
              </a:rPr>
              <a:t>PCC </a:t>
            </a:r>
            <a:r>
              <a:rPr lang="en-US" altLang="en-US" sz="1400" dirty="0">
                <a:latin typeface="Arial" charset="0"/>
                <a:cs typeface="Arial" charset="0"/>
              </a:rPr>
              <a:t>Guidelines state that, generally, the use of relationship designators is ‘strongly encouraged’ but not required.</a:t>
            </a:r>
          </a:p>
        </p:txBody>
      </p:sp>
      <p:sp>
        <p:nvSpPr>
          <p:cNvPr id="82949"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2950"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4B877FEF-BECB-496B-B6EE-391BD32607C7}" type="slidenum">
              <a:rPr lang="en-US" altLang="en-US">
                <a:latin typeface="Arial" charset="0"/>
              </a:rPr>
              <a:pPr/>
              <a:t>11</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CE39FD69-C2FB-456A-9E3C-90AA38C58100}" type="slidenum">
              <a:rPr lang="en-US" altLang="en-US" sz="1300">
                <a:cs typeface="Arial" charset="0"/>
              </a:rPr>
              <a:pPr algn="r">
                <a:spcBef>
                  <a:spcPct val="0"/>
                </a:spcBef>
              </a:pPr>
              <a:t>12</a:t>
            </a:fld>
            <a:endParaRPr lang="en-US" altLang="en-US" sz="1300">
              <a:cs typeface="Arial"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914403" y="4344027"/>
            <a:ext cx="5029200" cy="4275320"/>
          </a:xfrm>
          <a:noFill/>
        </p:spPr>
        <p:txBody>
          <a:bodyPr/>
          <a:lstStyle/>
          <a:p>
            <a:pPr>
              <a:spcBef>
                <a:spcPts val="0"/>
              </a:spcBef>
            </a:pPr>
            <a:r>
              <a:rPr lang="en-US" altLang="en-US" sz="1400" dirty="0">
                <a:latin typeface="Arial" charset="0"/>
                <a:cs typeface="Arial" charset="0"/>
              </a:rPr>
              <a:t>Emphasized here are the Appendix I designators for relationships between resources and the associated Persons/Families/Corporate Bodies.</a:t>
            </a:r>
          </a:p>
          <a:p>
            <a:pPr>
              <a:spcBef>
                <a:spcPts val="0"/>
              </a:spcBef>
            </a:pPr>
            <a:endParaRPr lang="en-US" altLang="en-US" sz="1400" dirty="0">
              <a:latin typeface="Arial" charset="0"/>
              <a:cs typeface="Arial" charset="0"/>
            </a:endParaRPr>
          </a:p>
          <a:p>
            <a:pPr>
              <a:spcBef>
                <a:spcPts val="0"/>
              </a:spcBef>
            </a:pPr>
            <a:r>
              <a:rPr lang="en-US" altLang="en-US" sz="1400" dirty="0">
                <a:latin typeface="Arial" charset="0"/>
                <a:cs typeface="Arial" charset="0"/>
              </a:rPr>
              <a:t>Other guidelines apply to Appendix J and Appendix K designators.</a:t>
            </a:r>
          </a:p>
        </p:txBody>
      </p:sp>
      <p:sp>
        <p:nvSpPr>
          <p:cNvPr id="82949"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2950"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4B877FEF-BECB-496B-B6EE-391BD32607C7}" type="slidenum">
              <a:rPr lang="en-US" altLang="en-US">
                <a:latin typeface="Arial" charset="0"/>
              </a:rPr>
              <a:pPr/>
              <a:t>12</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35BDA431-006F-445E-BCE7-2EEC47CD3138}" type="slidenum">
              <a:rPr lang="en-US" altLang="en-US" sz="1300">
                <a:cs typeface="Arial" charset="0"/>
              </a:rPr>
              <a:pPr algn="r">
                <a:spcBef>
                  <a:spcPct val="0"/>
                </a:spcBef>
              </a:pPr>
              <a:t>13</a:t>
            </a:fld>
            <a:endParaRPr lang="en-US" altLang="en-US" sz="1300">
              <a:cs typeface="Arial"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xfrm>
            <a:off x="914403" y="4344027"/>
            <a:ext cx="5029200" cy="4275320"/>
          </a:xfrm>
          <a:noFill/>
        </p:spPr>
        <p:txBody>
          <a:bodyPr/>
          <a:lstStyle/>
          <a:p>
            <a:pPr>
              <a:spcBef>
                <a:spcPts val="0"/>
              </a:spcBef>
            </a:pPr>
            <a:r>
              <a:rPr lang="en-US" altLang="en-US" sz="1400" dirty="0">
                <a:latin typeface="Arial" charset="0"/>
              </a:rPr>
              <a:t>Appendix I lists the “relationship designators” or roles played by the persons, families, and corporate bodies associated with Works, Expressions, Manifestations, and Items.</a:t>
            </a:r>
          </a:p>
          <a:p>
            <a:pPr>
              <a:spcBef>
                <a:spcPts val="0"/>
              </a:spcBef>
            </a:pPr>
            <a:endParaRPr lang="en-US" altLang="en-US" sz="1400" dirty="0">
              <a:latin typeface="Arial" charset="0"/>
            </a:endParaRPr>
          </a:p>
          <a:p>
            <a:pPr>
              <a:spcBef>
                <a:spcPts val="0"/>
              </a:spcBef>
            </a:pPr>
            <a:r>
              <a:rPr lang="en-US" altLang="en-US" sz="1400" dirty="0" smtClean="0">
                <a:latin typeface="Arial" charset="0"/>
              </a:rPr>
              <a:t>I.2.1, </a:t>
            </a:r>
            <a:r>
              <a:rPr lang="en-US" altLang="en-US" sz="1400" dirty="0">
                <a:latin typeface="Arial" charset="0"/>
              </a:rPr>
              <a:t>shown here, lists the Relationship Designators for Creators.</a:t>
            </a:r>
          </a:p>
          <a:p>
            <a:pPr>
              <a:spcBef>
                <a:spcPts val="0"/>
              </a:spcBef>
            </a:pPr>
            <a:endParaRPr lang="en-US" altLang="en-US" sz="1400" dirty="0">
              <a:latin typeface="Arial" charset="0"/>
            </a:endParaRPr>
          </a:p>
          <a:p>
            <a:pPr>
              <a:spcBef>
                <a:spcPts val="0"/>
              </a:spcBef>
            </a:pPr>
            <a:r>
              <a:rPr lang="en-US" altLang="en-US" sz="1400" dirty="0">
                <a:latin typeface="Arial" charset="0"/>
              </a:rPr>
              <a:t>Note the highlighted generic and specific designators, each defined for proper usage</a:t>
            </a:r>
          </a:p>
        </p:txBody>
      </p:sp>
      <p:sp>
        <p:nvSpPr>
          <p:cNvPr id="8397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3974"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6BE81A41-B8CD-4CE3-9693-C6DD51251802}" type="slidenum">
              <a:rPr lang="en-US" altLang="en-US">
                <a:latin typeface="Arial" charset="0"/>
              </a:rPr>
              <a:pPr/>
              <a:t>13</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8D3528FA-35D3-4CAC-A22C-FE621CF47940}" type="slidenum">
              <a:rPr lang="en-US" altLang="en-US" sz="1300"/>
              <a:pPr>
                <a:spcBef>
                  <a:spcPct val="0"/>
                </a:spcBef>
              </a:pPr>
              <a:t>14</a:t>
            </a:fld>
            <a:endParaRPr lang="en-US" altLang="en-US" sz="1300"/>
          </a:p>
        </p:txBody>
      </p:sp>
      <p:sp>
        <p:nvSpPr>
          <p:cNvPr id="84995" name="Rectangle 2"/>
          <p:cNvSpPr>
            <a:spLocks noGrp="1" noRot="1" noChangeAspect="1" noChangeArrowheads="1" noTextEdit="1"/>
          </p:cNvSpPr>
          <p:nvPr>
            <p:ph type="sldImg"/>
          </p:nvPr>
        </p:nvSpPr>
        <p:spPr>
          <a:xfrm>
            <a:off x="1181100" y="674688"/>
            <a:ext cx="4572000" cy="3429000"/>
          </a:xfrm>
          <a:ln/>
        </p:spPr>
      </p:sp>
      <p:sp>
        <p:nvSpPr>
          <p:cNvPr id="84996" name="Rectangle 3"/>
          <p:cNvSpPr>
            <a:spLocks noGrp="1" noChangeArrowheads="1"/>
          </p:cNvSpPr>
          <p:nvPr>
            <p:ph type="body" idx="1"/>
          </p:nvPr>
        </p:nvSpPr>
        <p:spPr>
          <a:xfrm>
            <a:off x="914403" y="4351838"/>
            <a:ext cx="5029200" cy="4114487"/>
          </a:xfrm>
          <a:noFill/>
        </p:spPr>
        <p:txBody>
          <a:bodyPr/>
          <a:lstStyle/>
          <a:p>
            <a:pPr>
              <a:spcBef>
                <a:spcPts val="0"/>
              </a:spcBef>
            </a:pPr>
            <a:r>
              <a:rPr lang="en-US" altLang="en-US" sz="1400" dirty="0">
                <a:latin typeface="Arial" charset="0"/>
              </a:rPr>
              <a:t>In the first example, the relationship between </a:t>
            </a:r>
            <a:r>
              <a:rPr lang="en-US" altLang="en-US" sz="1400" b="1" dirty="0">
                <a:latin typeface="Arial" charset="0"/>
              </a:rPr>
              <a:t>creator</a:t>
            </a:r>
            <a:r>
              <a:rPr lang="en-US" altLang="en-US" sz="1400" dirty="0">
                <a:latin typeface="Arial" charset="0"/>
              </a:rPr>
              <a:t> to a work is expressed in subfield </a:t>
            </a:r>
            <a:r>
              <a:rPr lang="en-US" altLang="en-US" sz="1400" b="1" dirty="0">
                <a:latin typeface="Arial" charset="0"/>
              </a:rPr>
              <a:t>$e author</a:t>
            </a:r>
            <a:r>
              <a:rPr lang="en-US" altLang="en-US" sz="1400" dirty="0">
                <a:latin typeface="Arial" charset="0"/>
              </a:rPr>
              <a:t> in the </a:t>
            </a:r>
            <a:r>
              <a:rPr lang="en-US" altLang="en-US" sz="1400" b="1" dirty="0">
                <a:latin typeface="Arial" charset="0"/>
              </a:rPr>
              <a:t>authorized access point</a:t>
            </a:r>
            <a:endParaRPr lang="en-US" altLang="en-US" sz="1400" dirty="0">
              <a:latin typeface="Arial" charset="0"/>
            </a:endParaRPr>
          </a:p>
          <a:p>
            <a:pPr>
              <a:spcBef>
                <a:spcPts val="0"/>
              </a:spcBef>
            </a:pPr>
            <a:endParaRPr lang="en-US" altLang="en-US" sz="1400" dirty="0">
              <a:latin typeface="Arial" charset="0"/>
            </a:endParaRPr>
          </a:p>
          <a:p>
            <a:pPr>
              <a:spcBef>
                <a:spcPts val="0"/>
              </a:spcBef>
            </a:pPr>
            <a:r>
              <a:rPr lang="en-US" altLang="en-US" sz="1400" dirty="0">
                <a:latin typeface="Arial" charset="0"/>
              </a:rPr>
              <a:t>In the second example, a </a:t>
            </a:r>
            <a:r>
              <a:rPr lang="en-US" altLang="en-US" sz="1400" b="1" dirty="0">
                <a:latin typeface="Arial" charset="0"/>
              </a:rPr>
              <a:t>structured description</a:t>
            </a:r>
            <a:r>
              <a:rPr lang="en-US" altLang="en-US" sz="1400" dirty="0">
                <a:latin typeface="Arial" charset="0"/>
              </a:rPr>
              <a:t> uses a </a:t>
            </a:r>
            <a:r>
              <a:rPr lang="en-US" altLang="en-US" sz="1400" i="1" dirty="0">
                <a:latin typeface="Arial" charset="0"/>
              </a:rPr>
              <a:t>formatted</a:t>
            </a:r>
            <a:r>
              <a:rPr lang="en-US" altLang="en-US" sz="1400" dirty="0">
                <a:latin typeface="Arial" charset="0"/>
              </a:rPr>
              <a:t> note such as a linking field of an equivalent manifestation relationship (shown with the 776 field).  Another example of a structured description could be a 5XX note with ISBD punctuation.</a:t>
            </a:r>
          </a:p>
          <a:p>
            <a:pPr>
              <a:spcBef>
                <a:spcPts val="0"/>
              </a:spcBef>
            </a:pPr>
            <a:endParaRPr lang="en-US" altLang="en-US" sz="1400" dirty="0">
              <a:latin typeface="Arial" charset="0"/>
            </a:endParaRPr>
          </a:p>
          <a:p>
            <a:pPr>
              <a:spcBef>
                <a:spcPts val="0"/>
              </a:spcBef>
            </a:pPr>
            <a:r>
              <a:rPr lang="en-US" altLang="en-US" sz="1400" dirty="0">
                <a:latin typeface="Arial" charset="0"/>
              </a:rPr>
              <a:t>In the third example, an </a:t>
            </a:r>
            <a:r>
              <a:rPr lang="en-US" altLang="en-US" sz="1400" b="1" dirty="0">
                <a:latin typeface="Arial" charset="0"/>
              </a:rPr>
              <a:t>unstructured description</a:t>
            </a:r>
            <a:r>
              <a:rPr lang="en-US" altLang="en-US" sz="1400" dirty="0">
                <a:latin typeface="Arial" charset="0"/>
              </a:rPr>
              <a:t> uses an </a:t>
            </a:r>
            <a:r>
              <a:rPr lang="en-US" altLang="en-US" sz="1400" i="1" dirty="0">
                <a:latin typeface="Arial" charset="0"/>
              </a:rPr>
              <a:t>unformatted</a:t>
            </a:r>
            <a:r>
              <a:rPr lang="en-US" altLang="en-US" sz="1400" dirty="0">
                <a:latin typeface="Arial" charset="0"/>
              </a:rPr>
              <a:t> note, such as a 500 general note (as shown). </a:t>
            </a:r>
          </a:p>
          <a:p>
            <a:pPr>
              <a:spcBef>
                <a:spcPts val="0"/>
              </a:spcBef>
            </a:pPr>
            <a:endParaRPr lang="en-US" altLang="en-US" sz="1400" dirty="0">
              <a:latin typeface="Arial" charset="0"/>
            </a:endParaRPr>
          </a:p>
          <a:p>
            <a:pPr>
              <a:spcBef>
                <a:spcPts val="0"/>
              </a:spcBef>
            </a:pPr>
            <a:r>
              <a:rPr lang="en-US" altLang="en-US" sz="1400" dirty="0">
                <a:latin typeface="Arial" charset="0"/>
              </a:rPr>
              <a:t>We will see additional examples on later slides.</a:t>
            </a:r>
          </a:p>
        </p:txBody>
      </p:sp>
      <p:sp>
        <p:nvSpPr>
          <p:cNvPr id="8499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BD0540A2-E10F-4841-B880-4900CBB58C5B}" type="slidenum">
              <a:rPr lang="en-US" altLang="en-US" sz="1300"/>
              <a:pPr>
                <a:spcBef>
                  <a:spcPct val="0"/>
                </a:spcBef>
              </a:pPr>
              <a:t>15</a:t>
            </a:fld>
            <a:endParaRPr lang="en-US" altLang="en-US" sz="13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762000" y="4344025"/>
            <a:ext cx="5486400" cy="4114488"/>
          </a:xfrm>
          <a:noFill/>
        </p:spPr>
        <p:txBody>
          <a:bodyPr/>
          <a:lstStyle/>
          <a:p>
            <a:pPr>
              <a:spcBef>
                <a:spcPts val="0"/>
              </a:spcBef>
            </a:pPr>
            <a:r>
              <a:rPr lang="en-US" altLang="en-US" sz="1400" dirty="0">
                <a:latin typeface="Arial" charset="0"/>
              </a:rPr>
              <a:t>[Instructor: be careful not to belabor these next few slides or suggest that students memorize this; they are intended as a reference, and later examples will help clarify]</a:t>
            </a:r>
          </a:p>
          <a:p>
            <a:pPr>
              <a:spcBef>
                <a:spcPts val="0"/>
              </a:spcBef>
            </a:pPr>
            <a:endParaRPr lang="en-US" altLang="en-US" sz="1400" dirty="0">
              <a:latin typeface="Arial" charset="0"/>
            </a:endParaRPr>
          </a:p>
          <a:p>
            <a:pPr>
              <a:spcBef>
                <a:spcPts val="0"/>
              </a:spcBef>
            </a:pPr>
            <a:r>
              <a:rPr lang="en-US" altLang="en-US" sz="1400" dirty="0">
                <a:latin typeface="Arial" charset="0"/>
              </a:rPr>
              <a:t>Use </a:t>
            </a:r>
            <a:r>
              <a:rPr lang="en-US" altLang="en-US" sz="1400" b="1" dirty="0">
                <a:latin typeface="Arial" charset="0"/>
              </a:rPr>
              <a:t>$e </a:t>
            </a:r>
            <a:r>
              <a:rPr lang="en-US" altLang="en-US" sz="1400" dirty="0">
                <a:latin typeface="Arial" charset="0"/>
              </a:rPr>
              <a:t>designator in 100/110 and 700/710</a:t>
            </a:r>
            <a:r>
              <a:rPr lang="en-US" altLang="en-US" sz="1400" b="1" dirty="0">
                <a:latin typeface="Arial" charset="0"/>
              </a:rPr>
              <a:t> </a:t>
            </a:r>
            <a:r>
              <a:rPr lang="en-US" altLang="en-US" sz="1400" dirty="0">
                <a:latin typeface="Arial" charset="0"/>
              </a:rPr>
              <a:t>to</a:t>
            </a:r>
            <a:r>
              <a:rPr lang="en-US" altLang="en-US" sz="1400" b="1" dirty="0">
                <a:latin typeface="Arial" charset="0"/>
              </a:rPr>
              <a:t> </a:t>
            </a:r>
            <a:r>
              <a:rPr lang="en-US" altLang="en-US" sz="1400" dirty="0">
                <a:latin typeface="Arial" charset="0"/>
              </a:rPr>
              <a:t>show relationships between resources and their ‘producers’;</a:t>
            </a:r>
          </a:p>
          <a:p>
            <a:pPr>
              <a:spcBef>
                <a:spcPts val="0"/>
              </a:spcBef>
            </a:pPr>
            <a:r>
              <a:rPr lang="en-US" altLang="en-US" sz="1400" dirty="0">
                <a:latin typeface="Arial" charset="0"/>
              </a:rPr>
              <a:t>Use </a:t>
            </a:r>
            <a:r>
              <a:rPr lang="en-US" altLang="en-US" sz="1400" b="1" dirty="0">
                <a:latin typeface="Arial" charset="0"/>
              </a:rPr>
              <a:t>$j </a:t>
            </a:r>
            <a:r>
              <a:rPr lang="en-US" altLang="en-US" sz="1400" dirty="0">
                <a:latin typeface="Arial" charset="0"/>
              </a:rPr>
              <a:t>designator in 111 and 711</a:t>
            </a:r>
            <a:r>
              <a:rPr lang="en-US" altLang="en-US" sz="1400" b="1" dirty="0">
                <a:latin typeface="Arial" charset="0"/>
              </a:rPr>
              <a:t> </a:t>
            </a:r>
            <a:r>
              <a:rPr lang="en-US" altLang="en-US" sz="1400" dirty="0">
                <a:latin typeface="Arial" charset="0"/>
              </a:rPr>
              <a:t>to</a:t>
            </a:r>
            <a:r>
              <a:rPr lang="en-US" altLang="en-US" sz="1400" b="1" dirty="0">
                <a:latin typeface="Arial" charset="0"/>
              </a:rPr>
              <a:t> </a:t>
            </a:r>
            <a:r>
              <a:rPr lang="en-US" altLang="en-US" sz="1400" dirty="0">
                <a:latin typeface="Arial" charset="0"/>
              </a:rPr>
              <a:t>show these same types of relationships (because $e is used in X11 fields to denote subordinate units for conferences);</a:t>
            </a:r>
          </a:p>
          <a:p>
            <a:pPr>
              <a:spcBef>
                <a:spcPts val="0"/>
              </a:spcBef>
            </a:pPr>
            <a:r>
              <a:rPr lang="en-US" altLang="en-US" sz="1400" dirty="0">
                <a:latin typeface="Arial" charset="0"/>
              </a:rPr>
              <a:t>Use </a:t>
            </a:r>
            <a:r>
              <a:rPr lang="en-US" altLang="en-US" sz="1400" b="1" dirty="0">
                <a:latin typeface="Arial" charset="0"/>
              </a:rPr>
              <a:t>$</a:t>
            </a:r>
            <a:r>
              <a:rPr lang="en-US" altLang="en-US" sz="1400" b="1" dirty="0" err="1">
                <a:latin typeface="Arial" charset="0"/>
              </a:rPr>
              <a:t>i</a:t>
            </a:r>
            <a:r>
              <a:rPr lang="en-US" altLang="en-US" sz="1400" b="1" dirty="0">
                <a:latin typeface="Arial" charset="0"/>
              </a:rPr>
              <a:t> </a:t>
            </a:r>
            <a:r>
              <a:rPr lang="en-US" altLang="en-US" sz="1400" dirty="0">
                <a:latin typeface="Arial" charset="0"/>
              </a:rPr>
              <a:t>designator in 700-730</a:t>
            </a:r>
            <a:r>
              <a:rPr lang="en-US" altLang="en-US" sz="1400" b="1" dirty="0">
                <a:latin typeface="Arial" charset="0"/>
              </a:rPr>
              <a:t> </a:t>
            </a:r>
            <a:r>
              <a:rPr lang="en-US" altLang="en-US" sz="1400" dirty="0">
                <a:latin typeface="Arial" charset="0"/>
              </a:rPr>
              <a:t>to</a:t>
            </a:r>
            <a:r>
              <a:rPr lang="en-US" altLang="en-US" sz="1400" b="1" dirty="0">
                <a:latin typeface="Arial" charset="0"/>
              </a:rPr>
              <a:t> </a:t>
            </a:r>
            <a:r>
              <a:rPr lang="en-US" altLang="en-US" sz="1400" dirty="0">
                <a:latin typeface="Arial" charset="0"/>
              </a:rPr>
              <a:t>give a term phrase from appendix J, such as “</a:t>
            </a:r>
            <a:r>
              <a:rPr lang="en-US" altLang="en-US" sz="1400" i="1" dirty="0">
                <a:latin typeface="Arial" charset="0"/>
              </a:rPr>
              <a:t>Translation of</a:t>
            </a:r>
            <a:r>
              <a:rPr lang="en-US" altLang="en-US" sz="1400" dirty="0">
                <a:latin typeface="Arial" charset="0"/>
              </a:rPr>
              <a:t>,” preceding the authorized access point for the related resource;</a:t>
            </a:r>
          </a:p>
          <a:p>
            <a:pPr>
              <a:spcBef>
                <a:spcPts val="0"/>
              </a:spcBef>
            </a:pPr>
            <a:r>
              <a:rPr lang="en-US" altLang="en-US" sz="1400" dirty="0">
                <a:latin typeface="Arial" charset="0"/>
              </a:rPr>
              <a:t>Use </a:t>
            </a:r>
            <a:r>
              <a:rPr lang="en-US" altLang="en-US" sz="1400" b="1" dirty="0">
                <a:latin typeface="Arial" charset="0"/>
              </a:rPr>
              <a:t>$</a:t>
            </a:r>
            <a:r>
              <a:rPr lang="en-US" altLang="en-US" sz="1400" b="1" dirty="0" err="1">
                <a:latin typeface="Arial" charset="0"/>
              </a:rPr>
              <a:t>i</a:t>
            </a:r>
            <a:r>
              <a:rPr lang="en-US" altLang="en-US" sz="1400" dirty="0">
                <a:latin typeface="Arial" charset="0"/>
              </a:rPr>
              <a:t> designator in 76X-78X linking entry fields to show relationships between resources.</a:t>
            </a:r>
          </a:p>
          <a:p>
            <a:pPr>
              <a:spcBef>
                <a:spcPts val="0"/>
              </a:spcBef>
            </a:pPr>
            <a:endParaRPr lang="en-US" altLang="en-US" sz="1400" dirty="0">
              <a:latin typeface="Arial" charset="0"/>
            </a:endParaRPr>
          </a:p>
          <a:p>
            <a:pPr>
              <a:spcBef>
                <a:spcPts val="0"/>
              </a:spcBef>
            </a:pPr>
            <a:r>
              <a:rPr lang="en-US" altLang="en-US" sz="1400" dirty="0">
                <a:latin typeface="Arial" charset="0"/>
              </a:rPr>
              <a:t>Some relationships are denoted by the MARC tag and indicators.</a:t>
            </a:r>
          </a:p>
        </p:txBody>
      </p:sp>
      <p:sp>
        <p:nvSpPr>
          <p:cNvPr id="8602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AF2A60A3-3A59-4ABE-B0D8-5E1DA35F7CF4}" type="slidenum">
              <a:rPr lang="en-US" altLang="en-US" sz="1300"/>
              <a:pPr>
                <a:spcBef>
                  <a:spcPct val="0"/>
                </a:spcBef>
              </a:pPr>
              <a:t>16</a:t>
            </a:fld>
            <a:endParaRPr lang="en-US" altLang="en-US" sz="13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xfrm>
            <a:off x="958850" y="4344025"/>
            <a:ext cx="5027613" cy="4114488"/>
          </a:xfrm>
          <a:noFill/>
        </p:spPr>
        <p:txBody>
          <a:bodyPr/>
          <a:lstStyle/>
          <a:p>
            <a:endParaRPr lang="en-US" altLang="en-US" sz="1000">
              <a:latin typeface="Arial" charset="0"/>
            </a:endParaRPr>
          </a:p>
        </p:txBody>
      </p:sp>
      <p:sp>
        <p:nvSpPr>
          <p:cNvPr id="87045"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8FC33D39-B4CD-4C2B-97C0-CB81F38E44D2}" type="slidenum">
              <a:rPr lang="en-US" altLang="en-US" sz="1300"/>
              <a:pPr>
                <a:spcBef>
                  <a:spcPct val="0"/>
                </a:spcBef>
              </a:pPr>
              <a:t>17</a:t>
            </a:fld>
            <a:endParaRPr lang="en-US" altLang="en-US" sz="13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xfrm>
            <a:off x="958850" y="4344025"/>
            <a:ext cx="5027613" cy="4114488"/>
          </a:xfrm>
          <a:noFill/>
        </p:spPr>
        <p:txBody>
          <a:bodyPr/>
          <a:lstStyle/>
          <a:p>
            <a:endParaRPr lang="en-US" altLang="en-US" sz="1000">
              <a:latin typeface="Arial" charset="0"/>
            </a:endParaRPr>
          </a:p>
        </p:txBody>
      </p:sp>
      <p:sp>
        <p:nvSpPr>
          <p:cNvPr id="88069"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p:spPr>
        <p:txBody>
          <a:bodyPr/>
          <a:lstStyle/>
          <a:p>
            <a:endParaRPr lang="en-US" altLang="en-US" sz="1000">
              <a:latin typeface="Arial" charset="0"/>
            </a:endParaRPr>
          </a:p>
        </p:txBody>
      </p:sp>
      <p:sp>
        <p:nvSpPr>
          <p:cNvPr id="89092" name="Slide Number Placeholder 3"/>
          <p:cNvSpPr txBox="1">
            <a:spLocks noGrp="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B6AC4DEF-7732-41C7-BC2E-34FC1BACCFF7}" type="slidenum">
              <a:rPr lang="en-US" altLang="en-US" sz="1300">
                <a:cs typeface="Arial" charset="0"/>
              </a:rPr>
              <a:pPr algn="r">
                <a:spcBef>
                  <a:spcPct val="0"/>
                </a:spcBef>
              </a:pPr>
              <a:t>18</a:t>
            </a:fld>
            <a:endParaRPr lang="en-US" altLang="en-US" sz="1300">
              <a:cs typeface="Arial" charset="0"/>
            </a:endParaRPr>
          </a:p>
        </p:txBody>
      </p:sp>
      <p:sp>
        <p:nvSpPr>
          <p:cNvPr id="8909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9094"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B039BE67-8F91-4E50-8ECD-E21405058F94}" type="slidenum">
              <a:rPr lang="en-US" altLang="en-US">
                <a:latin typeface="Arial" charset="0"/>
              </a:rPr>
              <a:pPr/>
              <a:t>18</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E3D6A312-BD98-4F07-A505-478B2C8C62ED}" type="slidenum">
              <a:rPr lang="en-US" altLang="en-US" sz="1300"/>
              <a:pPr>
                <a:spcBef>
                  <a:spcPct val="0"/>
                </a:spcBef>
              </a:pPr>
              <a:t>19</a:t>
            </a:fld>
            <a:endParaRPr lang="en-US" altLang="en-US" sz="1300"/>
          </a:p>
        </p:txBody>
      </p:sp>
      <p:sp>
        <p:nvSpPr>
          <p:cNvPr id="90115"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96068FC9-8739-45AC-9941-D68946395523}" type="slidenum">
              <a:rPr lang="en-US" altLang="en-US" sz="1300">
                <a:cs typeface="Arial" charset="0"/>
              </a:rPr>
              <a:pPr algn="r">
                <a:spcBef>
                  <a:spcPct val="0"/>
                </a:spcBef>
              </a:pPr>
              <a:t>19</a:t>
            </a:fld>
            <a:endParaRPr lang="en-US" altLang="en-US" sz="1300">
              <a:cs typeface="Arial" charset="0"/>
            </a:endParaRPr>
          </a:p>
        </p:txBody>
      </p:sp>
      <p:sp>
        <p:nvSpPr>
          <p:cNvPr id="90116" name="Rectangle 2"/>
          <p:cNvSpPr>
            <a:spLocks noGrp="1" noRot="1" noChangeAspect="1" noChangeArrowheads="1" noTextEdit="1"/>
          </p:cNvSpPr>
          <p:nvPr>
            <p:ph type="sldImg"/>
          </p:nvPr>
        </p:nvSpPr>
        <p:spPr>
          <a:ln/>
        </p:spPr>
      </p:sp>
      <p:sp>
        <p:nvSpPr>
          <p:cNvPr id="90117" name="Rectangle 3"/>
          <p:cNvSpPr>
            <a:spLocks noGrp="1" noChangeArrowheads="1"/>
          </p:cNvSpPr>
          <p:nvPr>
            <p:ph type="body" idx="1"/>
          </p:nvPr>
        </p:nvSpPr>
        <p:spPr>
          <a:noFill/>
        </p:spPr>
        <p:txBody>
          <a:bodyPr/>
          <a:lstStyle/>
          <a:p>
            <a:pPr defTabSz="934627">
              <a:defRPr/>
            </a:pPr>
            <a:r>
              <a:rPr lang="en-US" altLang="en-US" sz="1400" dirty="0">
                <a:latin typeface="Arial" charset="0"/>
              </a:rPr>
              <a:t>[Instructor: Reiterate that the terms ‘creator’ and ‘contributor’ have very distinct meanings.]</a:t>
            </a:r>
          </a:p>
        </p:txBody>
      </p:sp>
      <p:sp>
        <p:nvSpPr>
          <p:cNvPr id="90118"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29821C61-47D1-4522-A0A0-1A5F9D4C0ABE}" type="slidenum">
              <a:rPr lang="en-US" altLang="en-US" sz="1300"/>
              <a:pPr>
                <a:spcBef>
                  <a:spcPct val="0"/>
                </a:spcBef>
              </a:pPr>
              <a:t>20</a:t>
            </a:fld>
            <a:endParaRPr lang="en-US" altLang="en-US" sz="130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endParaRPr lang="en-US" altLang="en-US" sz="1000" dirty="0">
              <a:latin typeface="Arial" charset="0"/>
              <a:cs typeface="Arial" charset="0"/>
            </a:endParaRPr>
          </a:p>
        </p:txBody>
      </p:sp>
      <p:sp>
        <p:nvSpPr>
          <p:cNvPr id="9114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06F9C06-7F11-4688-B029-BA857DC8D91A}" type="slidenum">
              <a:rPr lang="en-US" altLang="en-US" sz="1300"/>
              <a:pPr>
                <a:spcBef>
                  <a:spcPct val="0"/>
                </a:spcBef>
              </a:pPr>
              <a:t>21</a:t>
            </a:fld>
            <a:endParaRPr lang="en-US" altLang="en-US" sz="13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a:spcBef>
                <a:spcPts val="0"/>
              </a:spcBef>
            </a:pPr>
            <a:r>
              <a:rPr lang="en-US" altLang="en-US" sz="1400" dirty="0">
                <a:latin typeface="Arial" charset="0"/>
                <a:cs typeface="Arial" charset="0"/>
              </a:rPr>
              <a:t>LC practice/PCC practice for Core element when there is more than one creator: After satisfying the RDA core requirement, catalogers may provide additional authorized access points according to cataloger’s judgment.</a:t>
            </a:r>
          </a:p>
          <a:p>
            <a:endParaRPr lang="en-US" altLang="en-US" sz="1000" dirty="0">
              <a:latin typeface="Arial" charset="0"/>
              <a:cs typeface="Arial" charset="0"/>
            </a:endParaRPr>
          </a:p>
          <a:p>
            <a:endParaRPr lang="en-US" altLang="en-US" dirty="0" smtClean="0">
              <a:latin typeface="Arial" charset="0"/>
            </a:endParaRPr>
          </a:p>
        </p:txBody>
      </p:sp>
      <p:sp>
        <p:nvSpPr>
          <p:cNvPr id="92165"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F762FB87-FFF7-4086-B740-2E8A6C290F39}" type="slidenum">
              <a:rPr lang="en-US" altLang="en-US" sz="1300"/>
              <a:pPr>
                <a:spcBef>
                  <a:spcPct val="0"/>
                </a:spcBef>
              </a:pPr>
              <a:t>22</a:t>
            </a:fld>
            <a:endParaRPr lang="en-US" altLang="en-US" sz="1300"/>
          </a:p>
        </p:txBody>
      </p:sp>
      <p:sp>
        <p:nvSpPr>
          <p:cNvPr id="93187" name="Rectangle 2"/>
          <p:cNvSpPr>
            <a:spLocks noGrp="1" noRot="1" noChangeAspect="1" noChangeArrowheads="1" noTextEdit="1"/>
          </p:cNvSpPr>
          <p:nvPr>
            <p:ph type="sldImg"/>
          </p:nvPr>
        </p:nvSpPr>
        <p:spPr>
          <a:xfrm>
            <a:off x="1346200" y="685800"/>
            <a:ext cx="4064000" cy="3048000"/>
          </a:xfrm>
          <a:solidFill>
            <a:srgbClr val="FFFFFF"/>
          </a:solidFill>
          <a:ln/>
        </p:spPr>
      </p:sp>
      <p:sp>
        <p:nvSpPr>
          <p:cNvPr id="98308" name="Rectangle 3"/>
          <p:cNvSpPr>
            <a:spLocks noGrp="1" noChangeArrowheads="1"/>
          </p:cNvSpPr>
          <p:nvPr>
            <p:ph type="body" idx="1"/>
          </p:nvPr>
        </p:nvSpPr>
        <p:spPr>
          <a:xfrm>
            <a:off x="762000" y="3963024"/>
            <a:ext cx="5410200" cy="4723464"/>
          </a:xfrm>
          <a:ln>
            <a:miter lim="800000"/>
            <a:headEnd/>
            <a:tailEnd/>
          </a:ln>
        </p:spPr>
        <p:txBody>
          <a:bodyPr/>
          <a:lstStyle/>
          <a:p>
            <a:pPr>
              <a:lnSpc>
                <a:spcPct val="100000"/>
              </a:lnSpc>
              <a:defRPr/>
            </a:pPr>
            <a:r>
              <a:rPr lang="en-US" altLang="en-US" sz="1400" dirty="0">
                <a:latin typeface="Arial" charset="0"/>
                <a:cs typeface="Arial" charset="0"/>
              </a:rPr>
              <a:t>In the first example, two creators are shown, in the 110 and 710. If a creator is part of the authorized access point for the work, record in 100 $e of the bibliographic record a relationship designator from appendix I to show the type of relationship between the creator and the work. If there is more than one creator, and you provide a 7XX for the additional creator(s), the appropriate relationship designator should also be assigned in the 7XX $e.</a:t>
            </a:r>
          </a:p>
          <a:p>
            <a:pPr>
              <a:lnSpc>
                <a:spcPct val="100000"/>
              </a:lnSpc>
              <a:spcBef>
                <a:spcPts val="0"/>
              </a:spcBef>
              <a:defRPr/>
            </a:pPr>
            <a:endParaRPr lang="en-US" altLang="en-US" sz="1400" dirty="0" smtClean="0">
              <a:latin typeface="Arial" charset="0"/>
              <a:cs typeface="Arial" charset="0"/>
            </a:endParaRPr>
          </a:p>
          <a:p>
            <a:pPr>
              <a:lnSpc>
                <a:spcPct val="100000"/>
              </a:lnSpc>
              <a:spcBef>
                <a:spcPts val="0"/>
              </a:spcBef>
              <a:defRPr/>
            </a:pPr>
            <a:r>
              <a:rPr lang="en-US" altLang="en-US" sz="1400" dirty="0" smtClean="0">
                <a:latin typeface="Arial" charset="0"/>
                <a:cs typeface="Arial" charset="0"/>
              </a:rPr>
              <a:t>(</a:t>
            </a:r>
            <a:r>
              <a:rPr lang="en-US" altLang="en-US" sz="1400" dirty="0">
                <a:latin typeface="Arial" charset="0"/>
                <a:cs typeface="Arial" charset="0"/>
              </a:rPr>
              <a:t>note that “author” does not necessarily equate to the obsolete AACR2 concept of “main entry”).</a:t>
            </a:r>
          </a:p>
          <a:p>
            <a:pPr>
              <a:lnSpc>
                <a:spcPct val="90000"/>
              </a:lnSpc>
              <a:spcBef>
                <a:spcPts val="0"/>
              </a:spcBef>
              <a:defRPr/>
            </a:pPr>
            <a:endParaRPr lang="en-US" altLang="en-US" sz="1400" dirty="0">
              <a:latin typeface="Arial" charset="0"/>
              <a:cs typeface="Arial" charset="0"/>
            </a:endParaRPr>
          </a:p>
          <a:p>
            <a:pPr>
              <a:lnSpc>
                <a:spcPct val="90000"/>
              </a:lnSpc>
              <a:spcBef>
                <a:spcPts val="0"/>
              </a:spcBef>
              <a:defRPr/>
            </a:pPr>
            <a:r>
              <a:rPr lang="en-US" altLang="en-US" sz="1400" dirty="0">
                <a:latin typeface="Arial" charset="0"/>
                <a:cs typeface="Arial" charset="0"/>
              </a:rPr>
              <a:t>The other examples show use of other relationship designators for creators from I.2.1.</a:t>
            </a:r>
          </a:p>
          <a:p>
            <a:pPr>
              <a:lnSpc>
                <a:spcPct val="90000"/>
              </a:lnSpc>
              <a:defRPr/>
            </a:pPr>
            <a:endParaRPr lang="en-US" altLang="en-US" dirty="0" smtClean="0">
              <a:latin typeface="Arial" charset="0"/>
              <a:cs typeface="Arial" charset="0"/>
            </a:endParaRPr>
          </a:p>
          <a:p>
            <a:pPr>
              <a:lnSpc>
                <a:spcPct val="90000"/>
              </a:lnSpc>
              <a:defRPr/>
            </a:pPr>
            <a:endParaRPr lang="en-US" altLang="en-US" sz="1400" dirty="0">
              <a:latin typeface="Arial" charset="0"/>
              <a:cs typeface="Arial" charset="0"/>
            </a:endParaRPr>
          </a:p>
        </p:txBody>
      </p:sp>
      <p:sp>
        <p:nvSpPr>
          <p:cNvPr id="93189"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B5951763-F1E2-44C8-8531-547423E53CCB}" type="slidenum">
              <a:rPr lang="en-US" altLang="en-US" sz="1300">
                <a:cs typeface="Arial" charset="0"/>
              </a:rPr>
              <a:pPr algn="r">
                <a:spcBef>
                  <a:spcPct val="0"/>
                </a:spcBef>
              </a:pPr>
              <a:t>23</a:t>
            </a:fld>
            <a:endParaRPr lang="en-US" altLang="en-US" sz="1300">
              <a:cs typeface="Arial" charset="0"/>
            </a:endParaRPr>
          </a:p>
        </p:txBody>
      </p:sp>
      <p:sp>
        <p:nvSpPr>
          <p:cNvPr id="94211" name="Rectangle 2"/>
          <p:cNvSpPr>
            <a:spLocks noGrp="1" noRot="1" noChangeAspect="1" noChangeArrowheads="1" noTextEdit="1"/>
          </p:cNvSpPr>
          <p:nvPr>
            <p:ph type="sldImg"/>
          </p:nvPr>
        </p:nvSpPr>
        <p:spPr>
          <a:solidFill>
            <a:srgbClr val="FFFFFF"/>
          </a:solidFill>
          <a:ln/>
        </p:spPr>
      </p:sp>
      <p:sp>
        <p:nvSpPr>
          <p:cNvPr id="9421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94214"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6C6A9841-1F5C-465A-AEA7-28A2BF13DEA5}" type="slidenum">
              <a:rPr lang="en-US" altLang="en-US">
                <a:latin typeface="Arial" charset="0"/>
              </a:rPr>
              <a:pPr/>
              <a:t>23</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
        <p:nvSpPr>
          <p:cNvPr id="4" name="Notes Placeholder 3"/>
          <p:cNvSpPr>
            <a:spLocks noGrp="1"/>
          </p:cNvSpPr>
          <p:nvPr>
            <p:ph type="body" sz="quarter" idx="12"/>
          </p:nvPr>
        </p:nvSpPr>
        <p:spPr/>
        <p:txBody>
          <a:bodyPr/>
          <a:lstStyle/>
          <a:p>
            <a:endParaRPr lang="en-US"/>
          </a:p>
        </p:txBody>
      </p:sp>
      <p:sp>
        <p:nvSpPr>
          <p:cNvPr id="5" name="Notes Placeholder 4"/>
          <p:cNvSpPr>
            <a:spLocks noGrp="1"/>
          </p:cNvSpPr>
          <p:nvPr>
            <p:ph type="body" idx="1"/>
          </p:nvPr>
        </p:nvSpPr>
        <p:spPr/>
        <p:txBody>
          <a:bodyPr/>
          <a:lstStyle/>
          <a:p>
            <a:pPr>
              <a:spcBef>
                <a:spcPts val="0"/>
              </a:spcBef>
            </a:pPr>
            <a:r>
              <a:rPr lang="en-US" sz="1400" dirty="0"/>
              <a:t>There are roles other than creator associated with works; those relationships are covered in RDA 19.3. “Other person, family or corporate body associated with a work.”</a:t>
            </a:r>
          </a:p>
          <a:p>
            <a:pPr>
              <a:spcBef>
                <a:spcPts val="0"/>
              </a:spcBef>
            </a:pPr>
            <a:r>
              <a:rPr lang="en-US" sz="1400" dirty="0"/>
              <a:t> </a:t>
            </a:r>
          </a:p>
          <a:p>
            <a:pPr>
              <a:spcBef>
                <a:spcPts val="0"/>
              </a:spcBef>
            </a:pPr>
            <a:r>
              <a:rPr lang="en-US" sz="1400" dirty="0"/>
              <a:t>Show here are two examples (from I.2.2) of relationship designators we might use on serial records: </a:t>
            </a:r>
          </a:p>
          <a:p>
            <a:pPr marL="288893" indent="-288893">
              <a:spcBef>
                <a:spcPts val="0"/>
              </a:spcBef>
              <a:buFont typeface="Arial" panose="020B0604020202020204" pitchFamily="34" charset="0"/>
              <a:buChar char="•"/>
            </a:pPr>
            <a:r>
              <a:rPr lang="en-US" sz="1400" dirty="0"/>
              <a:t>issuing body:  A person, family or corporate body issuing the work, such as an official organ of the body.</a:t>
            </a:r>
          </a:p>
          <a:p>
            <a:pPr marL="288893" indent="-288893">
              <a:spcBef>
                <a:spcPts val="0"/>
              </a:spcBef>
              <a:buFont typeface="Arial" panose="020B0604020202020204" pitchFamily="34" charset="0"/>
              <a:buChar char="•"/>
            </a:pPr>
            <a:r>
              <a:rPr lang="en-US" sz="1400" dirty="0"/>
              <a:t>sponsoring body:  A person, family, or corporate body sponsoring some aspect of the work, e.g., funding research, sponsoring an event.</a:t>
            </a:r>
          </a:p>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CB80C73-92B9-4336-B369-B2143364FC74}" type="slidenum">
              <a:rPr lang="en-US" altLang="en-US" sz="1300"/>
              <a:pPr>
                <a:spcBef>
                  <a:spcPct val="0"/>
                </a:spcBef>
              </a:pPr>
              <a:t>24</a:t>
            </a:fld>
            <a:endParaRPr lang="en-US" altLang="en-US" sz="1300"/>
          </a:p>
        </p:txBody>
      </p:sp>
      <p:sp>
        <p:nvSpPr>
          <p:cNvPr id="95235"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26333290-8C1F-4293-A061-B31C14ACE52E}" type="slidenum">
              <a:rPr lang="en-US" altLang="en-US" sz="1300">
                <a:cs typeface="Arial" charset="0"/>
              </a:rPr>
              <a:pPr algn="r">
                <a:spcBef>
                  <a:spcPct val="0"/>
                </a:spcBef>
              </a:pPr>
              <a:t>24</a:t>
            </a:fld>
            <a:endParaRPr lang="en-US" altLang="en-US" sz="1300">
              <a:cs typeface="Arial" charset="0"/>
            </a:endParaRPr>
          </a:p>
        </p:txBody>
      </p:sp>
      <p:sp>
        <p:nvSpPr>
          <p:cNvPr id="95236" name="Rectangle 2"/>
          <p:cNvSpPr>
            <a:spLocks noGrp="1" noRot="1" noChangeAspect="1" noChangeArrowheads="1" noTextEdit="1"/>
          </p:cNvSpPr>
          <p:nvPr>
            <p:ph type="sldImg"/>
          </p:nvPr>
        </p:nvSpPr>
        <p:spPr>
          <a:ln/>
        </p:spPr>
      </p:sp>
      <p:sp>
        <p:nvSpPr>
          <p:cNvPr id="95237" name="Rectangle 3"/>
          <p:cNvSpPr>
            <a:spLocks noGrp="1" noChangeArrowheads="1"/>
          </p:cNvSpPr>
          <p:nvPr>
            <p:ph type="body" idx="1"/>
          </p:nvPr>
        </p:nvSpPr>
        <p:spPr>
          <a:noFill/>
        </p:spPr>
        <p:txBody>
          <a:bodyPr/>
          <a:lstStyle/>
          <a:p>
            <a:pPr eaLnBrk="1" hangingPunct="1"/>
            <a:endParaRPr lang="en-US" altLang="en-US" sz="1400" dirty="0">
              <a:latin typeface="Arial" charset="0"/>
            </a:endParaRPr>
          </a:p>
          <a:p>
            <a:pPr eaLnBrk="1" hangingPunct="1"/>
            <a:endParaRPr lang="en-US" altLang="en-US" sz="1000" dirty="0">
              <a:latin typeface="Arial" charset="0"/>
            </a:endParaRPr>
          </a:p>
        </p:txBody>
      </p:sp>
      <p:sp>
        <p:nvSpPr>
          <p:cNvPr id="95238"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C5345C65-EDA6-4025-9B36-BC507DB3D8AC}" type="slidenum">
              <a:rPr lang="en-US" altLang="en-US" sz="1300"/>
              <a:pPr>
                <a:spcBef>
                  <a:spcPct val="0"/>
                </a:spcBef>
              </a:pPr>
              <a:t>25</a:t>
            </a:fld>
            <a:endParaRPr lang="en-US" altLang="en-US" sz="13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a:spcBef>
                <a:spcPts val="0"/>
              </a:spcBef>
            </a:pPr>
            <a:r>
              <a:rPr lang="en-US" altLang="en-US" sz="1400" dirty="0">
                <a:latin typeface="Arial" charset="0"/>
              </a:rPr>
              <a:t>Other contributor relationships are not core in RDA; record other contributors if they are considered important for identification. </a:t>
            </a:r>
          </a:p>
          <a:p>
            <a:endParaRPr lang="en-US" altLang="en-US" dirty="0" smtClean="0">
              <a:latin typeface="Arial" charset="0"/>
            </a:endParaRPr>
          </a:p>
          <a:p>
            <a:endParaRPr lang="en-US" altLang="en-US" dirty="0" smtClean="0">
              <a:latin typeface="Arial" charset="0"/>
            </a:endParaRPr>
          </a:p>
          <a:p>
            <a:endParaRPr lang="en-US" altLang="en-US" dirty="0" smtClean="0">
              <a:latin typeface="Arial" charset="0"/>
            </a:endParaRPr>
          </a:p>
        </p:txBody>
      </p:sp>
      <p:sp>
        <p:nvSpPr>
          <p:cNvPr id="9626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64C919B4-3592-4113-8CF6-B1E1DBE65E6E}" type="slidenum">
              <a:rPr lang="en-US" altLang="en-US" sz="1300"/>
              <a:pPr>
                <a:spcBef>
                  <a:spcPct val="0"/>
                </a:spcBef>
              </a:pPr>
              <a:t>26</a:t>
            </a:fld>
            <a:endParaRPr lang="en-US" altLang="en-US" sz="1300"/>
          </a:p>
        </p:txBody>
      </p:sp>
      <p:sp>
        <p:nvSpPr>
          <p:cNvPr id="97283"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A403E114-0DD7-4137-BAB9-A54C72BF50DB}" type="slidenum">
              <a:rPr lang="en-US" altLang="en-US" sz="1300">
                <a:cs typeface="Arial" charset="0"/>
              </a:rPr>
              <a:pPr algn="r">
                <a:spcBef>
                  <a:spcPct val="0"/>
                </a:spcBef>
              </a:pPr>
              <a:t>26</a:t>
            </a:fld>
            <a:endParaRPr lang="en-US" altLang="en-US" sz="1300">
              <a:cs typeface="Arial" charset="0"/>
            </a:endParaRPr>
          </a:p>
        </p:txBody>
      </p:sp>
      <p:sp>
        <p:nvSpPr>
          <p:cNvPr id="97284" name="Rectangle 2"/>
          <p:cNvSpPr>
            <a:spLocks noGrp="1" noRot="1" noChangeAspect="1" noChangeArrowheads="1" noTextEdit="1"/>
          </p:cNvSpPr>
          <p:nvPr>
            <p:ph type="sldImg"/>
          </p:nvPr>
        </p:nvSpPr>
        <p:spPr>
          <a:ln/>
        </p:spPr>
      </p:sp>
      <p:sp>
        <p:nvSpPr>
          <p:cNvPr id="97285" name="Rectangle 3"/>
          <p:cNvSpPr>
            <a:spLocks noGrp="1" noChangeArrowheads="1"/>
          </p:cNvSpPr>
          <p:nvPr>
            <p:ph type="body" idx="1"/>
          </p:nvPr>
        </p:nvSpPr>
        <p:spPr>
          <a:noFill/>
        </p:spPr>
        <p:txBody>
          <a:bodyPr/>
          <a:lstStyle/>
          <a:p>
            <a:pPr eaLnBrk="1" hangingPunct="1">
              <a:spcBef>
                <a:spcPts val="0"/>
              </a:spcBef>
            </a:pPr>
            <a:r>
              <a:rPr lang="en-US" altLang="en-US" sz="1400" dirty="0">
                <a:latin typeface="Arial" charset="0"/>
              </a:rPr>
              <a:t>LC-PCC PS for I.3.1: “When providing an authorized access point for an illustrator in the bibliographic record for a resource intended for children, include the appendix I designator "</a:t>
            </a:r>
            <a:r>
              <a:rPr lang="en-US" altLang="en-US" sz="1400" i="1" dirty="0">
                <a:latin typeface="Arial" charset="0"/>
              </a:rPr>
              <a:t>illustrator</a:t>
            </a:r>
            <a:r>
              <a:rPr lang="en-US" altLang="en-US" sz="1400" dirty="0">
                <a:latin typeface="Arial" charset="0"/>
              </a:rPr>
              <a:t>" in MARC 700 subfield $e.”</a:t>
            </a:r>
          </a:p>
          <a:p>
            <a:pPr eaLnBrk="1" hangingPunct="1">
              <a:spcBef>
                <a:spcPts val="0"/>
              </a:spcBef>
            </a:pPr>
            <a:endParaRPr lang="en-US" altLang="en-US" sz="1400" dirty="0">
              <a:latin typeface="Arial" charset="0"/>
            </a:endParaRPr>
          </a:p>
          <a:p>
            <a:pPr eaLnBrk="1" hangingPunct="1">
              <a:spcBef>
                <a:spcPts val="0"/>
              </a:spcBef>
            </a:pPr>
            <a:r>
              <a:rPr lang="en-US" altLang="en-US" sz="1400" dirty="0">
                <a:latin typeface="Arial" charset="0"/>
              </a:rPr>
              <a:t>This is an example of the </a:t>
            </a:r>
            <a:r>
              <a:rPr lang="en-US" altLang="en-US" sz="1400" b="1" dirty="0">
                <a:latin typeface="Arial" charset="0"/>
              </a:rPr>
              <a:t>one required</a:t>
            </a:r>
            <a:r>
              <a:rPr lang="en-US" altLang="en-US" sz="1400" dirty="0">
                <a:latin typeface="Arial" charset="0"/>
              </a:rPr>
              <a:t> </a:t>
            </a:r>
            <a:r>
              <a:rPr lang="en-US" altLang="en-US" sz="1400" b="1" dirty="0">
                <a:latin typeface="Arial" charset="0"/>
              </a:rPr>
              <a:t>expression</a:t>
            </a:r>
            <a:r>
              <a:rPr lang="en-US" altLang="en-US" sz="1400" dirty="0">
                <a:latin typeface="Arial" charset="0"/>
              </a:rPr>
              <a:t> level relationship </a:t>
            </a:r>
            <a:r>
              <a:rPr lang="en-US" altLang="en-US" sz="1400" b="1" dirty="0">
                <a:latin typeface="Arial" charset="0"/>
              </a:rPr>
              <a:t>for LC</a:t>
            </a:r>
            <a:r>
              <a:rPr lang="en-US" altLang="en-US" sz="1400" dirty="0">
                <a:latin typeface="Arial" charset="0"/>
              </a:rPr>
              <a:t>.</a:t>
            </a:r>
          </a:p>
          <a:p>
            <a:pPr eaLnBrk="1" hangingPunct="1">
              <a:spcBef>
                <a:spcPts val="0"/>
              </a:spcBef>
            </a:pPr>
            <a:endParaRPr lang="en-US" altLang="en-US" sz="1400" dirty="0">
              <a:latin typeface="Arial" charset="0"/>
            </a:endParaRPr>
          </a:p>
          <a:p>
            <a:pPr eaLnBrk="1" hangingPunct="1">
              <a:spcBef>
                <a:spcPts val="0"/>
              </a:spcBef>
            </a:pPr>
            <a:r>
              <a:rPr lang="en-US" altLang="en-US" sz="1400" dirty="0">
                <a:latin typeface="Arial" charset="0"/>
              </a:rPr>
              <a:t>This example shows the contributor, Don Wood, with subfield $e “illustrator” to represent the relationship to the expression that is embodied in the manifestation that we are describing.  Both the access point and the relationship designator are required for LC practice.</a:t>
            </a:r>
          </a:p>
          <a:p>
            <a:pPr eaLnBrk="1" hangingPunct="1">
              <a:spcBef>
                <a:spcPts val="0"/>
              </a:spcBef>
            </a:pPr>
            <a:endParaRPr lang="en-US" altLang="en-US" sz="1400" dirty="0">
              <a:latin typeface="Arial" charset="0"/>
            </a:endParaRPr>
          </a:p>
          <a:p>
            <a:pPr eaLnBrk="1" hangingPunct="1">
              <a:spcBef>
                <a:spcPts val="0"/>
              </a:spcBef>
            </a:pPr>
            <a:r>
              <a:rPr lang="en-US" altLang="en-US" sz="1400" dirty="0">
                <a:latin typeface="Arial" charset="0"/>
              </a:rPr>
              <a:t>However, that access point doesn’t </a:t>
            </a:r>
            <a:r>
              <a:rPr lang="en-US" altLang="en-US" sz="1400" i="1" dirty="0">
                <a:latin typeface="Arial" charset="0"/>
              </a:rPr>
              <a:t>need</a:t>
            </a:r>
            <a:r>
              <a:rPr lang="en-US" altLang="en-US" sz="1400" dirty="0">
                <a:latin typeface="Arial" charset="0"/>
              </a:rPr>
              <a:t> to be justified by including the 2nd statement of responsibility as shown in the example; that second statement of responsibility is not “core” in RDA, so may be omitted, while still keeping the 700 field.</a:t>
            </a:r>
          </a:p>
        </p:txBody>
      </p:sp>
      <p:sp>
        <p:nvSpPr>
          <p:cNvPr id="97286"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70196EF0-9825-4A3F-987C-4638F3CD5CE3}" type="slidenum">
              <a:rPr lang="en-US" altLang="en-US" sz="1300"/>
              <a:pPr>
                <a:spcBef>
                  <a:spcPct val="0"/>
                </a:spcBef>
              </a:pPr>
              <a:t>27</a:t>
            </a:fld>
            <a:endParaRPr lang="en-US" altLang="en-US" sz="1300"/>
          </a:p>
        </p:txBody>
      </p:sp>
      <p:sp>
        <p:nvSpPr>
          <p:cNvPr id="98307"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0F1B76D3-45CF-4D03-A4C9-77D05B7C3B34}" type="slidenum">
              <a:rPr lang="en-US" altLang="en-US" sz="1300">
                <a:cs typeface="Arial" charset="0"/>
              </a:rPr>
              <a:pPr algn="r">
                <a:spcBef>
                  <a:spcPct val="0"/>
                </a:spcBef>
              </a:pPr>
              <a:t>27</a:t>
            </a:fld>
            <a:endParaRPr lang="en-US" altLang="en-US" sz="1300">
              <a:cs typeface="Arial" charset="0"/>
            </a:endParaRPr>
          </a:p>
        </p:txBody>
      </p:sp>
      <p:sp>
        <p:nvSpPr>
          <p:cNvPr id="98308" name="Rectangle 2"/>
          <p:cNvSpPr>
            <a:spLocks noGrp="1" noRot="1" noChangeAspect="1" noChangeArrowheads="1" noTextEdit="1"/>
          </p:cNvSpPr>
          <p:nvPr>
            <p:ph type="sldImg"/>
          </p:nvPr>
        </p:nvSpPr>
        <p:spPr>
          <a:ln/>
        </p:spPr>
      </p:sp>
      <p:sp>
        <p:nvSpPr>
          <p:cNvPr id="98309" name="Rectangle 3"/>
          <p:cNvSpPr>
            <a:spLocks noGrp="1" noChangeArrowheads="1"/>
          </p:cNvSpPr>
          <p:nvPr>
            <p:ph type="body" idx="1"/>
          </p:nvPr>
        </p:nvSpPr>
        <p:spPr>
          <a:noFill/>
        </p:spPr>
        <p:txBody>
          <a:bodyPr/>
          <a:lstStyle/>
          <a:p>
            <a:pPr eaLnBrk="1" hangingPunct="1">
              <a:spcBef>
                <a:spcPts val="0"/>
              </a:spcBef>
            </a:pPr>
            <a:r>
              <a:rPr lang="en-US" altLang="en-US" sz="1400" dirty="0">
                <a:latin typeface="Arial" charset="0"/>
                <a:cs typeface="Arial" charset="0"/>
              </a:rPr>
              <a:t>This example shows a common situation: recording an access point for a translator.</a:t>
            </a:r>
          </a:p>
          <a:p>
            <a:pPr eaLnBrk="1" hangingPunct="1">
              <a:spcBef>
                <a:spcPts val="0"/>
              </a:spcBef>
            </a:pPr>
            <a:endParaRPr lang="en-US" altLang="en-US" sz="1400" dirty="0">
              <a:latin typeface="Arial" charset="0"/>
              <a:cs typeface="Arial" charset="0"/>
            </a:endParaRPr>
          </a:p>
          <a:p>
            <a:pPr defTabSz="924458" eaLnBrk="1" hangingPunct="1">
              <a:spcBef>
                <a:spcPts val="0"/>
              </a:spcBef>
              <a:defRPr/>
            </a:pPr>
            <a:r>
              <a:rPr lang="en-US" altLang="en-US" sz="1400" dirty="0">
                <a:latin typeface="Arial" charset="0"/>
                <a:cs typeface="Arial" charset="0"/>
              </a:rPr>
              <a:t>Neither the access point nor the relationship designator are core; but both are helpful.  You can even provide the access point, without the relationship designator.</a:t>
            </a:r>
          </a:p>
          <a:p>
            <a:pPr eaLnBrk="1" hangingPunct="1">
              <a:spcBef>
                <a:spcPts val="0"/>
              </a:spcBef>
            </a:pPr>
            <a:endParaRPr lang="en-US" altLang="en-US" sz="1400" dirty="0">
              <a:latin typeface="Arial" charset="0"/>
              <a:cs typeface="Arial" charset="0"/>
            </a:endParaRPr>
          </a:p>
          <a:p>
            <a:pPr eaLnBrk="1" hangingPunct="1">
              <a:spcBef>
                <a:spcPts val="0"/>
              </a:spcBef>
            </a:pPr>
            <a:r>
              <a:rPr lang="en-US" altLang="en-US" sz="1400" dirty="0">
                <a:latin typeface="Arial" charset="0"/>
                <a:cs typeface="Arial" charset="0"/>
              </a:rPr>
              <a:t>Remember that recording the second statement of responsibility is also not core. </a:t>
            </a:r>
          </a:p>
        </p:txBody>
      </p:sp>
      <p:sp>
        <p:nvSpPr>
          <p:cNvPr id="98310"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B2640CC2-5A25-4422-9030-BA14A97291ED}" type="slidenum">
              <a:rPr lang="en-US" altLang="en-US" sz="1300"/>
              <a:pPr>
                <a:spcBef>
                  <a:spcPct val="0"/>
                </a:spcBef>
              </a:pPr>
              <a:t>28</a:t>
            </a:fld>
            <a:endParaRPr lang="en-US" altLang="en-US" sz="130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xfrm>
            <a:off x="914403" y="4347148"/>
            <a:ext cx="5029200" cy="4114488"/>
          </a:xfrm>
          <a:noFill/>
        </p:spPr>
        <p:txBody>
          <a:bodyPr/>
          <a:lstStyle/>
          <a:p>
            <a:r>
              <a:rPr lang="en-US" altLang="en-US" sz="1400" dirty="0">
                <a:latin typeface="Arial" charset="0"/>
              </a:rPr>
              <a:t>This slide shows an example with two contributors to the expression.</a:t>
            </a:r>
          </a:p>
          <a:p>
            <a:r>
              <a:rPr lang="en-US" altLang="en-US" sz="1400" dirty="0">
                <a:latin typeface="Arial" charset="0"/>
              </a:rPr>
              <a:t>Both access points are optional, but helpful.</a:t>
            </a:r>
          </a:p>
        </p:txBody>
      </p:sp>
      <p:sp>
        <p:nvSpPr>
          <p:cNvPr id="9933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0848BBD-E0A2-44FE-955C-16303417C926}" type="slidenum">
              <a:rPr lang="en-US" altLang="en-US" sz="1300"/>
              <a:pPr>
                <a:spcBef>
                  <a:spcPct val="0"/>
                </a:spcBef>
              </a:pPr>
              <a:t>29</a:t>
            </a:fld>
            <a:endParaRPr lang="en-US" altLang="en-US" sz="1300"/>
          </a:p>
        </p:txBody>
      </p:sp>
      <p:sp>
        <p:nvSpPr>
          <p:cNvPr id="100355"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756DF0CE-5EE2-4707-B2C5-3E0EFCB0DB82}" type="slidenum">
              <a:rPr lang="en-US" altLang="en-US" sz="1300">
                <a:cs typeface="Arial" charset="0"/>
              </a:rPr>
              <a:pPr algn="r">
                <a:spcBef>
                  <a:spcPct val="0"/>
                </a:spcBef>
              </a:pPr>
              <a:t>29</a:t>
            </a:fld>
            <a:endParaRPr lang="en-US" altLang="en-US" sz="1300">
              <a:cs typeface="Arial" charset="0"/>
            </a:endParaRPr>
          </a:p>
        </p:txBody>
      </p:sp>
      <p:sp>
        <p:nvSpPr>
          <p:cNvPr id="100356" name="Rectangle 2"/>
          <p:cNvSpPr>
            <a:spLocks noGrp="1" noRot="1" noChangeAspect="1" noChangeArrowheads="1" noTextEdit="1"/>
          </p:cNvSpPr>
          <p:nvPr>
            <p:ph type="sldImg"/>
          </p:nvPr>
        </p:nvSpPr>
        <p:spPr>
          <a:solidFill>
            <a:srgbClr val="FFFFFF"/>
          </a:solidFill>
          <a:ln/>
        </p:spPr>
      </p:sp>
      <p:sp>
        <p:nvSpPr>
          <p:cNvPr id="100357" name="Rectangle 3"/>
          <p:cNvSpPr>
            <a:spLocks noGrp="1" noChangeArrowheads="1"/>
          </p:cNvSpPr>
          <p:nvPr>
            <p:ph type="body" idx="1"/>
          </p:nvPr>
        </p:nvSpPr>
        <p:spPr>
          <a:xfrm>
            <a:off x="914403" y="4347148"/>
            <a:ext cx="5029200" cy="4114488"/>
          </a:xfrm>
          <a:noFill/>
        </p:spPr>
        <p:txBody>
          <a:bodyPr/>
          <a:lstStyle/>
          <a:p>
            <a:pPr eaLnBrk="1" hangingPunct="1"/>
            <a:endParaRPr lang="en-US" altLang="en-US" sz="1400" dirty="0">
              <a:latin typeface="Arial" charset="0"/>
              <a:cs typeface="Arial" charset="0"/>
            </a:endParaRPr>
          </a:p>
        </p:txBody>
      </p:sp>
      <p:sp>
        <p:nvSpPr>
          <p:cNvPr id="100358"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3048C261-D44C-4052-B86D-C66587103F6A}" type="slidenum">
              <a:rPr lang="en-US" altLang="en-US" sz="1300">
                <a:cs typeface="Arial" charset="0"/>
              </a:rPr>
              <a:pPr algn="r">
                <a:spcBef>
                  <a:spcPct val="0"/>
                </a:spcBef>
              </a:pPr>
              <a:t>30</a:t>
            </a:fld>
            <a:endParaRPr lang="en-US" altLang="en-US" sz="1300">
              <a:cs typeface="Arial" charset="0"/>
            </a:endParaRPr>
          </a:p>
        </p:txBody>
      </p:sp>
      <p:sp>
        <p:nvSpPr>
          <p:cNvPr id="101379"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CA778B25-E18E-4945-B682-5AEDFB6F2A48}" type="slidenum">
              <a:rPr lang="en-US" altLang="en-US" sz="1300">
                <a:cs typeface="Arial" charset="0"/>
              </a:rPr>
              <a:pPr algn="r">
                <a:spcBef>
                  <a:spcPct val="0"/>
                </a:spcBef>
              </a:pPr>
              <a:t>30</a:t>
            </a:fld>
            <a:endParaRPr lang="en-US" altLang="en-US" sz="1300">
              <a:cs typeface="Arial" charset="0"/>
            </a:endParaRPr>
          </a:p>
        </p:txBody>
      </p:sp>
      <p:sp>
        <p:nvSpPr>
          <p:cNvPr id="101380" name="Rectangle 2"/>
          <p:cNvSpPr>
            <a:spLocks noGrp="1" noRot="1" noChangeAspect="1" noChangeArrowheads="1" noTextEdit="1"/>
          </p:cNvSpPr>
          <p:nvPr>
            <p:ph type="sldImg"/>
          </p:nvPr>
        </p:nvSpPr>
        <p:spPr>
          <a:solidFill>
            <a:srgbClr val="FFFFFF"/>
          </a:solidFill>
          <a:ln/>
        </p:spPr>
      </p:sp>
      <p:sp>
        <p:nvSpPr>
          <p:cNvPr id="101381" name="Rectangle 3"/>
          <p:cNvSpPr>
            <a:spLocks noGrp="1" noChangeArrowheads="1"/>
          </p:cNvSpPr>
          <p:nvPr>
            <p:ph type="body" idx="1"/>
          </p:nvPr>
        </p:nvSpPr>
        <p:spPr>
          <a:xfrm>
            <a:off x="914403" y="4347148"/>
            <a:ext cx="5029200" cy="4114488"/>
          </a:xfrm>
          <a:noFill/>
        </p:spPr>
        <p:txBody>
          <a:bodyPr/>
          <a:lstStyle/>
          <a:p>
            <a:pPr eaLnBrk="1" hangingPunct="1">
              <a:spcBef>
                <a:spcPts val="0"/>
              </a:spcBef>
            </a:pPr>
            <a:r>
              <a:rPr lang="en-US" altLang="en-US" sz="1400" dirty="0">
                <a:latin typeface="Arial" charset="0"/>
              </a:rPr>
              <a:t>Note that these chapters relate to recording relationships for these entities (i.e., as access points).  Chapter 2 provides instruction as to whether (and how) to record them as manifestation elements.</a:t>
            </a:r>
            <a:r>
              <a:rPr lang="en-US" altLang="en-US" sz="1400" dirty="0">
                <a:latin typeface="Arial" charset="0"/>
                <a:cs typeface="Arial" charset="0"/>
              </a:rPr>
              <a:t> </a:t>
            </a:r>
          </a:p>
          <a:p>
            <a:pPr>
              <a:spcBef>
                <a:spcPts val="0"/>
              </a:spcBef>
            </a:pPr>
            <a:endParaRPr lang="en-US" altLang="en-US" sz="1400" dirty="0">
              <a:latin typeface="Arial" charset="0"/>
              <a:cs typeface="Arial" charset="0"/>
            </a:endParaRPr>
          </a:p>
          <a:p>
            <a:pPr>
              <a:spcBef>
                <a:spcPts val="0"/>
              </a:spcBef>
            </a:pPr>
            <a:r>
              <a:rPr lang="en-US" altLang="en-US" sz="1400" dirty="0">
                <a:latin typeface="Arial" charset="0"/>
                <a:cs typeface="Arial" charset="0"/>
              </a:rPr>
              <a:t>Producers, publishers, distributors, manufacturers are listed in chapter 21 as types of relationships but these terms are not included as relationship designators in Appendix I.4 because they are separate elements in RDA and have dedicated MARC fields.  Importantly, this should NOT be interpreted to suggest that the access points themselves are inappropriate; that is a matter of cataloger judgment.</a:t>
            </a:r>
          </a:p>
          <a:p>
            <a:pPr eaLnBrk="1" hangingPunct="1"/>
            <a:endParaRPr lang="en-US" altLang="en-US" sz="1000" dirty="0">
              <a:latin typeface="Arial" charset="0"/>
              <a:cs typeface="Arial" charset="0"/>
            </a:endParaRPr>
          </a:p>
          <a:p>
            <a:pPr eaLnBrk="1" hangingPunct="1"/>
            <a:endParaRPr lang="en-US" altLang="en-US" sz="1000" dirty="0">
              <a:latin typeface="Arial" charset="0"/>
              <a:cs typeface="Arial" charset="0"/>
            </a:endParaRPr>
          </a:p>
        </p:txBody>
      </p:sp>
      <p:sp>
        <p:nvSpPr>
          <p:cNvPr id="101382"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101383"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0DED3360-8957-4DA5-9832-A69A973C1198}" type="slidenum">
              <a:rPr lang="en-US" altLang="en-US">
                <a:latin typeface="Arial" charset="0"/>
              </a:rPr>
              <a:pPr/>
              <a:t>30</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EAD8B86F-A03E-4ECE-BBF9-B35C723B8F50}" type="slidenum">
              <a:rPr lang="en-US" altLang="en-US" sz="1300"/>
              <a:pPr>
                <a:spcBef>
                  <a:spcPct val="0"/>
                </a:spcBef>
              </a:pPr>
              <a:t>31</a:t>
            </a:fld>
            <a:endParaRPr lang="en-US" altLang="en-US" sz="130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a:spcBef>
                <a:spcPts val="0"/>
              </a:spcBef>
            </a:pPr>
            <a:r>
              <a:rPr lang="en-US" altLang="en-US" sz="1400" dirty="0">
                <a:latin typeface="Arial" charset="0"/>
                <a:cs typeface="Arial" charset="0"/>
              </a:rPr>
              <a:t>In the first example:</a:t>
            </a:r>
          </a:p>
          <a:p>
            <a:pPr>
              <a:spcBef>
                <a:spcPts val="0"/>
              </a:spcBef>
            </a:pPr>
            <a:r>
              <a:rPr lang="en-US" altLang="en-US" sz="1400" dirty="0">
                <a:latin typeface="Arial" charset="0"/>
                <a:cs typeface="Arial" charset="0"/>
              </a:rPr>
              <a:t>Even without the relationship designator “broadcaster” in 710 $e, the second indicator of field 264 #</a:t>
            </a:r>
            <a:r>
              <a:rPr lang="en-US" altLang="en-US" sz="1400" b="1" dirty="0">
                <a:latin typeface="Arial" charset="0"/>
                <a:cs typeface="Arial" charset="0"/>
              </a:rPr>
              <a:t>1</a:t>
            </a:r>
            <a:r>
              <a:rPr lang="en-US" altLang="en-US" sz="1400" dirty="0">
                <a:latin typeface="Arial" charset="0"/>
                <a:cs typeface="Arial" charset="0"/>
              </a:rPr>
              <a:t> indicates that NIH is an entity involved in “publishing.”  The inclusion of “broadcaster” further clarifies the kind of publishing activity.</a:t>
            </a:r>
          </a:p>
          <a:p>
            <a:pPr>
              <a:spcBef>
                <a:spcPts val="0"/>
              </a:spcBef>
            </a:pPr>
            <a:endParaRPr lang="en-US" altLang="en-US" sz="1400" dirty="0">
              <a:latin typeface="Arial" charset="0"/>
              <a:cs typeface="Arial" charset="0"/>
            </a:endParaRPr>
          </a:p>
          <a:p>
            <a:pPr>
              <a:spcBef>
                <a:spcPts val="0"/>
              </a:spcBef>
            </a:pPr>
            <a:r>
              <a:rPr lang="en-US" altLang="en-US" sz="1400" dirty="0">
                <a:latin typeface="Arial" charset="0"/>
                <a:cs typeface="Arial" charset="0"/>
              </a:rPr>
              <a:t>In the second example, because “publisher” is an RDA element name, it is not listed in I.4.2.  However, PCC Guideline 4 allows catalogers to assign an RDA element name as a relationship designator (e.g., "publisher“, per 21.3) if it will most appropriately express the relationship. </a:t>
            </a:r>
          </a:p>
          <a:p>
            <a:endParaRPr lang="en-US" altLang="en-US" sz="1400" dirty="0">
              <a:latin typeface="Arial" charset="0"/>
              <a:cs typeface="Arial" charset="0"/>
            </a:endParaRPr>
          </a:p>
          <a:p>
            <a:endParaRPr lang="en-US" altLang="en-US" sz="1000" dirty="0">
              <a:latin typeface="Arial" charset="0"/>
              <a:cs typeface="Arial" charset="0"/>
            </a:endParaRPr>
          </a:p>
          <a:p>
            <a:endParaRPr lang="en-US" altLang="en-US" sz="1000" dirty="0">
              <a:latin typeface="Arial" charset="0"/>
              <a:cs typeface="Arial" charset="0"/>
            </a:endParaRPr>
          </a:p>
        </p:txBody>
      </p:sp>
      <p:sp>
        <p:nvSpPr>
          <p:cNvPr id="102405"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Remember that this has to be a relationship to only one instance of the manifestation (for </a:t>
            </a:r>
            <a:r>
              <a:rPr lang="en-US" sz="1400" dirty="0" smtClean="0"/>
              <a:t>example -- </a:t>
            </a:r>
            <a:r>
              <a:rPr lang="en-US" sz="1400" dirty="0"/>
              <a:t>one copy, but not all copies, of an edition of a book)</a:t>
            </a:r>
          </a:p>
        </p:txBody>
      </p:sp>
      <p:sp>
        <p:nvSpPr>
          <p:cNvPr id="4" name="Header Placeholder 3"/>
          <p:cNvSpPr>
            <a:spLocks noGrp="1"/>
          </p:cNvSpPr>
          <p:nvPr>
            <p:ph type="hdr" sz="quarter" idx="10"/>
          </p:nvPr>
        </p:nvSpPr>
        <p:spPr/>
        <p:txBody>
          <a:bodyPr/>
          <a:lstStyle/>
          <a:p>
            <a:pPr>
              <a:defRPr/>
            </a:pPr>
            <a:r>
              <a:rPr lang="en-US" altLang="en-US" smtClean="0"/>
              <a:t>Descriptive Cataloging Using RDA</a:t>
            </a:r>
            <a:endParaRPr lang="en-US" altLang="en-US" dirty="0"/>
          </a:p>
        </p:txBody>
      </p:sp>
      <p:sp>
        <p:nvSpPr>
          <p:cNvPr id="5" name="Date Placeholder 4"/>
          <p:cNvSpPr>
            <a:spLocks noGrp="1"/>
          </p:cNvSpPr>
          <p:nvPr>
            <p:ph type="dt" idx="11"/>
          </p:nvPr>
        </p:nvSpPr>
        <p:spPr/>
        <p:txBody>
          <a:bodyPr/>
          <a:lstStyle/>
          <a:p>
            <a:pPr>
              <a:defRPr/>
            </a:pPr>
            <a:r>
              <a:rPr lang="en-US" altLang="en-US" smtClean="0"/>
              <a:t>February 2015</a:t>
            </a:r>
            <a:endParaRPr lang="en-US" altLang="en-US" dirty="0"/>
          </a:p>
        </p:txBody>
      </p:sp>
      <p:sp>
        <p:nvSpPr>
          <p:cNvPr id="6" name="Footer Placeholder 5"/>
          <p:cNvSpPr>
            <a:spLocks noGrp="1"/>
          </p:cNvSpPr>
          <p:nvPr>
            <p:ph type="ftr" sz="quarter" idx="12"/>
          </p:nvPr>
        </p:nvSpPr>
        <p:spPr/>
        <p:txBody>
          <a:bodyPr/>
          <a:lstStyle/>
          <a:p>
            <a:pPr>
              <a:defRPr/>
            </a:pPr>
            <a:r>
              <a:rPr lang="en-US" altLang="en-US" smtClean="0"/>
              <a:t>Module 7: Relationships in RDA; Authority Control</a:t>
            </a:r>
            <a:endParaRPr lang="en-US" altLang="en-US" dirty="0"/>
          </a:p>
        </p:txBody>
      </p:sp>
      <p:sp>
        <p:nvSpPr>
          <p:cNvPr id="7" name="Slide Number Placeholder 6"/>
          <p:cNvSpPr>
            <a:spLocks noGrp="1"/>
          </p:cNvSpPr>
          <p:nvPr>
            <p:ph type="sldNum" sz="quarter" idx="13"/>
          </p:nvPr>
        </p:nvSpPr>
        <p:spPr/>
        <p:txBody>
          <a:bodyPr/>
          <a:lstStyle/>
          <a:p>
            <a:pPr>
              <a:defRPr/>
            </a:pPr>
            <a:fld id="{14887689-6356-43F9-97D0-D1E645EBF52C}" type="slidenum">
              <a:rPr lang="en-US" altLang="en-US" smtClean="0"/>
              <a:pPr>
                <a:defRPr/>
              </a:pPr>
              <a:t>32</a:t>
            </a:fld>
            <a:endParaRPr lang="en-US" altLang="en-US"/>
          </a:p>
        </p:txBody>
      </p:sp>
    </p:spTree>
    <p:extLst>
      <p:ext uri="{BB962C8B-B14F-4D97-AF65-F5344CB8AC3E}">
        <p14:creationId xmlns:p14="http://schemas.microsoft.com/office/powerpoint/2010/main" val="26344748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E9D2693-E398-4BF7-8F61-3C7F7AF8F243}" type="slidenum">
              <a:rPr lang="en-US" altLang="en-US" sz="1300"/>
              <a:pPr>
                <a:spcBef>
                  <a:spcPct val="0"/>
                </a:spcBef>
              </a:pPr>
              <a:t>33</a:t>
            </a:fld>
            <a:endParaRPr lang="en-US" altLang="en-US" sz="1300"/>
          </a:p>
        </p:txBody>
      </p:sp>
      <p:sp>
        <p:nvSpPr>
          <p:cNvPr id="104451" name="Rectangle 2"/>
          <p:cNvSpPr>
            <a:spLocks noGrp="1" noRot="1" noChangeAspect="1" noChangeArrowheads="1" noTextEdit="1"/>
          </p:cNvSpPr>
          <p:nvPr>
            <p:ph type="sldImg"/>
          </p:nvPr>
        </p:nvSpPr>
        <p:spPr>
          <a:xfrm>
            <a:off x="1181100" y="674688"/>
            <a:ext cx="4572000" cy="3429000"/>
          </a:xfrm>
          <a:ln/>
        </p:spPr>
      </p:sp>
      <p:sp>
        <p:nvSpPr>
          <p:cNvPr id="104452" name="Rectangle 3"/>
          <p:cNvSpPr>
            <a:spLocks noGrp="1" noChangeArrowheads="1"/>
          </p:cNvSpPr>
          <p:nvPr>
            <p:ph type="body" idx="1"/>
          </p:nvPr>
        </p:nvSpPr>
        <p:spPr>
          <a:noFill/>
        </p:spPr>
        <p:txBody>
          <a:bodyPr/>
          <a:lstStyle/>
          <a:p>
            <a:r>
              <a:rPr lang="en-US" altLang="en-US" sz="1400" dirty="0">
                <a:latin typeface="Arial" charset="0"/>
                <a:cs typeface="Arial" charset="0"/>
              </a:rPr>
              <a:t>Note the use of $5 in fields 500 and 700, indicating the institution whose copy is described.</a:t>
            </a:r>
          </a:p>
          <a:p>
            <a:endParaRPr lang="en-US" altLang="en-US" sz="1000" dirty="0">
              <a:latin typeface="Arial" charset="0"/>
              <a:cs typeface="Arial" charset="0"/>
            </a:endParaRPr>
          </a:p>
          <a:p>
            <a:endParaRPr lang="en-US" altLang="en-US" sz="1000" dirty="0">
              <a:latin typeface="Arial" charset="0"/>
              <a:cs typeface="Arial" charset="0"/>
            </a:endParaRPr>
          </a:p>
        </p:txBody>
      </p:sp>
      <p:sp>
        <p:nvSpPr>
          <p:cNvPr id="10445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9152686-2B52-46D3-979E-83356AC9A900}" type="slidenum">
              <a:rPr lang="en-US" altLang="en-US" sz="1300"/>
              <a:pPr>
                <a:spcBef>
                  <a:spcPct val="0"/>
                </a:spcBef>
              </a:pPr>
              <a:t>34</a:t>
            </a:fld>
            <a:endParaRPr lang="en-US" altLang="en-US" sz="1300"/>
          </a:p>
        </p:txBody>
      </p:sp>
      <p:sp>
        <p:nvSpPr>
          <p:cNvPr id="105475" name="Rectangle 2"/>
          <p:cNvSpPr>
            <a:spLocks noGrp="1" noRot="1" noChangeAspect="1" noChangeArrowheads="1" noTextEdit="1"/>
          </p:cNvSpPr>
          <p:nvPr>
            <p:ph type="sldImg"/>
          </p:nvPr>
        </p:nvSpPr>
        <p:spPr>
          <a:xfrm>
            <a:off x="1181100" y="674688"/>
            <a:ext cx="4572000" cy="3429000"/>
          </a:xfrm>
          <a:ln/>
        </p:spPr>
      </p:sp>
      <p:sp>
        <p:nvSpPr>
          <p:cNvPr id="105476" name="Rectangle 3"/>
          <p:cNvSpPr>
            <a:spLocks noGrp="1" noChangeArrowheads="1"/>
          </p:cNvSpPr>
          <p:nvPr>
            <p:ph type="body" idx="1"/>
          </p:nvPr>
        </p:nvSpPr>
        <p:spPr>
          <a:noFill/>
        </p:spPr>
        <p:txBody>
          <a:bodyPr/>
          <a:lstStyle/>
          <a:p>
            <a:pPr>
              <a:lnSpc>
                <a:spcPct val="90000"/>
              </a:lnSpc>
            </a:pPr>
            <a:endParaRPr lang="en-US" altLang="en-US" smtClean="0">
              <a:latin typeface="Arial" charset="0"/>
            </a:endParaRPr>
          </a:p>
        </p:txBody>
      </p:sp>
      <p:sp>
        <p:nvSpPr>
          <p:cNvPr id="10547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p:spPr>
        <p:txBody>
          <a:bodyPr/>
          <a:lstStyle/>
          <a:p>
            <a:endParaRPr lang="en-US" altLang="en-US" sz="1000">
              <a:latin typeface="Arial" charset="0"/>
            </a:endParaRPr>
          </a:p>
        </p:txBody>
      </p:sp>
      <p:sp>
        <p:nvSpPr>
          <p:cNvPr id="106500" name="Slide Number Placeholder 3"/>
          <p:cNvSpPr txBox="1">
            <a:spLocks noGrp="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0EA723B2-0D93-45C1-8D6B-C583BCBDF810}" type="slidenum">
              <a:rPr lang="en-US" altLang="en-US" sz="1300">
                <a:cs typeface="Arial" charset="0"/>
              </a:rPr>
              <a:pPr algn="r">
                <a:spcBef>
                  <a:spcPct val="0"/>
                </a:spcBef>
              </a:pPr>
              <a:t>35</a:t>
            </a:fld>
            <a:endParaRPr lang="en-US" altLang="en-US" sz="1300">
              <a:cs typeface="Arial" charset="0"/>
            </a:endParaRPr>
          </a:p>
        </p:txBody>
      </p:sp>
      <p:sp>
        <p:nvSpPr>
          <p:cNvPr id="10650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106502"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39C3A9ED-D391-47BA-A074-3A5031B68DEE}" type="slidenum">
              <a:rPr lang="en-US" altLang="en-US">
                <a:latin typeface="Arial" charset="0"/>
              </a:rPr>
              <a:pPr/>
              <a:t>35</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D7452A4-A8D9-4D7A-83B2-1ED01476A4ED}" type="slidenum">
              <a:rPr lang="en-US" altLang="en-US" sz="1300"/>
              <a:pPr>
                <a:spcBef>
                  <a:spcPct val="0"/>
                </a:spcBef>
              </a:pPr>
              <a:t>36</a:t>
            </a:fld>
            <a:endParaRPr lang="en-US" altLang="en-US" sz="1300"/>
          </a:p>
        </p:txBody>
      </p:sp>
      <p:sp>
        <p:nvSpPr>
          <p:cNvPr id="107523"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ACDE9E1B-6E65-4265-A64E-26146A6440E0}" type="slidenum">
              <a:rPr lang="en-US" altLang="en-US" sz="1300">
                <a:cs typeface="Arial" charset="0"/>
              </a:rPr>
              <a:pPr algn="r">
                <a:spcBef>
                  <a:spcPct val="0"/>
                </a:spcBef>
              </a:pPr>
              <a:t>36</a:t>
            </a:fld>
            <a:endParaRPr lang="en-US" altLang="en-US" sz="1300">
              <a:cs typeface="Arial" charset="0"/>
            </a:endParaRPr>
          </a:p>
        </p:txBody>
      </p:sp>
      <p:sp>
        <p:nvSpPr>
          <p:cNvPr id="107524" name="Rectangle 2"/>
          <p:cNvSpPr>
            <a:spLocks noGrp="1" noRot="1" noChangeAspect="1" noChangeArrowheads="1" noTextEdit="1"/>
          </p:cNvSpPr>
          <p:nvPr>
            <p:ph type="sldImg"/>
          </p:nvPr>
        </p:nvSpPr>
        <p:spPr>
          <a:ln/>
        </p:spPr>
      </p:sp>
      <p:sp>
        <p:nvSpPr>
          <p:cNvPr id="107525" name="Rectangle 3"/>
          <p:cNvSpPr>
            <a:spLocks noGrp="1" noChangeArrowheads="1"/>
          </p:cNvSpPr>
          <p:nvPr>
            <p:ph type="body" idx="1"/>
          </p:nvPr>
        </p:nvSpPr>
        <p:spPr>
          <a:noFill/>
        </p:spPr>
        <p:txBody>
          <a:bodyPr/>
          <a:lstStyle/>
          <a:p>
            <a:pPr marL="759384" lvl="1" indent="-292071" eaLnBrk="1" hangingPunct="1"/>
            <a:endParaRPr lang="en-US" altLang="en-US" smtClean="0">
              <a:latin typeface="Arial" charset="0"/>
              <a:cs typeface="Arial" charset="0"/>
            </a:endParaRPr>
          </a:p>
          <a:p>
            <a:pPr eaLnBrk="1" hangingPunct="1"/>
            <a:endParaRPr lang="en-US" altLang="en-US" smtClean="0">
              <a:latin typeface="Arial" charset="0"/>
              <a:cs typeface="Arial" charset="0"/>
            </a:endParaRPr>
          </a:p>
        </p:txBody>
      </p:sp>
      <p:sp>
        <p:nvSpPr>
          <p:cNvPr id="107526"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B217AEBF-AE28-496D-9C01-D6689997778B}" type="slidenum">
              <a:rPr lang="en-US" altLang="en-US" sz="1300"/>
              <a:pPr>
                <a:spcBef>
                  <a:spcPct val="0"/>
                </a:spcBef>
              </a:pPr>
              <a:t>37</a:t>
            </a:fld>
            <a:endParaRPr lang="en-US" altLang="en-US" sz="1300"/>
          </a:p>
        </p:txBody>
      </p:sp>
      <p:sp>
        <p:nvSpPr>
          <p:cNvPr id="108547"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F99CF9D5-9106-4BD8-AC58-71BEF8A4D2D4}" type="slidenum">
              <a:rPr lang="en-US" altLang="en-US" sz="1300">
                <a:cs typeface="Arial" charset="0"/>
              </a:rPr>
              <a:pPr algn="r">
                <a:spcBef>
                  <a:spcPct val="0"/>
                </a:spcBef>
              </a:pPr>
              <a:t>37</a:t>
            </a:fld>
            <a:endParaRPr lang="en-US" altLang="en-US" sz="1300">
              <a:cs typeface="Arial" charset="0"/>
            </a:endParaRPr>
          </a:p>
        </p:txBody>
      </p:sp>
      <p:sp>
        <p:nvSpPr>
          <p:cNvPr id="108548" name="Rectangle 2"/>
          <p:cNvSpPr>
            <a:spLocks noGrp="1" noRot="1" noChangeAspect="1" noChangeArrowheads="1" noTextEdit="1"/>
          </p:cNvSpPr>
          <p:nvPr>
            <p:ph type="sldImg"/>
          </p:nvPr>
        </p:nvSpPr>
        <p:spPr>
          <a:xfrm>
            <a:off x="1425575" y="685800"/>
            <a:ext cx="4062413" cy="3048000"/>
          </a:xfrm>
          <a:ln/>
        </p:spPr>
      </p:sp>
      <p:sp>
        <p:nvSpPr>
          <p:cNvPr id="113669" name="Rectangle 3"/>
          <p:cNvSpPr>
            <a:spLocks noGrp="1" noChangeArrowheads="1"/>
          </p:cNvSpPr>
          <p:nvPr>
            <p:ph type="body" idx="1"/>
          </p:nvPr>
        </p:nvSpPr>
        <p:spPr>
          <a:xfrm>
            <a:off x="838200" y="3963025"/>
            <a:ext cx="5257800" cy="4953000"/>
          </a:xfrm>
        </p:spPr>
        <p:txBody>
          <a:bodyPr/>
          <a:lstStyle/>
          <a:p>
            <a:pPr>
              <a:spcBef>
                <a:spcPts val="0"/>
              </a:spcBef>
              <a:defRPr/>
            </a:pPr>
            <a:r>
              <a:rPr lang="en-US" altLang="en-US" sz="1400" dirty="0">
                <a:latin typeface="Arial" charset="0"/>
              </a:rPr>
              <a:t>A</a:t>
            </a:r>
            <a:r>
              <a:rPr lang="en-US" altLang="en-US" sz="1400" b="1" dirty="0">
                <a:latin typeface="Arial" charset="0"/>
              </a:rPr>
              <a:t> </a:t>
            </a:r>
            <a:r>
              <a:rPr lang="en-US" altLang="en-US" sz="1400" dirty="0">
                <a:latin typeface="Arial" charset="0"/>
              </a:rPr>
              <a:t>related work is a work, represented by an authorized access point, or a description, that is related to the work described (e.g., adaptation, commentary, supplement, part of a larger work). </a:t>
            </a:r>
          </a:p>
          <a:p>
            <a:pPr>
              <a:spcBef>
                <a:spcPts val="0"/>
              </a:spcBef>
              <a:defRPr/>
            </a:pPr>
            <a:endParaRPr lang="en-US" altLang="en-US" sz="1400" dirty="0">
              <a:latin typeface="Arial" charset="0"/>
              <a:cs typeface="Arial" charset="0"/>
            </a:endParaRPr>
          </a:p>
          <a:p>
            <a:pPr>
              <a:spcBef>
                <a:spcPts val="0"/>
              </a:spcBef>
              <a:defRPr/>
            </a:pPr>
            <a:r>
              <a:rPr lang="en-US" altLang="en-US" sz="1400" dirty="0">
                <a:latin typeface="Arial" charset="0"/>
                <a:cs typeface="Arial" charset="0"/>
              </a:rPr>
              <a:t>Some common work relationships are:</a:t>
            </a:r>
          </a:p>
          <a:p>
            <a:pPr marL="173336" indent="-173336">
              <a:spcBef>
                <a:spcPts val="0"/>
              </a:spcBef>
              <a:buFont typeface="Arial" panose="020B0604020202020204" pitchFamily="34" charset="0"/>
              <a:buChar char="•"/>
              <a:defRPr/>
            </a:pPr>
            <a:r>
              <a:rPr lang="en-US" altLang="en-US" sz="1400" dirty="0">
                <a:latin typeface="Arial" charset="0"/>
                <a:cs typeface="Arial" charset="0"/>
              </a:rPr>
              <a:t>RDA: J.2.4 Whole-Part Work Relationships</a:t>
            </a:r>
          </a:p>
          <a:p>
            <a:pPr marL="186926">
              <a:spcBef>
                <a:spcPts val="0"/>
              </a:spcBef>
              <a:defRPr/>
            </a:pPr>
            <a:r>
              <a:rPr lang="en-US" altLang="en-US" sz="1400" b="1" i="1" dirty="0">
                <a:latin typeface="Arial" charset="0"/>
              </a:rPr>
              <a:t>contained in (work)</a:t>
            </a:r>
            <a:r>
              <a:rPr lang="en-US" altLang="en-US" sz="1400" dirty="0">
                <a:latin typeface="Arial" charset="0"/>
              </a:rPr>
              <a:t> A larger work of which a part is a discrete component. </a:t>
            </a:r>
          </a:p>
          <a:p>
            <a:pPr marL="186926">
              <a:spcBef>
                <a:spcPts val="0"/>
              </a:spcBef>
              <a:defRPr/>
            </a:pPr>
            <a:r>
              <a:rPr lang="en-US" altLang="en-US" sz="1400" b="1" i="1" dirty="0">
                <a:latin typeface="Arial" charset="0"/>
              </a:rPr>
              <a:t>contains (work)</a:t>
            </a:r>
            <a:r>
              <a:rPr lang="en-US" altLang="en-US" sz="1400" dirty="0">
                <a:latin typeface="Arial" charset="0"/>
              </a:rPr>
              <a:t> A work that is a discrete component of a larger work. </a:t>
            </a:r>
          </a:p>
          <a:p>
            <a:pPr marL="173336" indent="-173336">
              <a:spcBef>
                <a:spcPts val="0"/>
              </a:spcBef>
              <a:buFont typeface="Arial" panose="020B0604020202020204" pitchFamily="34" charset="0"/>
              <a:buChar char="•"/>
              <a:defRPr/>
            </a:pPr>
            <a:r>
              <a:rPr lang="en-US" altLang="en-US" sz="1400" dirty="0">
                <a:latin typeface="Arial" charset="0"/>
                <a:cs typeface="Arial" charset="0"/>
              </a:rPr>
              <a:t>RDA: J.2.2 Derivative Work Relationships</a:t>
            </a:r>
          </a:p>
          <a:p>
            <a:pPr marL="186926">
              <a:spcBef>
                <a:spcPts val="0"/>
              </a:spcBef>
              <a:defRPr/>
            </a:pPr>
            <a:r>
              <a:rPr lang="en-US" altLang="en-US" sz="1400" b="1" dirty="0">
                <a:latin typeface="Arial" charset="0"/>
              </a:rPr>
              <a:t>adaptation of (work)</a:t>
            </a:r>
            <a:r>
              <a:rPr lang="en-US" altLang="en-US" sz="1400" dirty="0">
                <a:latin typeface="Arial" charset="0"/>
              </a:rPr>
              <a:t> A work that has been modified for a purpose, use, or medium other than that for which it was originally intended. </a:t>
            </a:r>
          </a:p>
          <a:p>
            <a:pPr marL="173336" indent="-173336">
              <a:spcBef>
                <a:spcPts val="0"/>
              </a:spcBef>
              <a:buFont typeface="Arial" panose="020B0604020202020204" pitchFamily="34" charset="0"/>
              <a:buChar char="•"/>
              <a:defRPr/>
            </a:pPr>
            <a:r>
              <a:rPr lang="en-US" altLang="en-US" sz="1400" dirty="0">
                <a:latin typeface="Arial" charset="0"/>
                <a:cs typeface="Arial" charset="0"/>
              </a:rPr>
              <a:t>RDA: J.2.5 Accompanying Work Relationships</a:t>
            </a:r>
          </a:p>
          <a:p>
            <a:pPr marL="186926" lvl="1">
              <a:spcBef>
                <a:spcPts val="0"/>
              </a:spcBef>
              <a:defRPr/>
            </a:pPr>
            <a:r>
              <a:rPr lang="en-US" altLang="en-US" sz="1400" b="1" dirty="0">
                <a:latin typeface="Arial" charset="0"/>
              </a:rPr>
              <a:t>supplement (work)</a:t>
            </a:r>
            <a:r>
              <a:rPr lang="en-US" altLang="en-US" sz="1400" dirty="0">
                <a:latin typeface="Arial" charset="0"/>
              </a:rPr>
              <a:t> A work that updates or otherwise complements the predominant work.</a:t>
            </a:r>
            <a:endParaRPr lang="en-US" altLang="en-US" sz="1400" dirty="0">
              <a:latin typeface="Arial" charset="0"/>
              <a:cs typeface="Arial" charset="0"/>
            </a:endParaRPr>
          </a:p>
          <a:p>
            <a:pPr marL="173336" indent="-173336">
              <a:spcBef>
                <a:spcPts val="0"/>
              </a:spcBef>
              <a:buFont typeface="Arial" panose="020B0604020202020204" pitchFamily="34" charset="0"/>
              <a:buChar char="•"/>
              <a:defRPr/>
            </a:pPr>
            <a:r>
              <a:rPr lang="en-US" altLang="en-US" sz="1400" dirty="0">
                <a:latin typeface="Arial" charset="0"/>
                <a:cs typeface="Arial" charset="0"/>
              </a:rPr>
              <a:t>RDA J.2.6 Sequential Work Relationships</a:t>
            </a:r>
          </a:p>
          <a:p>
            <a:pPr marL="186926" lvl="1">
              <a:spcBef>
                <a:spcPts val="0"/>
              </a:spcBef>
              <a:defRPr/>
            </a:pPr>
            <a:r>
              <a:rPr lang="en-US" altLang="en-US" sz="1400" b="1" dirty="0">
                <a:latin typeface="Arial" charset="0"/>
              </a:rPr>
              <a:t>continues (work)</a:t>
            </a:r>
            <a:r>
              <a:rPr lang="en-US" altLang="en-US" sz="1400" dirty="0">
                <a:latin typeface="Arial" charset="0"/>
              </a:rPr>
              <a:t> The work that is continued by the content of a later work under a new title. Apply generally to serials. </a:t>
            </a:r>
          </a:p>
          <a:p>
            <a:pPr marL="186926" lvl="1">
              <a:spcBef>
                <a:spcPts val="0"/>
              </a:spcBef>
              <a:defRPr/>
            </a:pPr>
            <a:r>
              <a:rPr lang="en-US" altLang="en-US" sz="1400" b="1" dirty="0">
                <a:latin typeface="Arial" charset="0"/>
              </a:rPr>
              <a:t>continued by (work)</a:t>
            </a:r>
            <a:r>
              <a:rPr lang="en-US" altLang="en-US" sz="1400" dirty="0">
                <a:latin typeface="Arial" charset="0"/>
              </a:rPr>
              <a:t> A work whose content continues an earlier work under a new title. Apply generally to serials.</a:t>
            </a:r>
            <a:endParaRPr lang="en-US" altLang="en-US" sz="1400" dirty="0">
              <a:latin typeface="Arial" charset="0"/>
              <a:cs typeface="Arial" charset="0"/>
            </a:endParaRPr>
          </a:p>
        </p:txBody>
      </p:sp>
      <p:sp>
        <p:nvSpPr>
          <p:cNvPr id="108550"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768503B5-F960-45C4-9D7E-2E2C0AC995F3}" type="slidenum">
              <a:rPr lang="en-US" altLang="en-US" sz="1300"/>
              <a:pPr>
                <a:spcBef>
                  <a:spcPct val="0"/>
                </a:spcBef>
              </a:pPr>
              <a:t>38</a:t>
            </a:fld>
            <a:endParaRPr lang="en-US" altLang="en-US" sz="130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endParaRPr lang="en-US" altLang="en-US" sz="1000" dirty="0">
              <a:latin typeface="Arial" charset="0"/>
            </a:endParaRPr>
          </a:p>
        </p:txBody>
      </p:sp>
      <p:sp>
        <p:nvSpPr>
          <p:cNvPr id="10957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62BA6E9B-D905-4B4C-96CD-9BA61B7CAAF8}" type="slidenum">
              <a:rPr lang="en-US" altLang="en-US" sz="1300"/>
              <a:pPr>
                <a:spcBef>
                  <a:spcPct val="0"/>
                </a:spcBef>
              </a:pPr>
              <a:t>39</a:t>
            </a:fld>
            <a:endParaRPr lang="en-US" altLang="en-US" sz="1300"/>
          </a:p>
        </p:txBody>
      </p:sp>
      <p:sp>
        <p:nvSpPr>
          <p:cNvPr id="110595"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0FC64A86-36DC-4BEA-AA2C-3E9930A4AA91}" type="slidenum">
              <a:rPr lang="en-US" altLang="en-US" sz="1300">
                <a:cs typeface="Arial" charset="0"/>
              </a:rPr>
              <a:pPr algn="r">
                <a:spcBef>
                  <a:spcPct val="0"/>
                </a:spcBef>
              </a:pPr>
              <a:t>39</a:t>
            </a:fld>
            <a:endParaRPr lang="en-US" altLang="en-US" sz="1300">
              <a:cs typeface="Arial" charset="0"/>
            </a:endParaRPr>
          </a:p>
        </p:txBody>
      </p:sp>
      <p:sp>
        <p:nvSpPr>
          <p:cNvPr id="110596" name="Rectangle 2"/>
          <p:cNvSpPr>
            <a:spLocks noGrp="1" noRot="1" noChangeAspect="1" noChangeArrowheads="1" noTextEdit="1"/>
          </p:cNvSpPr>
          <p:nvPr>
            <p:ph type="sldImg"/>
          </p:nvPr>
        </p:nvSpPr>
        <p:spPr>
          <a:ln/>
        </p:spPr>
      </p:sp>
      <p:sp>
        <p:nvSpPr>
          <p:cNvPr id="110597" name="Rectangle 3"/>
          <p:cNvSpPr>
            <a:spLocks noGrp="1" noChangeArrowheads="1"/>
          </p:cNvSpPr>
          <p:nvPr>
            <p:ph type="body" idx="1"/>
          </p:nvPr>
        </p:nvSpPr>
        <p:spPr>
          <a:noFill/>
        </p:spPr>
        <p:txBody>
          <a:bodyPr/>
          <a:lstStyle/>
          <a:p>
            <a:r>
              <a:rPr lang="en-US" altLang="en-US" sz="1400" dirty="0">
                <a:latin typeface="Arial" charset="0"/>
              </a:rPr>
              <a:t>Very important LC-PCC </a:t>
            </a:r>
            <a:r>
              <a:rPr lang="en-US" altLang="en-US" sz="1400" dirty="0" smtClean="0">
                <a:latin typeface="Arial" charset="0"/>
              </a:rPr>
              <a:t>PS.</a:t>
            </a:r>
          </a:p>
          <a:p>
            <a:r>
              <a:rPr lang="en-US" altLang="en-US" sz="1400" dirty="0" smtClean="0">
                <a:latin typeface="Arial" charset="0"/>
              </a:rPr>
              <a:t>The Comprehensive Exercises that constitute Module 9 provide practice in applying this PS in 3 different situations.</a:t>
            </a:r>
            <a:endParaRPr lang="en-US" altLang="en-US" sz="1400" dirty="0">
              <a:latin typeface="Arial" charset="0"/>
            </a:endParaRPr>
          </a:p>
        </p:txBody>
      </p:sp>
      <p:sp>
        <p:nvSpPr>
          <p:cNvPr id="110598"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48CB4CA5-DEAD-49B5-A2F8-12239B06F353}" type="slidenum">
              <a:rPr lang="en-US" altLang="en-US" sz="1300"/>
              <a:pPr>
                <a:spcBef>
                  <a:spcPct val="0"/>
                </a:spcBef>
              </a:pPr>
              <a:t>40</a:t>
            </a:fld>
            <a:endParaRPr lang="en-US" altLang="en-US" sz="1300"/>
          </a:p>
        </p:txBody>
      </p:sp>
      <p:sp>
        <p:nvSpPr>
          <p:cNvPr id="111619"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587B2FC3-A57E-477E-97BA-1B81C226D6CA}" type="slidenum">
              <a:rPr lang="en-US" altLang="en-US" sz="1300">
                <a:cs typeface="Arial" charset="0"/>
              </a:rPr>
              <a:pPr algn="r">
                <a:spcBef>
                  <a:spcPct val="0"/>
                </a:spcBef>
              </a:pPr>
              <a:t>40</a:t>
            </a:fld>
            <a:endParaRPr lang="en-US" altLang="en-US" sz="1300">
              <a:cs typeface="Arial" charset="0"/>
            </a:endParaRPr>
          </a:p>
        </p:txBody>
      </p:sp>
      <p:sp>
        <p:nvSpPr>
          <p:cNvPr id="111620" name="Rectangle 2"/>
          <p:cNvSpPr>
            <a:spLocks noGrp="1" noRot="1" noChangeAspect="1" noChangeArrowheads="1" noTextEdit="1"/>
          </p:cNvSpPr>
          <p:nvPr>
            <p:ph type="sldImg"/>
          </p:nvPr>
        </p:nvSpPr>
        <p:spPr>
          <a:ln/>
        </p:spPr>
      </p:sp>
      <p:sp>
        <p:nvSpPr>
          <p:cNvPr id="116741" name="Rectangle 3"/>
          <p:cNvSpPr>
            <a:spLocks noGrp="1" noChangeArrowheads="1"/>
          </p:cNvSpPr>
          <p:nvPr>
            <p:ph type="body" idx="1"/>
          </p:nvPr>
        </p:nvSpPr>
        <p:spPr>
          <a:xfrm>
            <a:off x="914403" y="4344024"/>
            <a:ext cx="5029200" cy="4342464"/>
          </a:xfrm>
        </p:spPr>
        <p:txBody>
          <a:bodyPr/>
          <a:lstStyle/>
          <a:p>
            <a:pPr eaLnBrk="1" hangingPunct="1">
              <a:spcBef>
                <a:spcPts val="0"/>
              </a:spcBef>
              <a:defRPr/>
            </a:pPr>
            <a:r>
              <a:rPr lang="en-US" altLang="en-US" sz="1400" dirty="0">
                <a:latin typeface="Arial" charset="0"/>
              </a:rPr>
              <a:t>In this example,</a:t>
            </a:r>
            <a:r>
              <a:rPr lang="en-US" altLang="en-US" sz="1400" dirty="0">
                <a:latin typeface="Arial" charset="0"/>
                <a:cs typeface="Arial" charset="0"/>
              </a:rPr>
              <a:t> </a:t>
            </a:r>
            <a:r>
              <a:rPr lang="en-US" altLang="en-US" sz="1400" dirty="0">
                <a:latin typeface="Arial" charset="0"/>
              </a:rPr>
              <a:t>authorized access points are used to represent the relationship between the parts to the whole.  The whole is the compilation of two plays; each individual play is a part of the whole.  An access point is required for the first or predominant part; the second is optional.</a:t>
            </a:r>
          </a:p>
          <a:p>
            <a:pPr eaLnBrk="1" hangingPunct="1">
              <a:spcBef>
                <a:spcPts val="0"/>
              </a:spcBef>
              <a:defRPr/>
            </a:pPr>
            <a:endParaRPr lang="en-US" altLang="en-US" sz="1400" dirty="0">
              <a:latin typeface="Arial" charset="0"/>
            </a:endParaRPr>
          </a:p>
          <a:p>
            <a:pPr eaLnBrk="1" hangingPunct="1">
              <a:spcBef>
                <a:spcPts val="0"/>
              </a:spcBef>
              <a:defRPr/>
            </a:pPr>
            <a:r>
              <a:rPr lang="en-US" altLang="en-US" sz="1400" dirty="0">
                <a:latin typeface="Arial" charset="0"/>
              </a:rPr>
              <a:t>Even though the second indicator identifies the relationship (2 = analytical entry), a relationship designator from appendix J is used in the 700 fields per PCC Guideline 14:</a:t>
            </a:r>
          </a:p>
          <a:p>
            <a:pPr eaLnBrk="1" hangingPunct="1">
              <a:spcBef>
                <a:spcPts val="0"/>
              </a:spcBef>
              <a:defRPr/>
            </a:pPr>
            <a:r>
              <a:rPr lang="en-US" altLang="en-US" sz="1400" dirty="0">
                <a:latin typeface="Arial" charset="0"/>
              </a:rPr>
              <a:t>“If a cataloger wishes to indicate a known relationship to a known resource, and the $</a:t>
            </a:r>
            <a:r>
              <a:rPr lang="en-US" altLang="en-US" sz="1400" dirty="0" err="1">
                <a:latin typeface="Arial" charset="0"/>
              </a:rPr>
              <a:t>i</a:t>
            </a:r>
            <a:r>
              <a:rPr lang="en-US" altLang="en-US" sz="1400" dirty="0">
                <a:latin typeface="Arial" charset="0"/>
              </a:rPr>
              <a:t> relationship information subfield is defined for the MARC 7XX field being used, provide a relationship designator. Do so even if the field coding otherwise already expresses a relationship.”</a:t>
            </a:r>
          </a:p>
        </p:txBody>
      </p:sp>
      <p:sp>
        <p:nvSpPr>
          <p:cNvPr id="111622"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B7578F36-9D94-4663-8152-26C01AB4270F}" type="slidenum">
              <a:rPr lang="en-US" altLang="en-US" sz="1300"/>
              <a:pPr>
                <a:spcBef>
                  <a:spcPct val="0"/>
                </a:spcBef>
              </a:pPr>
              <a:t>41</a:t>
            </a:fld>
            <a:endParaRPr lang="en-US" altLang="en-US" sz="1300"/>
          </a:p>
        </p:txBody>
      </p:sp>
      <p:sp>
        <p:nvSpPr>
          <p:cNvPr id="112643"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DA3018A3-EFD5-44DB-B13E-CF98C37ED844}" type="slidenum">
              <a:rPr lang="en-US" altLang="en-US" sz="1300">
                <a:cs typeface="Arial" charset="0"/>
              </a:rPr>
              <a:pPr algn="r">
                <a:spcBef>
                  <a:spcPct val="0"/>
                </a:spcBef>
              </a:pPr>
              <a:t>41</a:t>
            </a:fld>
            <a:endParaRPr lang="en-US" altLang="en-US" sz="1300">
              <a:cs typeface="Arial" charset="0"/>
            </a:endParaRPr>
          </a:p>
        </p:txBody>
      </p:sp>
      <p:sp>
        <p:nvSpPr>
          <p:cNvPr id="112644" name="Rectangle 2"/>
          <p:cNvSpPr>
            <a:spLocks noGrp="1" noRot="1" noChangeAspect="1" noChangeArrowheads="1" noTextEdit="1"/>
          </p:cNvSpPr>
          <p:nvPr>
            <p:ph type="sldImg"/>
          </p:nvPr>
        </p:nvSpPr>
        <p:spPr>
          <a:ln/>
        </p:spPr>
      </p:sp>
      <p:sp>
        <p:nvSpPr>
          <p:cNvPr id="112645" name="Rectangle 3"/>
          <p:cNvSpPr>
            <a:spLocks noGrp="1" noChangeArrowheads="1"/>
          </p:cNvSpPr>
          <p:nvPr>
            <p:ph type="body" idx="1"/>
          </p:nvPr>
        </p:nvSpPr>
        <p:spPr>
          <a:noFill/>
        </p:spPr>
        <p:txBody>
          <a:bodyPr/>
          <a:lstStyle/>
          <a:p>
            <a:pPr eaLnBrk="1" hangingPunct="1">
              <a:spcBef>
                <a:spcPts val="0"/>
              </a:spcBef>
            </a:pPr>
            <a:r>
              <a:rPr lang="en-US" altLang="en-US" sz="1400" dirty="0">
                <a:latin typeface="Arial" charset="0"/>
                <a:cs typeface="Arial" charset="0"/>
              </a:rPr>
              <a:t>In this example of a title change of a serial, a structured description is used (containing identifiers) to show the relationship between the earlier and later serial.</a:t>
            </a:r>
          </a:p>
          <a:p>
            <a:pPr eaLnBrk="1" hangingPunct="1">
              <a:spcBef>
                <a:spcPts val="0"/>
              </a:spcBef>
            </a:pPr>
            <a:endParaRPr lang="en-US" altLang="en-US" sz="1400" dirty="0">
              <a:latin typeface="Arial" charset="0"/>
            </a:endParaRPr>
          </a:p>
          <a:p>
            <a:pPr eaLnBrk="1" hangingPunct="1">
              <a:spcBef>
                <a:spcPts val="0"/>
              </a:spcBef>
            </a:pPr>
            <a:r>
              <a:rPr lang="en-US" altLang="en-US" sz="1400" dirty="0">
                <a:latin typeface="Arial" charset="0"/>
              </a:rPr>
              <a:t>Note:</a:t>
            </a:r>
            <a:r>
              <a:rPr lang="en-US" altLang="en-US" sz="1400" b="1" dirty="0">
                <a:latin typeface="Arial" charset="0"/>
              </a:rPr>
              <a:t> </a:t>
            </a:r>
            <a:r>
              <a:rPr lang="en-US" altLang="en-US" sz="1400" dirty="0">
                <a:latin typeface="Arial" charset="0"/>
              </a:rPr>
              <a:t>Current CONSER policy</a:t>
            </a:r>
            <a:r>
              <a:rPr lang="en-US" altLang="en-US" sz="1400" b="1" dirty="0">
                <a:latin typeface="Arial" charset="0"/>
              </a:rPr>
              <a:t> </a:t>
            </a:r>
            <a:r>
              <a:rPr lang="en-US" altLang="en-US" sz="1400" dirty="0">
                <a:latin typeface="Arial" charset="0"/>
              </a:rPr>
              <a:t>is to use MARC 21 field coding to express a “Continued by”/”Continues” relationship -- not $</a:t>
            </a:r>
            <a:r>
              <a:rPr lang="en-US" altLang="en-US" sz="1400" dirty="0" err="1">
                <a:latin typeface="Arial" charset="0"/>
              </a:rPr>
              <a:t>i</a:t>
            </a:r>
            <a:r>
              <a:rPr lang="en-US" altLang="en-US" sz="1400" dirty="0">
                <a:latin typeface="Arial" charset="0"/>
              </a:rPr>
              <a:t> relationship designators.</a:t>
            </a:r>
          </a:p>
        </p:txBody>
      </p:sp>
      <p:sp>
        <p:nvSpPr>
          <p:cNvPr id="112646"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53965874-2F75-4267-B6FF-03D29B4DBB02}" type="slidenum">
              <a:rPr lang="en-US" altLang="en-US" sz="1300"/>
              <a:pPr>
                <a:spcBef>
                  <a:spcPct val="0"/>
                </a:spcBef>
              </a:pPr>
              <a:t>42</a:t>
            </a:fld>
            <a:endParaRPr lang="en-US" altLang="en-US" sz="130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p:spPr>
        <p:txBody>
          <a:bodyPr/>
          <a:lstStyle/>
          <a:p>
            <a:pPr>
              <a:spcBef>
                <a:spcPts val="0"/>
              </a:spcBef>
            </a:pPr>
            <a:r>
              <a:rPr lang="en-US" altLang="en-US" sz="1400" dirty="0">
                <a:latin typeface="Arial" charset="0"/>
              </a:rPr>
              <a:t>Do not agonize over this (the students have not yet learned about NARs).  Talk extemporaneously, briefly.  It merely illustrates how you can indicate that one work has a relationship to another – here, a play to the motion picture adaptation.</a:t>
            </a:r>
          </a:p>
          <a:p>
            <a:pPr>
              <a:spcBef>
                <a:spcPts val="0"/>
              </a:spcBef>
            </a:pPr>
            <a:endParaRPr lang="en-US" altLang="en-US" sz="1400" dirty="0">
              <a:latin typeface="Arial" charset="0"/>
            </a:endParaRPr>
          </a:p>
          <a:p>
            <a:pPr>
              <a:spcBef>
                <a:spcPts val="0"/>
              </a:spcBef>
            </a:pPr>
            <a:r>
              <a:rPr lang="en-US" altLang="en-US" sz="1400" dirty="0">
                <a:latin typeface="Arial" charset="0"/>
              </a:rPr>
              <a:t>The relationship designator is from Appendix J. A reciprocal work record for the motion picture also exists.</a:t>
            </a:r>
          </a:p>
          <a:p>
            <a:pPr>
              <a:spcBef>
                <a:spcPts val="0"/>
              </a:spcBef>
            </a:pPr>
            <a:endParaRPr lang="en-US" altLang="en-US" sz="1400" dirty="0">
              <a:latin typeface="Arial" charset="0"/>
            </a:endParaRPr>
          </a:p>
          <a:p>
            <a:pPr>
              <a:spcBef>
                <a:spcPts val="0"/>
              </a:spcBef>
            </a:pPr>
            <a:r>
              <a:rPr lang="en-US" altLang="en-US" sz="1400" dirty="0">
                <a:latin typeface="Arial" charset="0"/>
              </a:rPr>
              <a:t>In the 530 field, the value “r” in $w means “relationship”, and $</a:t>
            </a:r>
            <a:r>
              <a:rPr lang="en-US" altLang="en-US" sz="1400" dirty="0" err="1">
                <a:latin typeface="Arial" charset="0"/>
              </a:rPr>
              <a:t>i</a:t>
            </a:r>
            <a:r>
              <a:rPr lang="en-US" altLang="en-US" sz="1400" dirty="0">
                <a:latin typeface="Arial" charset="0"/>
              </a:rPr>
              <a:t> then describes that relationship explicitly.</a:t>
            </a:r>
          </a:p>
        </p:txBody>
      </p:sp>
      <p:sp>
        <p:nvSpPr>
          <p:cNvPr id="113669"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B864C40-7EA2-47D8-ACEE-5A25B8D991C4}" type="slidenum">
              <a:rPr lang="en-US" altLang="en-US" sz="1300"/>
              <a:pPr>
                <a:spcBef>
                  <a:spcPct val="0"/>
                </a:spcBef>
              </a:pPr>
              <a:t>43</a:t>
            </a:fld>
            <a:endParaRPr lang="en-US" altLang="en-US" sz="1300"/>
          </a:p>
        </p:txBody>
      </p:sp>
      <p:sp>
        <p:nvSpPr>
          <p:cNvPr id="114691"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392B9CC7-CECE-4803-AC97-994C9ACBEBC4}" type="slidenum">
              <a:rPr lang="en-US" altLang="en-US" sz="1300">
                <a:cs typeface="Arial" charset="0"/>
              </a:rPr>
              <a:pPr algn="r">
                <a:spcBef>
                  <a:spcPct val="0"/>
                </a:spcBef>
              </a:pPr>
              <a:t>43</a:t>
            </a:fld>
            <a:endParaRPr lang="en-US" altLang="en-US" sz="1300">
              <a:cs typeface="Arial" charset="0"/>
            </a:endParaRPr>
          </a:p>
        </p:txBody>
      </p:sp>
      <p:sp>
        <p:nvSpPr>
          <p:cNvPr id="114692" name="Rectangle 2"/>
          <p:cNvSpPr>
            <a:spLocks noGrp="1" noRot="1" noChangeAspect="1" noChangeArrowheads="1" noTextEdit="1"/>
          </p:cNvSpPr>
          <p:nvPr>
            <p:ph type="sldImg"/>
          </p:nvPr>
        </p:nvSpPr>
        <p:spPr>
          <a:ln/>
        </p:spPr>
      </p:sp>
      <p:sp>
        <p:nvSpPr>
          <p:cNvPr id="114693" name="Rectangle 3"/>
          <p:cNvSpPr>
            <a:spLocks noGrp="1" noChangeArrowheads="1"/>
          </p:cNvSpPr>
          <p:nvPr>
            <p:ph type="body" idx="1"/>
          </p:nvPr>
        </p:nvSpPr>
        <p:spPr>
          <a:noFill/>
        </p:spPr>
        <p:txBody>
          <a:bodyPr/>
          <a:lstStyle/>
          <a:p>
            <a:pPr eaLnBrk="1" hangingPunct="1"/>
            <a:endParaRPr lang="en-US" altLang="en-US" sz="1000">
              <a:latin typeface="Arial" charset="0"/>
            </a:endParaRPr>
          </a:p>
          <a:p>
            <a:pPr eaLnBrk="1" hangingPunct="1"/>
            <a:endParaRPr lang="en-US" altLang="en-US" sz="1000">
              <a:latin typeface="Arial" charset="0"/>
            </a:endParaRPr>
          </a:p>
        </p:txBody>
      </p:sp>
      <p:sp>
        <p:nvSpPr>
          <p:cNvPr id="114694"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E2222E7C-80B5-4BAA-A60B-8C81AE1A3E51}" type="slidenum">
              <a:rPr lang="en-US" altLang="en-US" sz="1300"/>
              <a:pPr>
                <a:spcBef>
                  <a:spcPct val="0"/>
                </a:spcBef>
              </a:pPr>
              <a:t>44</a:t>
            </a:fld>
            <a:endParaRPr lang="en-US" altLang="en-US" sz="130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p:spPr>
        <p:txBody>
          <a:bodyPr/>
          <a:lstStyle/>
          <a:p>
            <a:pPr>
              <a:spcBef>
                <a:spcPts val="600"/>
              </a:spcBef>
            </a:pPr>
            <a:r>
              <a:rPr lang="en-US" altLang="en-US" sz="1400" dirty="0">
                <a:latin typeface="Arial" charset="0"/>
              </a:rPr>
              <a:t>Ways to indicate the relationship:</a:t>
            </a:r>
          </a:p>
          <a:p>
            <a:pPr>
              <a:spcBef>
                <a:spcPts val="600"/>
              </a:spcBef>
            </a:pPr>
            <a:r>
              <a:rPr lang="en-US" altLang="en-US" sz="1400" dirty="0">
                <a:latin typeface="Arial" charset="0"/>
              </a:rPr>
              <a:t>Up until now, we have only seen the use of authorized access points to indicate a relationship.</a:t>
            </a:r>
          </a:p>
          <a:p>
            <a:pPr>
              <a:spcBef>
                <a:spcPts val="600"/>
              </a:spcBef>
            </a:pPr>
            <a:r>
              <a:rPr lang="en-US" altLang="en-US" sz="1400" dirty="0">
                <a:latin typeface="Arial" charset="0"/>
              </a:rPr>
              <a:t>Now, we will see that you could also use a structured description (formatted note or linking field) or unstructured description (unformatted note).  We will see some examples of these.</a:t>
            </a:r>
          </a:p>
        </p:txBody>
      </p:sp>
      <p:sp>
        <p:nvSpPr>
          <p:cNvPr id="11571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1526461-3338-4ED4-B7AE-12838D1E67F6}" type="slidenum">
              <a:rPr lang="en-US" altLang="en-US" sz="1300"/>
              <a:pPr>
                <a:spcBef>
                  <a:spcPct val="0"/>
                </a:spcBef>
              </a:pPr>
              <a:t>45</a:t>
            </a:fld>
            <a:endParaRPr lang="en-US" altLang="en-US" sz="1300"/>
          </a:p>
        </p:txBody>
      </p:sp>
      <p:sp>
        <p:nvSpPr>
          <p:cNvPr id="116739"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BC0EBE70-0E44-48C6-A44A-BEC2F57A59D2}" type="slidenum">
              <a:rPr lang="en-US" altLang="en-US" sz="1300">
                <a:cs typeface="Arial" charset="0"/>
              </a:rPr>
              <a:pPr algn="r">
                <a:spcBef>
                  <a:spcPct val="0"/>
                </a:spcBef>
              </a:pPr>
              <a:t>45</a:t>
            </a:fld>
            <a:endParaRPr lang="en-US" altLang="en-US" sz="1300">
              <a:cs typeface="Arial" charset="0"/>
            </a:endParaRPr>
          </a:p>
        </p:txBody>
      </p:sp>
      <p:sp>
        <p:nvSpPr>
          <p:cNvPr id="116740" name="Rectangle 2"/>
          <p:cNvSpPr>
            <a:spLocks noGrp="1" noRot="1" noChangeAspect="1" noChangeArrowheads="1" noTextEdit="1"/>
          </p:cNvSpPr>
          <p:nvPr>
            <p:ph type="sldImg"/>
          </p:nvPr>
        </p:nvSpPr>
        <p:spPr>
          <a:xfrm>
            <a:off x="1220788" y="533400"/>
            <a:ext cx="4570412" cy="3429000"/>
          </a:xfrm>
          <a:ln/>
        </p:spPr>
      </p:sp>
      <p:sp>
        <p:nvSpPr>
          <p:cNvPr id="116741" name="Rectangle 3"/>
          <p:cNvSpPr>
            <a:spLocks noGrp="1" noChangeArrowheads="1"/>
          </p:cNvSpPr>
          <p:nvPr>
            <p:ph type="body" idx="1"/>
          </p:nvPr>
        </p:nvSpPr>
        <p:spPr>
          <a:xfrm>
            <a:off x="762000" y="4267518"/>
            <a:ext cx="5410200" cy="4418975"/>
          </a:xfrm>
          <a:noFill/>
        </p:spPr>
        <p:txBody>
          <a:bodyPr/>
          <a:lstStyle/>
          <a:p>
            <a:pPr>
              <a:spcBef>
                <a:spcPts val="0"/>
              </a:spcBef>
            </a:pPr>
            <a:r>
              <a:rPr lang="en-US" altLang="en-US" sz="1400" dirty="0">
                <a:latin typeface="Arial" charset="0"/>
              </a:rPr>
              <a:t>The aggregate work “Two Norwegian novels” is a compilation of separate English language expressions of two separate works</a:t>
            </a:r>
            <a:r>
              <a:rPr lang="en-US" altLang="en-US" sz="1400" dirty="0">
                <a:latin typeface="Arial" charset="0"/>
                <a:cs typeface="Arial" charset="0"/>
              </a:rPr>
              <a:t>.</a:t>
            </a:r>
          </a:p>
          <a:p>
            <a:pPr>
              <a:spcBef>
                <a:spcPts val="0"/>
              </a:spcBef>
            </a:pPr>
            <a:endParaRPr lang="en-US" altLang="en-US" sz="1400" dirty="0">
              <a:latin typeface="Arial" charset="0"/>
              <a:cs typeface="Arial" charset="0"/>
            </a:endParaRPr>
          </a:p>
          <a:p>
            <a:pPr>
              <a:spcBef>
                <a:spcPts val="0"/>
              </a:spcBef>
            </a:pPr>
            <a:r>
              <a:rPr lang="en-US" altLang="en-US" sz="1400" dirty="0">
                <a:latin typeface="Arial" charset="0"/>
                <a:cs typeface="Arial" charset="0"/>
              </a:rPr>
              <a:t>Authorized access points are used to represent the relationship between the parts to the whole. The second indicator of “2” in the 700 fields identifies the relationship as being an analytical entry.  </a:t>
            </a:r>
          </a:p>
          <a:p>
            <a:pPr>
              <a:spcBef>
                <a:spcPts val="0"/>
              </a:spcBef>
            </a:pPr>
            <a:endParaRPr lang="en-US" altLang="en-US" sz="1400" dirty="0">
              <a:latin typeface="Arial" charset="0"/>
              <a:cs typeface="Arial" charset="0"/>
            </a:endParaRPr>
          </a:p>
          <a:p>
            <a:pPr>
              <a:spcBef>
                <a:spcPts val="0"/>
              </a:spcBef>
            </a:pPr>
            <a:r>
              <a:rPr lang="en-US" altLang="en-US" sz="1400" dirty="0">
                <a:latin typeface="Arial" charset="0"/>
                <a:cs typeface="Arial" charset="0"/>
              </a:rPr>
              <a:t>LC-PCC PS 26.1 is very similar to LC-PCC PS 25.1</a:t>
            </a:r>
          </a:p>
          <a:p>
            <a:pPr marL="233657" indent="-233657">
              <a:spcBef>
                <a:spcPts val="0"/>
              </a:spcBef>
              <a:buFont typeface="Arial" pitchFamily="34" charset="0"/>
              <a:buChar char="•"/>
            </a:pPr>
            <a:r>
              <a:rPr lang="en-US" altLang="en-US" sz="1400" dirty="0">
                <a:latin typeface="Arial" charset="0"/>
              </a:rPr>
              <a:t>Give a MARC 505 contents note unless … </a:t>
            </a:r>
          </a:p>
          <a:p>
            <a:pPr marL="233657" indent="-233657">
              <a:spcBef>
                <a:spcPts val="0"/>
              </a:spcBef>
              <a:buFont typeface="Arial" pitchFamily="34" charset="0"/>
              <a:buChar char="•"/>
            </a:pPr>
            <a:r>
              <a:rPr lang="en-US" altLang="en-US" sz="1400" dirty="0">
                <a:latin typeface="Arial" charset="0"/>
              </a:rPr>
              <a:t>Give an analytical authorized access point for the predominant or first expression in the compilation when it represents a substantial part of the resource. </a:t>
            </a:r>
          </a:p>
          <a:p>
            <a:pPr>
              <a:spcBef>
                <a:spcPts val="0"/>
              </a:spcBef>
            </a:pPr>
            <a:endParaRPr lang="en-US" altLang="en-US" sz="1400" dirty="0">
              <a:latin typeface="Arial" charset="0"/>
            </a:endParaRPr>
          </a:p>
          <a:p>
            <a:pPr>
              <a:spcBef>
                <a:spcPts val="0"/>
              </a:spcBef>
            </a:pPr>
            <a:r>
              <a:rPr lang="en-US" altLang="en-US" sz="1400" dirty="0">
                <a:latin typeface="Arial" charset="0"/>
              </a:rPr>
              <a:t>The first 700 12 meets the core LC requirement; the second is optional but very helpful.  </a:t>
            </a:r>
            <a:r>
              <a:rPr lang="en-US" altLang="zh-CN" sz="1400" dirty="0">
                <a:latin typeface="Arial" charset="0"/>
              </a:rPr>
              <a:t>The 740s are optional but very helpful</a:t>
            </a:r>
          </a:p>
          <a:p>
            <a:pPr>
              <a:spcBef>
                <a:spcPts val="0"/>
              </a:spcBef>
            </a:pPr>
            <a:endParaRPr lang="en-US" altLang="zh-CN" sz="1400" dirty="0">
              <a:latin typeface="Arial" charset="0"/>
            </a:endParaRPr>
          </a:p>
          <a:p>
            <a:pPr>
              <a:spcBef>
                <a:spcPts val="0"/>
              </a:spcBef>
            </a:pPr>
            <a:r>
              <a:rPr lang="en-US" altLang="zh-CN" sz="1400" dirty="0">
                <a:latin typeface="Arial" charset="0"/>
              </a:rPr>
              <a:t>[Instructor: This slide illustrates the difference between “controlled” access points (the 700 fields) and “uncontrolled” fields (the 740 fields).  Take a few minutes to discuss this concept] </a:t>
            </a:r>
            <a:endParaRPr lang="en-US" altLang="en-US" sz="1400" dirty="0">
              <a:latin typeface="Arial" charset="0"/>
              <a:cs typeface="Arial" charset="0"/>
            </a:endParaRPr>
          </a:p>
          <a:p>
            <a:pPr>
              <a:spcBef>
                <a:spcPts val="0"/>
              </a:spcBef>
            </a:pPr>
            <a:endParaRPr lang="en-US" altLang="zh-CN" sz="1000" dirty="0">
              <a:latin typeface="Arial" charset="0"/>
            </a:endParaRPr>
          </a:p>
          <a:p>
            <a:pPr>
              <a:spcBef>
                <a:spcPts val="0"/>
              </a:spcBef>
            </a:pPr>
            <a:endParaRPr lang="en-US" altLang="en-US" sz="1000" dirty="0">
              <a:latin typeface="Arial" charset="0"/>
            </a:endParaRPr>
          </a:p>
        </p:txBody>
      </p:sp>
      <p:sp>
        <p:nvSpPr>
          <p:cNvPr id="116742"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CC08A0C1-658C-4D23-B7E3-6A337DEE18C8}" type="slidenum">
              <a:rPr lang="en-US" altLang="en-US" sz="1300"/>
              <a:pPr>
                <a:spcBef>
                  <a:spcPct val="0"/>
                </a:spcBef>
              </a:pPr>
              <a:t>46</a:t>
            </a:fld>
            <a:endParaRPr lang="en-US" altLang="en-US" sz="1300"/>
          </a:p>
        </p:txBody>
      </p:sp>
      <p:sp>
        <p:nvSpPr>
          <p:cNvPr id="117763"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5E4E9951-73AE-4521-9C2C-EE916591C009}" type="slidenum">
              <a:rPr lang="en-US" altLang="en-US" sz="1300">
                <a:cs typeface="Arial" charset="0"/>
              </a:rPr>
              <a:pPr algn="r">
                <a:spcBef>
                  <a:spcPct val="0"/>
                </a:spcBef>
              </a:pPr>
              <a:t>46</a:t>
            </a:fld>
            <a:endParaRPr lang="en-US" altLang="en-US" sz="1300">
              <a:cs typeface="Arial" charset="0"/>
            </a:endParaRPr>
          </a:p>
        </p:txBody>
      </p:sp>
      <p:sp>
        <p:nvSpPr>
          <p:cNvPr id="117764" name="Rectangle 2"/>
          <p:cNvSpPr>
            <a:spLocks noGrp="1" noRot="1" noChangeAspect="1" noChangeArrowheads="1" noTextEdit="1"/>
          </p:cNvSpPr>
          <p:nvPr>
            <p:ph type="sldImg"/>
          </p:nvPr>
        </p:nvSpPr>
        <p:spPr>
          <a:ln/>
        </p:spPr>
      </p:sp>
      <p:sp>
        <p:nvSpPr>
          <p:cNvPr id="117765" name="Rectangle 3"/>
          <p:cNvSpPr>
            <a:spLocks noGrp="1" noChangeArrowheads="1"/>
          </p:cNvSpPr>
          <p:nvPr>
            <p:ph type="body" idx="1"/>
          </p:nvPr>
        </p:nvSpPr>
        <p:spPr>
          <a:noFill/>
        </p:spPr>
        <p:txBody>
          <a:bodyPr/>
          <a:lstStyle/>
          <a:p>
            <a:pPr eaLnBrk="1" hangingPunct="1">
              <a:spcBef>
                <a:spcPts val="0"/>
              </a:spcBef>
            </a:pPr>
            <a:r>
              <a:rPr lang="en-US" altLang="en-US" sz="1400" dirty="0">
                <a:latin typeface="Arial" charset="0"/>
                <a:cs typeface="Arial" charset="0"/>
              </a:rPr>
              <a:t>Language editions are related expressions.  In this example of a serial, a structured description in field 775 is used to indicate the relationship. </a:t>
            </a:r>
          </a:p>
          <a:p>
            <a:pPr eaLnBrk="1" hangingPunct="1">
              <a:spcBef>
                <a:spcPts val="0"/>
              </a:spcBef>
            </a:pPr>
            <a:endParaRPr lang="en-US" altLang="en-US" sz="1400" dirty="0">
              <a:latin typeface="Arial" charset="0"/>
              <a:cs typeface="Arial" charset="0"/>
            </a:endParaRPr>
          </a:p>
          <a:p>
            <a:pPr eaLnBrk="1" hangingPunct="1">
              <a:spcBef>
                <a:spcPts val="0"/>
              </a:spcBef>
            </a:pPr>
            <a:r>
              <a:rPr lang="en-US" altLang="en-US" sz="1400" dirty="0">
                <a:latin typeface="Arial" charset="0"/>
                <a:cs typeface="Arial" charset="0"/>
              </a:rPr>
              <a:t>The reciprocal relationship would be recorded in the bibliographic record for the Spanish edition. </a:t>
            </a:r>
          </a:p>
          <a:p>
            <a:pPr eaLnBrk="1" hangingPunct="1">
              <a:spcBef>
                <a:spcPts val="0"/>
              </a:spcBef>
            </a:pPr>
            <a:endParaRPr lang="en-US" altLang="en-US" sz="1400" dirty="0">
              <a:latin typeface="Arial" charset="0"/>
              <a:cs typeface="Arial" charset="0"/>
            </a:endParaRPr>
          </a:p>
          <a:p>
            <a:pPr eaLnBrk="1" hangingPunct="1">
              <a:spcBef>
                <a:spcPts val="0"/>
              </a:spcBef>
            </a:pPr>
            <a:r>
              <a:rPr lang="en-US" altLang="en-US" sz="1400" dirty="0">
                <a:latin typeface="Arial" charset="0"/>
                <a:cs typeface="Arial" charset="0"/>
              </a:rPr>
              <a:t>Note PCC Guideline 17: Catalogers may add a 7XX field with a relationship designator referring to a specific related resource even if a 130 or 240 field is already present implying that they are versions of the same work.</a:t>
            </a:r>
          </a:p>
        </p:txBody>
      </p:sp>
      <p:sp>
        <p:nvSpPr>
          <p:cNvPr id="117766"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6BE0E6E3-A85D-4B15-9471-15C4A3DEE60D}" type="slidenum">
              <a:rPr lang="en-US" altLang="en-US" sz="1300"/>
              <a:pPr>
                <a:spcBef>
                  <a:spcPct val="0"/>
                </a:spcBef>
              </a:pPr>
              <a:t>47</a:t>
            </a:fld>
            <a:endParaRPr lang="en-US" altLang="en-US" sz="1300"/>
          </a:p>
        </p:txBody>
      </p:sp>
      <p:sp>
        <p:nvSpPr>
          <p:cNvPr id="118787"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C8E9A593-4D4F-4068-8F3C-617D5C74CFA8}" type="slidenum">
              <a:rPr lang="en-US" altLang="en-US" sz="1300">
                <a:cs typeface="Arial" charset="0"/>
              </a:rPr>
              <a:pPr algn="r">
                <a:spcBef>
                  <a:spcPct val="0"/>
                </a:spcBef>
              </a:pPr>
              <a:t>47</a:t>
            </a:fld>
            <a:endParaRPr lang="en-US" altLang="en-US" sz="1300">
              <a:cs typeface="Arial" charset="0"/>
            </a:endParaRPr>
          </a:p>
        </p:txBody>
      </p:sp>
      <p:sp>
        <p:nvSpPr>
          <p:cNvPr id="118788" name="Rectangle 2"/>
          <p:cNvSpPr>
            <a:spLocks noGrp="1" noRot="1" noChangeAspect="1" noChangeArrowheads="1" noTextEdit="1"/>
          </p:cNvSpPr>
          <p:nvPr>
            <p:ph type="sldImg"/>
          </p:nvPr>
        </p:nvSpPr>
        <p:spPr>
          <a:xfrm>
            <a:off x="1181100" y="674688"/>
            <a:ext cx="4572000" cy="3429000"/>
          </a:xfrm>
          <a:ln/>
        </p:spPr>
      </p:sp>
      <p:sp>
        <p:nvSpPr>
          <p:cNvPr id="118789" name="Rectangle 3"/>
          <p:cNvSpPr>
            <a:spLocks noGrp="1" noChangeArrowheads="1"/>
          </p:cNvSpPr>
          <p:nvPr>
            <p:ph type="body" idx="1"/>
          </p:nvPr>
        </p:nvSpPr>
        <p:spPr>
          <a:noFill/>
        </p:spPr>
        <p:txBody>
          <a:bodyPr/>
          <a:lstStyle/>
          <a:p>
            <a:pPr eaLnBrk="1" hangingPunct="1">
              <a:spcBef>
                <a:spcPts val="0"/>
              </a:spcBef>
            </a:pPr>
            <a:r>
              <a:rPr lang="en-US" altLang="en-US" sz="1400" dirty="0">
                <a:latin typeface="Arial" charset="0"/>
              </a:rPr>
              <a:t>This slide and those following are included to illustrate the possibilities available for indicating other relationships. </a:t>
            </a:r>
          </a:p>
          <a:p>
            <a:pPr eaLnBrk="1" hangingPunct="1">
              <a:spcBef>
                <a:spcPts val="0"/>
              </a:spcBef>
            </a:pPr>
            <a:endParaRPr lang="en-US" altLang="en-US" sz="1400" dirty="0">
              <a:latin typeface="Arial" charset="0"/>
            </a:endParaRPr>
          </a:p>
          <a:p>
            <a:pPr eaLnBrk="1" hangingPunct="1">
              <a:spcBef>
                <a:spcPts val="0"/>
              </a:spcBef>
            </a:pPr>
            <a:r>
              <a:rPr lang="en-US" altLang="en-US" sz="1400" dirty="0">
                <a:latin typeface="Arial" charset="0"/>
              </a:rPr>
              <a:t>We have already seen the use of this option: The authorized access point shows the relationship between the translation being cataloged and the original; the relationship designator “Translation of” from appendix J is included in subfield $</a:t>
            </a:r>
            <a:r>
              <a:rPr lang="en-US" altLang="en-US" sz="1400" dirty="0" err="1">
                <a:latin typeface="Arial" charset="0"/>
              </a:rPr>
              <a:t>i</a:t>
            </a:r>
            <a:r>
              <a:rPr lang="en-US" altLang="en-US" sz="1400" dirty="0">
                <a:latin typeface="Arial" charset="0"/>
              </a:rPr>
              <a:t>. </a:t>
            </a:r>
          </a:p>
        </p:txBody>
      </p:sp>
      <p:sp>
        <p:nvSpPr>
          <p:cNvPr id="118790"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6AB7B43-4CAD-480D-9E68-F1C36E8E43AE}" type="slidenum">
              <a:rPr lang="en-US" altLang="en-US" sz="1300"/>
              <a:pPr>
                <a:spcBef>
                  <a:spcPct val="0"/>
                </a:spcBef>
              </a:pPr>
              <a:t>48</a:t>
            </a:fld>
            <a:endParaRPr lang="en-US" altLang="en-US" sz="1300"/>
          </a:p>
        </p:txBody>
      </p:sp>
      <p:sp>
        <p:nvSpPr>
          <p:cNvPr id="119811"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03CA7A4B-59DD-42C7-8706-5EB419F52B96}" type="slidenum">
              <a:rPr lang="en-US" altLang="en-US" sz="1300">
                <a:cs typeface="Arial" charset="0"/>
              </a:rPr>
              <a:pPr algn="r">
                <a:spcBef>
                  <a:spcPct val="0"/>
                </a:spcBef>
              </a:pPr>
              <a:t>48</a:t>
            </a:fld>
            <a:endParaRPr lang="en-US" altLang="en-US" sz="1300">
              <a:cs typeface="Arial" charset="0"/>
            </a:endParaRPr>
          </a:p>
        </p:txBody>
      </p:sp>
      <p:sp>
        <p:nvSpPr>
          <p:cNvPr id="119812" name="Rectangle 2"/>
          <p:cNvSpPr>
            <a:spLocks noGrp="1" noRot="1" noChangeAspect="1" noChangeArrowheads="1" noTextEdit="1"/>
          </p:cNvSpPr>
          <p:nvPr>
            <p:ph type="sldImg"/>
          </p:nvPr>
        </p:nvSpPr>
        <p:spPr>
          <a:ln/>
        </p:spPr>
      </p:sp>
      <p:sp>
        <p:nvSpPr>
          <p:cNvPr id="119813" name="Rectangle 3"/>
          <p:cNvSpPr>
            <a:spLocks noGrp="1" noChangeArrowheads="1"/>
          </p:cNvSpPr>
          <p:nvPr>
            <p:ph type="body" idx="1"/>
          </p:nvPr>
        </p:nvSpPr>
        <p:spPr>
          <a:noFill/>
        </p:spPr>
        <p:txBody>
          <a:bodyPr/>
          <a:lstStyle/>
          <a:p>
            <a:pPr eaLnBrk="1" hangingPunct="1">
              <a:spcBef>
                <a:spcPts val="0"/>
              </a:spcBef>
            </a:pPr>
            <a:r>
              <a:rPr lang="en-US" altLang="en-US" sz="1400" dirty="0">
                <a:latin typeface="Arial" charset="0"/>
              </a:rPr>
              <a:t>Another option is the use of a </a:t>
            </a:r>
            <a:r>
              <a:rPr lang="en-US" altLang="en-US" sz="1400" i="1" dirty="0">
                <a:latin typeface="Arial" charset="0"/>
              </a:rPr>
              <a:t>structured </a:t>
            </a:r>
            <a:r>
              <a:rPr lang="en-US" altLang="en-US" sz="1400" dirty="0">
                <a:latin typeface="Arial" charset="0"/>
              </a:rPr>
              <a:t>description using a note. </a:t>
            </a:r>
          </a:p>
          <a:p>
            <a:pPr eaLnBrk="1" hangingPunct="1">
              <a:spcBef>
                <a:spcPts val="0"/>
              </a:spcBef>
            </a:pPr>
            <a:endParaRPr lang="en-US" altLang="en-US" sz="1400" dirty="0">
              <a:latin typeface="Arial" charset="0"/>
            </a:endParaRPr>
          </a:p>
          <a:p>
            <a:pPr eaLnBrk="1" hangingPunct="1">
              <a:spcBef>
                <a:spcPts val="0"/>
              </a:spcBef>
            </a:pPr>
            <a:r>
              <a:rPr lang="en-US" altLang="en-US" sz="1400" dirty="0">
                <a:latin typeface="Arial" charset="0"/>
              </a:rPr>
              <a:t>The 500 field begins with the appendix J relationship designator and then contains the elements of a description in an ISBD display format with each element separated by ISBD punctuation (but notice that there is no further MARC </a:t>
            </a:r>
            <a:r>
              <a:rPr lang="en-US" altLang="en-US" sz="1400" dirty="0" err="1">
                <a:latin typeface="Arial" charset="0"/>
              </a:rPr>
              <a:t>subfielding</a:t>
            </a:r>
            <a:r>
              <a:rPr lang="en-US" altLang="en-US" sz="1400" dirty="0">
                <a:latin typeface="Arial" charset="0"/>
              </a:rPr>
              <a:t>).</a:t>
            </a:r>
          </a:p>
        </p:txBody>
      </p:sp>
      <p:sp>
        <p:nvSpPr>
          <p:cNvPr id="119814"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6D2F0AD7-DA81-4E76-84B3-929A56802009}" type="slidenum">
              <a:rPr lang="en-US" altLang="en-US" sz="1300"/>
              <a:pPr>
                <a:spcBef>
                  <a:spcPct val="0"/>
                </a:spcBef>
              </a:pPr>
              <a:t>49</a:t>
            </a:fld>
            <a:endParaRPr lang="en-US" altLang="en-US" sz="1300"/>
          </a:p>
        </p:txBody>
      </p:sp>
      <p:sp>
        <p:nvSpPr>
          <p:cNvPr id="120835"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3F290B1E-BC3C-4A02-ACC7-CB5458D13292}" type="slidenum">
              <a:rPr lang="en-US" altLang="en-US" sz="1300">
                <a:cs typeface="Arial" charset="0"/>
              </a:rPr>
              <a:pPr algn="r">
                <a:spcBef>
                  <a:spcPct val="0"/>
                </a:spcBef>
              </a:pPr>
              <a:t>49</a:t>
            </a:fld>
            <a:endParaRPr lang="en-US" altLang="en-US" sz="1300">
              <a:cs typeface="Arial" charset="0"/>
            </a:endParaRPr>
          </a:p>
        </p:txBody>
      </p:sp>
      <p:sp>
        <p:nvSpPr>
          <p:cNvPr id="120836" name="Rectangle 2"/>
          <p:cNvSpPr>
            <a:spLocks noGrp="1" noRot="1" noChangeAspect="1" noChangeArrowheads="1" noTextEdit="1"/>
          </p:cNvSpPr>
          <p:nvPr>
            <p:ph type="sldImg"/>
          </p:nvPr>
        </p:nvSpPr>
        <p:spPr>
          <a:ln/>
        </p:spPr>
      </p:sp>
      <p:sp>
        <p:nvSpPr>
          <p:cNvPr id="120837" name="Rectangle 3"/>
          <p:cNvSpPr>
            <a:spLocks noGrp="1" noChangeArrowheads="1"/>
          </p:cNvSpPr>
          <p:nvPr>
            <p:ph type="body" idx="1"/>
          </p:nvPr>
        </p:nvSpPr>
        <p:spPr>
          <a:noFill/>
        </p:spPr>
        <p:txBody>
          <a:bodyPr/>
          <a:lstStyle/>
          <a:p>
            <a:pPr eaLnBrk="1" hangingPunct="1"/>
            <a:r>
              <a:rPr lang="en-US" altLang="en-US" sz="1400" dirty="0">
                <a:latin typeface="Arial" charset="0"/>
              </a:rPr>
              <a:t>Another option is to use a structured description, this time with subfield coding in a 765 field.  </a:t>
            </a:r>
          </a:p>
        </p:txBody>
      </p:sp>
      <p:sp>
        <p:nvSpPr>
          <p:cNvPr id="120838"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9A10BDE-4CD1-472E-85EC-914968C0D086}" type="slidenum">
              <a:rPr lang="en-US" altLang="en-US" sz="1300"/>
              <a:pPr>
                <a:spcBef>
                  <a:spcPct val="0"/>
                </a:spcBef>
              </a:pPr>
              <a:t>50</a:t>
            </a:fld>
            <a:endParaRPr lang="en-US" altLang="en-US" sz="1300"/>
          </a:p>
        </p:txBody>
      </p:sp>
      <p:sp>
        <p:nvSpPr>
          <p:cNvPr id="121859"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D90FFACD-B6BC-4FC7-9640-2996647ED2AB}" type="slidenum">
              <a:rPr lang="en-US" altLang="en-US" sz="1300">
                <a:cs typeface="Arial" charset="0"/>
              </a:rPr>
              <a:pPr algn="r">
                <a:spcBef>
                  <a:spcPct val="0"/>
                </a:spcBef>
              </a:pPr>
              <a:t>50</a:t>
            </a:fld>
            <a:endParaRPr lang="en-US" altLang="en-US" sz="1300">
              <a:cs typeface="Arial" charset="0"/>
            </a:endParaRPr>
          </a:p>
        </p:txBody>
      </p:sp>
      <p:sp>
        <p:nvSpPr>
          <p:cNvPr id="121860" name="Rectangle 2"/>
          <p:cNvSpPr>
            <a:spLocks noGrp="1" noRot="1" noChangeAspect="1" noChangeArrowheads="1" noTextEdit="1"/>
          </p:cNvSpPr>
          <p:nvPr>
            <p:ph type="sldImg"/>
          </p:nvPr>
        </p:nvSpPr>
        <p:spPr>
          <a:ln/>
        </p:spPr>
      </p:sp>
      <p:sp>
        <p:nvSpPr>
          <p:cNvPr id="121861" name="Rectangle 3"/>
          <p:cNvSpPr>
            <a:spLocks noGrp="1" noChangeArrowheads="1"/>
          </p:cNvSpPr>
          <p:nvPr>
            <p:ph type="body" idx="1"/>
          </p:nvPr>
        </p:nvSpPr>
        <p:spPr>
          <a:noFill/>
        </p:spPr>
        <p:txBody>
          <a:bodyPr/>
          <a:lstStyle/>
          <a:p>
            <a:pPr eaLnBrk="1" hangingPunct="1">
              <a:spcBef>
                <a:spcPts val="0"/>
              </a:spcBef>
            </a:pPr>
            <a:r>
              <a:rPr lang="en-US" altLang="en-US" sz="1400" dirty="0">
                <a:latin typeface="Arial" charset="0"/>
              </a:rPr>
              <a:t>The last approach for giving the relationship is an </a:t>
            </a:r>
            <a:r>
              <a:rPr lang="en-US" altLang="en-US" sz="1400" i="1" dirty="0">
                <a:latin typeface="Arial" charset="0"/>
              </a:rPr>
              <a:t>unstructured </a:t>
            </a:r>
            <a:r>
              <a:rPr lang="en-US" altLang="en-US" sz="1400" dirty="0">
                <a:latin typeface="Arial" charset="0"/>
              </a:rPr>
              <a:t>description in a simple 500 note that has not been structured with specific tagging or ISBN punctuation.</a:t>
            </a:r>
          </a:p>
          <a:p>
            <a:pPr eaLnBrk="1" hangingPunct="1">
              <a:spcBef>
                <a:spcPts val="0"/>
              </a:spcBef>
            </a:pPr>
            <a:endParaRPr lang="en-US" altLang="en-US" sz="1400" dirty="0">
              <a:latin typeface="Arial" charset="0"/>
            </a:endParaRPr>
          </a:p>
          <a:p>
            <a:pPr eaLnBrk="1" hangingPunct="1">
              <a:spcBef>
                <a:spcPts val="0"/>
              </a:spcBef>
            </a:pPr>
            <a:r>
              <a:rPr lang="en-US" altLang="en-US" sz="1400" dirty="0">
                <a:latin typeface="Arial" charset="0"/>
              </a:rPr>
              <a:t>A unstructured description is a good approach when the bibliographic details of the original are unknown.</a:t>
            </a:r>
          </a:p>
        </p:txBody>
      </p:sp>
      <p:sp>
        <p:nvSpPr>
          <p:cNvPr id="121862"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90F6A29-9B50-41D1-9329-151898E12F3D}" type="slidenum">
              <a:rPr lang="en-US" altLang="en-US" sz="1300"/>
              <a:pPr>
                <a:spcBef>
                  <a:spcPct val="0"/>
                </a:spcBef>
              </a:pPr>
              <a:t>51</a:t>
            </a:fld>
            <a:endParaRPr lang="en-US" altLang="en-US" sz="1300"/>
          </a:p>
        </p:txBody>
      </p:sp>
      <p:sp>
        <p:nvSpPr>
          <p:cNvPr id="122883"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91ECE318-CF21-4320-B3D8-87FF0A453450}" type="slidenum">
              <a:rPr lang="en-US" altLang="en-US" sz="1300">
                <a:cs typeface="Arial" charset="0"/>
              </a:rPr>
              <a:pPr algn="r">
                <a:spcBef>
                  <a:spcPct val="0"/>
                </a:spcBef>
              </a:pPr>
              <a:t>51</a:t>
            </a:fld>
            <a:endParaRPr lang="en-US" altLang="en-US" sz="1300">
              <a:cs typeface="Arial" charset="0"/>
            </a:endParaRPr>
          </a:p>
        </p:txBody>
      </p:sp>
      <p:sp>
        <p:nvSpPr>
          <p:cNvPr id="122884" name="Rectangle 2"/>
          <p:cNvSpPr>
            <a:spLocks noGrp="1" noRot="1" noChangeAspect="1" noChangeArrowheads="1" noTextEdit="1"/>
          </p:cNvSpPr>
          <p:nvPr>
            <p:ph type="sldImg"/>
          </p:nvPr>
        </p:nvSpPr>
        <p:spPr>
          <a:ln/>
        </p:spPr>
      </p:sp>
      <p:sp>
        <p:nvSpPr>
          <p:cNvPr id="122885" name="Rectangle 3"/>
          <p:cNvSpPr>
            <a:spLocks noGrp="1" noChangeArrowheads="1"/>
          </p:cNvSpPr>
          <p:nvPr>
            <p:ph type="body" idx="1"/>
          </p:nvPr>
        </p:nvSpPr>
        <p:spPr>
          <a:xfrm>
            <a:off x="914400" y="4344025"/>
            <a:ext cx="5487988" cy="4114488"/>
          </a:xfrm>
          <a:noFill/>
        </p:spPr>
        <p:txBody>
          <a:bodyPr/>
          <a:lstStyle/>
          <a:p>
            <a:pPr eaLnBrk="1" hangingPunct="1"/>
            <a:endParaRPr lang="en-US" altLang="en-US" sz="1400" dirty="0">
              <a:latin typeface="Arial" charset="0"/>
            </a:endParaRPr>
          </a:p>
        </p:txBody>
      </p:sp>
      <p:sp>
        <p:nvSpPr>
          <p:cNvPr id="122886"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55C5201D-249A-4E1C-BE23-2837D58A20A4}" type="slidenum">
              <a:rPr lang="en-US" altLang="en-US" sz="1300"/>
              <a:pPr>
                <a:spcBef>
                  <a:spcPct val="0"/>
                </a:spcBef>
              </a:pPr>
              <a:t>52</a:t>
            </a:fld>
            <a:endParaRPr lang="en-US" altLang="en-US" sz="1300"/>
          </a:p>
        </p:txBody>
      </p:sp>
      <p:sp>
        <p:nvSpPr>
          <p:cNvPr id="123907"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37E2837C-89F9-486B-B6D2-B8AF9EF98CA7}" type="slidenum">
              <a:rPr lang="en-US" altLang="en-US" sz="1300">
                <a:cs typeface="Arial" charset="0"/>
              </a:rPr>
              <a:pPr algn="r">
                <a:spcBef>
                  <a:spcPct val="0"/>
                </a:spcBef>
              </a:pPr>
              <a:t>52</a:t>
            </a:fld>
            <a:endParaRPr lang="en-US" altLang="en-US" sz="1300">
              <a:cs typeface="Arial" charset="0"/>
            </a:endParaRPr>
          </a:p>
        </p:txBody>
      </p:sp>
      <p:sp>
        <p:nvSpPr>
          <p:cNvPr id="123908" name="Rectangle 2"/>
          <p:cNvSpPr>
            <a:spLocks noGrp="1" noRot="1" noChangeAspect="1" noChangeArrowheads="1" noTextEdit="1"/>
          </p:cNvSpPr>
          <p:nvPr>
            <p:ph type="sldImg"/>
          </p:nvPr>
        </p:nvSpPr>
        <p:spPr>
          <a:ln/>
        </p:spPr>
      </p:sp>
      <p:sp>
        <p:nvSpPr>
          <p:cNvPr id="123909" name="Rectangle 3"/>
          <p:cNvSpPr>
            <a:spLocks noGrp="1" noChangeArrowheads="1"/>
          </p:cNvSpPr>
          <p:nvPr>
            <p:ph type="body" idx="1"/>
          </p:nvPr>
        </p:nvSpPr>
        <p:spPr>
          <a:xfrm>
            <a:off x="914400" y="4344025"/>
            <a:ext cx="5487988" cy="4114488"/>
          </a:xfrm>
          <a:noFill/>
        </p:spPr>
        <p:txBody>
          <a:bodyPr/>
          <a:lstStyle/>
          <a:p>
            <a:pPr eaLnBrk="1" hangingPunct="1">
              <a:spcBef>
                <a:spcPts val="0"/>
              </a:spcBef>
            </a:pPr>
            <a:r>
              <a:rPr lang="en-US" altLang="en-US" sz="1400" dirty="0">
                <a:latin typeface="Arial" charset="0"/>
              </a:rPr>
              <a:t>Related manifestation is a core element for LC and PCC for reproductions. </a:t>
            </a:r>
          </a:p>
          <a:p>
            <a:pPr>
              <a:spcBef>
                <a:spcPts val="0"/>
              </a:spcBef>
            </a:pPr>
            <a:endParaRPr lang="en-US" altLang="en-US" sz="1400" dirty="0">
              <a:latin typeface="Arial" charset="0"/>
            </a:endParaRPr>
          </a:p>
          <a:p>
            <a:pPr>
              <a:spcBef>
                <a:spcPts val="0"/>
              </a:spcBef>
            </a:pPr>
            <a:r>
              <a:rPr lang="en-US" altLang="en-US" sz="1400" dirty="0">
                <a:latin typeface="Arial" charset="0"/>
              </a:rPr>
              <a:t>“Reproduction” includes all resources formerly identified as reproductions, republications, reprints, reissues, facsimiles, etc., that represent equivalent content between an original resource and a ‘reproduction’ of that original.</a:t>
            </a:r>
          </a:p>
          <a:p>
            <a:pPr>
              <a:spcBef>
                <a:spcPts val="0"/>
              </a:spcBef>
            </a:pPr>
            <a:endParaRPr lang="en-US" altLang="en-US" sz="1400" i="1" dirty="0" smtClean="0">
              <a:latin typeface="Arial" charset="0"/>
            </a:endParaRPr>
          </a:p>
          <a:p>
            <a:pPr>
              <a:spcBef>
                <a:spcPts val="0"/>
              </a:spcBef>
            </a:pPr>
            <a:r>
              <a:rPr lang="en-US" altLang="en-US" sz="1400" i="1" dirty="0" smtClean="0">
                <a:latin typeface="Arial" charset="0"/>
              </a:rPr>
              <a:t>Revised</a:t>
            </a:r>
            <a:r>
              <a:rPr lang="en-US" altLang="en-US" sz="1400" dirty="0" smtClean="0">
                <a:latin typeface="Arial" charset="0"/>
              </a:rPr>
              <a:t> </a:t>
            </a:r>
            <a:r>
              <a:rPr lang="en-US" altLang="en-US" sz="1400" dirty="0">
                <a:latin typeface="Arial" charset="0"/>
              </a:rPr>
              <a:t>editions represent different expressions and are </a:t>
            </a:r>
            <a:r>
              <a:rPr lang="en-US" altLang="en-US" sz="1400" i="1" dirty="0">
                <a:latin typeface="Arial" charset="0"/>
              </a:rPr>
              <a:t>not</a:t>
            </a:r>
            <a:r>
              <a:rPr lang="en-US" altLang="en-US" sz="1400" dirty="0">
                <a:latin typeface="Arial" charset="0"/>
              </a:rPr>
              <a:t> treated as reproductions.</a:t>
            </a:r>
          </a:p>
        </p:txBody>
      </p:sp>
      <p:sp>
        <p:nvSpPr>
          <p:cNvPr id="123910"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EDC1FCF1-2FFE-4FD9-A582-537EC27E2D52}" type="slidenum">
              <a:rPr lang="en-US" altLang="en-US" sz="1300"/>
              <a:pPr>
                <a:spcBef>
                  <a:spcPct val="0"/>
                </a:spcBef>
              </a:pPr>
              <a:t>53</a:t>
            </a:fld>
            <a:endParaRPr lang="en-US" altLang="en-US" sz="1300"/>
          </a:p>
        </p:txBody>
      </p:sp>
      <p:sp>
        <p:nvSpPr>
          <p:cNvPr id="124931" name="Rectangle 2"/>
          <p:cNvSpPr>
            <a:spLocks noGrp="1" noRot="1" noChangeAspect="1" noChangeArrowheads="1" noTextEdit="1"/>
          </p:cNvSpPr>
          <p:nvPr>
            <p:ph type="sldImg"/>
          </p:nvPr>
        </p:nvSpPr>
        <p:spPr>
          <a:xfrm>
            <a:off x="1181100" y="674688"/>
            <a:ext cx="4572000" cy="3429000"/>
          </a:xfrm>
          <a:ln/>
        </p:spPr>
      </p:sp>
      <p:sp>
        <p:nvSpPr>
          <p:cNvPr id="124932" name="Rectangle 3"/>
          <p:cNvSpPr>
            <a:spLocks noGrp="1" noChangeArrowheads="1"/>
          </p:cNvSpPr>
          <p:nvPr>
            <p:ph type="body" idx="1"/>
          </p:nvPr>
        </p:nvSpPr>
        <p:spPr>
          <a:xfrm>
            <a:off x="685802" y="4344025"/>
            <a:ext cx="5486400" cy="4114488"/>
          </a:xfrm>
          <a:noFill/>
        </p:spPr>
        <p:txBody>
          <a:bodyPr/>
          <a:lstStyle/>
          <a:p>
            <a:pPr>
              <a:spcBef>
                <a:spcPts val="0"/>
              </a:spcBef>
            </a:pPr>
            <a:r>
              <a:rPr lang="en-US" altLang="en-US" sz="1400" dirty="0">
                <a:latin typeface="Arial" charset="0"/>
                <a:cs typeface="Arial" charset="0"/>
              </a:rPr>
              <a:t>LC-PCC PS 27.1.1.3 :</a:t>
            </a:r>
          </a:p>
          <a:p>
            <a:pPr>
              <a:spcBef>
                <a:spcPts val="0"/>
              </a:spcBef>
            </a:pPr>
            <a:r>
              <a:rPr lang="en-US" altLang="en-US" sz="1400" dirty="0">
                <a:latin typeface="Arial" charset="0"/>
                <a:cs typeface="Arial" charset="0"/>
              </a:rPr>
              <a:t>Use a structured description to show the relationship</a:t>
            </a:r>
          </a:p>
          <a:p>
            <a:pPr>
              <a:spcBef>
                <a:spcPts val="0"/>
              </a:spcBef>
            </a:pPr>
            <a:endParaRPr lang="en-US" altLang="en-US" sz="1400" dirty="0">
              <a:latin typeface="Arial" charset="0"/>
              <a:cs typeface="Arial" charset="0"/>
            </a:endParaRPr>
          </a:p>
          <a:p>
            <a:pPr>
              <a:spcBef>
                <a:spcPts val="0"/>
              </a:spcBef>
            </a:pPr>
            <a:r>
              <a:rPr lang="en-US" altLang="en-US" sz="1400" dirty="0">
                <a:latin typeface="Arial" charset="0"/>
                <a:cs typeface="Arial" charset="0"/>
              </a:rPr>
              <a:t>[Note that no example of the 775 field appears in these slides on manifestations, but one does appear on slide 58, in the section on related items.]</a:t>
            </a:r>
          </a:p>
        </p:txBody>
      </p:sp>
      <p:sp>
        <p:nvSpPr>
          <p:cNvPr id="12493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EB6378E2-EFD3-4B60-9D55-FACF7EA5D596}" type="slidenum">
              <a:rPr lang="en-US" altLang="en-US" sz="1300"/>
              <a:pPr>
                <a:spcBef>
                  <a:spcPct val="0"/>
                </a:spcBef>
              </a:pPr>
              <a:t>54</a:t>
            </a:fld>
            <a:endParaRPr lang="en-US" altLang="en-US" sz="130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p:spPr>
        <p:txBody>
          <a:bodyPr/>
          <a:lstStyle/>
          <a:p>
            <a:pPr>
              <a:spcBef>
                <a:spcPts val="0"/>
              </a:spcBef>
            </a:pPr>
            <a:r>
              <a:rPr lang="en-US" altLang="en-US" sz="1400" dirty="0">
                <a:latin typeface="Arial" charset="0"/>
              </a:rPr>
              <a:t>This example of a related manifestation is for the same expression in a different format</a:t>
            </a:r>
          </a:p>
          <a:p>
            <a:pPr>
              <a:spcBef>
                <a:spcPts val="0"/>
              </a:spcBef>
            </a:pPr>
            <a:endParaRPr lang="en-US" altLang="en-US" sz="1400" dirty="0">
              <a:latin typeface="Arial" charset="0"/>
            </a:endParaRPr>
          </a:p>
          <a:p>
            <a:pPr>
              <a:spcBef>
                <a:spcPts val="0"/>
              </a:spcBef>
            </a:pPr>
            <a:r>
              <a:rPr lang="en-US" altLang="en-US" sz="1400" dirty="0">
                <a:latin typeface="Arial" charset="0"/>
              </a:rPr>
              <a:t>The printed text is being cataloged but a CD-ROM version also exists.</a:t>
            </a:r>
          </a:p>
        </p:txBody>
      </p:sp>
      <p:sp>
        <p:nvSpPr>
          <p:cNvPr id="12595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83A3A459-EB5E-4247-9DAF-A500D3C8ACEB}" type="slidenum">
              <a:rPr lang="en-US" altLang="en-US" sz="1300"/>
              <a:pPr>
                <a:spcBef>
                  <a:spcPct val="0"/>
                </a:spcBef>
              </a:pPr>
              <a:t>55</a:t>
            </a:fld>
            <a:endParaRPr lang="en-US" altLang="en-US" sz="130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lIns="92394" tIns="46198" rIns="92394" bIns="46198"/>
          <a:lstStyle/>
          <a:p>
            <a:pPr>
              <a:spcBef>
                <a:spcPts val="0"/>
              </a:spcBef>
            </a:pPr>
            <a:r>
              <a:rPr lang="en-US" altLang="en-US" sz="1400" dirty="0">
                <a:latin typeface="Arial" charset="0"/>
                <a:cs typeface="Arial" charset="0"/>
              </a:rPr>
              <a:t>This slide has an example of a reproduction in a different carrier.</a:t>
            </a:r>
          </a:p>
          <a:p>
            <a:pPr>
              <a:spcBef>
                <a:spcPts val="0"/>
              </a:spcBef>
            </a:pPr>
            <a:endParaRPr lang="en-US" altLang="en-US" sz="1400" dirty="0">
              <a:latin typeface="Arial" charset="0"/>
              <a:cs typeface="Arial" charset="0"/>
            </a:endParaRPr>
          </a:p>
          <a:p>
            <a:pPr>
              <a:spcBef>
                <a:spcPts val="0"/>
              </a:spcBef>
            </a:pPr>
            <a:r>
              <a:rPr lang="en-US" altLang="en-US" sz="1400" dirty="0">
                <a:latin typeface="Arial" charset="0"/>
                <a:cs typeface="Arial" charset="0"/>
              </a:rPr>
              <a:t>In the 776 field for the original, use the appendix J designator “Reproduction of (manifestation)” in subfield $</a:t>
            </a:r>
            <a:r>
              <a:rPr lang="en-US" altLang="en-US" sz="1400" dirty="0" err="1">
                <a:latin typeface="Arial" charset="0"/>
                <a:cs typeface="Arial" charset="0"/>
              </a:rPr>
              <a:t>i</a:t>
            </a:r>
            <a:r>
              <a:rPr lang="en-US" altLang="en-US" sz="1400" dirty="0">
                <a:latin typeface="Arial" charset="0"/>
                <a:cs typeface="Arial" charset="0"/>
              </a:rPr>
              <a:t>.  Capitalize the first word of the relationship designator and follow it with a colon.</a:t>
            </a:r>
          </a:p>
          <a:p>
            <a:pPr>
              <a:spcBef>
                <a:spcPts val="0"/>
              </a:spcBef>
            </a:pPr>
            <a:endParaRPr lang="en-US" altLang="en-US" sz="1400" dirty="0">
              <a:latin typeface="Arial" charset="0"/>
              <a:cs typeface="Arial" charset="0"/>
            </a:endParaRPr>
          </a:p>
          <a:p>
            <a:pPr>
              <a:spcBef>
                <a:spcPts val="0"/>
              </a:spcBef>
            </a:pPr>
            <a:r>
              <a:rPr lang="en-US" altLang="en-US" sz="1400" dirty="0">
                <a:latin typeface="Arial" charset="0"/>
                <a:cs typeface="Arial" charset="0"/>
              </a:rPr>
              <a:t>The relationship designator includes the parenthetical term “(manifestation)” because it is possible to have reproductions of items as well.</a:t>
            </a:r>
          </a:p>
          <a:p>
            <a:pPr>
              <a:spcBef>
                <a:spcPts val="0"/>
              </a:spcBef>
            </a:pPr>
            <a:endParaRPr lang="en-US" altLang="en-US" sz="1400" dirty="0">
              <a:latin typeface="Arial" charset="0"/>
              <a:cs typeface="Arial" charset="0"/>
            </a:endParaRPr>
          </a:p>
          <a:p>
            <a:pPr>
              <a:spcBef>
                <a:spcPts val="0"/>
              </a:spcBef>
            </a:pPr>
            <a:r>
              <a:rPr lang="en-US" altLang="en-US" sz="1400" dirty="0">
                <a:latin typeface="Arial" charset="0"/>
                <a:cs typeface="Arial" charset="0"/>
              </a:rPr>
              <a:t>The LCCN of the bibliographic record for the original is included in subfield $w as an identifier.</a:t>
            </a:r>
          </a:p>
        </p:txBody>
      </p:sp>
      <p:sp>
        <p:nvSpPr>
          <p:cNvPr id="12698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50B6041B-26B0-4737-AD41-E191D95BF592}" type="slidenum">
              <a:rPr lang="en-US" altLang="en-US" sz="1300"/>
              <a:pPr>
                <a:spcBef>
                  <a:spcPct val="0"/>
                </a:spcBef>
              </a:pPr>
              <a:t>56</a:t>
            </a:fld>
            <a:endParaRPr lang="en-US" altLang="en-US" sz="1300"/>
          </a:p>
        </p:txBody>
      </p:sp>
      <p:sp>
        <p:nvSpPr>
          <p:cNvPr id="128003"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2E9543A9-2A73-4B41-BF5A-DE40F5EB66C5}" type="slidenum">
              <a:rPr lang="en-US" altLang="en-US" sz="1300">
                <a:cs typeface="Arial" charset="0"/>
              </a:rPr>
              <a:pPr algn="r">
                <a:spcBef>
                  <a:spcPct val="0"/>
                </a:spcBef>
              </a:pPr>
              <a:t>56</a:t>
            </a:fld>
            <a:endParaRPr lang="en-US" altLang="en-US" sz="1300">
              <a:cs typeface="Arial" charset="0"/>
            </a:endParaRPr>
          </a:p>
        </p:txBody>
      </p:sp>
      <p:sp>
        <p:nvSpPr>
          <p:cNvPr id="128004" name="Rectangle 2"/>
          <p:cNvSpPr>
            <a:spLocks noGrp="1" noRot="1" noChangeAspect="1" noChangeArrowheads="1" noTextEdit="1"/>
          </p:cNvSpPr>
          <p:nvPr>
            <p:ph type="sldImg"/>
          </p:nvPr>
        </p:nvSpPr>
        <p:spPr>
          <a:ln/>
        </p:spPr>
      </p:sp>
      <p:sp>
        <p:nvSpPr>
          <p:cNvPr id="128005" name="Rectangle 3"/>
          <p:cNvSpPr>
            <a:spLocks noGrp="1" noChangeArrowheads="1"/>
          </p:cNvSpPr>
          <p:nvPr>
            <p:ph type="body" idx="1"/>
          </p:nvPr>
        </p:nvSpPr>
        <p:spPr>
          <a:xfrm>
            <a:off x="914403" y="4344025"/>
            <a:ext cx="5027613" cy="4114488"/>
          </a:xfrm>
          <a:noFill/>
        </p:spPr>
        <p:txBody>
          <a:bodyPr/>
          <a:lstStyle/>
          <a:p>
            <a:pPr eaLnBrk="1" hangingPunct="1"/>
            <a:endParaRPr lang="en-US" altLang="en-US" sz="1000" dirty="0">
              <a:latin typeface="Arial" charset="0"/>
              <a:cs typeface="Arial" charset="0"/>
            </a:endParaRPr>
          </a:p>
        </p:txBody>
      </p:sp>
      <p:sp>
        <p:nvSpPr>
          <p:cNvPr id="128006"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A9AC7845-69DF-4A6A-8737-0167EE17CFDE}" type="slidenum">
              <a:rPr lang="en-US" altLang="en-US" sz="1300"/>
              <a:pPr>
                <a:spcBef>
                  <a:spcPct val="0"/>
                </a:spcBef>
              </a:pPr>
              <a:t>57</a:t>
            </a:fld>
            <a:endParaRPr lang="en-US" altLang="en-US" sz="130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p:spPr>
        <p:txBody>
          <a:bodyPr/>
          <a:lstStyle/>
          <a:p>
            <a:pPr>
              <a:spcBef>
                <a:spcPts val="0"/>
              </a:spcBef>
            </a:pPr>
            <a:r>
              <a:rPr lang="en-US" altLang="en-US" sz="1400" dirty="0">
                <a:latin typeface="Arial" charset="0"/>
              </a:rPr>
              <a:t>Related item is a core element for LC for reproductions when it is important to identify the specific item that was reproduced.</a:t>
            </a:r>
          </a:p>
          <a:p>
            <a:pPr>
              <a:spcBef>
                <a:spcPts val="0"/>
              </a:spcBef>
            </a:pPr>
            <a:endParaRPr lang="en-US" altLang="en-US" sz="1400" dirty="0">
              <a:latin typeface="Arial" charset="0"/>
              <a:cs typeface="Arial" charset="0"/>
            </a:endParaRPr>
          </a:p>
          <a:p>
            <a:pPr>
              <a:spcBef>
                <a:spcPts val="0"/>
              </a:spcBef>
            </a:pPr>
            <a:r>
              <a:rPr lang="en-US" altLang="en-US" sz="1400" dirty="0">
                <a:latin typeface="Arial" charset="0"/>
                <a:cs typeface="Arial" charset="0"/>
              </a:rPr>
              <a:t>As we saw for manifestations, an authorized access point is not one of the methods available to give relationships to other items.</a:t>
            </a:r>
          </a:p>
        </p:txBody>
      </p:sp>
      <p:sp>
        <p:nvSpPr>
          <p:cNvPr id="129029"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4F630E1-C69B-45C2-8F8C-750B21152BC1}" type="slidenum">
              <a:rPr lang="en-US" altLang="en-US" sz="1300"/>
              <a:pPr>
                <a:spcBef>
                  <a:spcPct val="0"/>
                </a:spcBef>
              </a:pPr>
              <a:t>58</a:t>
            </a:fld>
            <a:endParaRPr lang="en-US" altLang="en-US" sz="130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p:spPr>
        <p:txBody>
          <a:bodyPr/>
          <a:lstStyle/>
          <a:p>
            <a:pPr eaLnBrk="1" hangingPunct="1">
              <a:spcBef>
                <a:spcPts val="0"/>
              </a:spcBef>
            </a:pPr>
            <a:r>
              <a:rPr lang="en-US" altLang="en-US" sz="1400" dirty="0">
                <a:latin typeface="Arial" charset="0"/>
                <a:cs typeface="Arial" charset="0"/>
              </a:rPr>
              <a:t>Here are two examples of relationships for related items.  </a:t>
            </a:r>
          </a:p>
          <a:p>
            <a:pPr>
              <a:spcBef>
                <a:spcPts val="0"/>
              </a:spcBef>
            </a:pPr>
            <a:endParaRPr lang="en-US" altLang="en-US" sz="1400" dirty="0">
              <a:latin typeface="Arial" charset="0"/>
              <a:cs typeface="Arial" charset="0"/>
            </a:endParaRPr>
          </a:p>
          <a:p>
            <a:pPr marL="350485" indent="-350485">
              <a:spcBef>
                <a:spcPts val="0"/>
              </a:spcBef>
              <a:buFont typeface="+mj-lt"/>
              <a:buAutoNum type="arabicPeriod"/>
            </a:pPr>
            <a:r>
              <a:rPr lang="en-US" altLang="en-US" sz="1400" dirty="0">
                <a:latin typeface="Arial" charset="0"/>
                <a:cs typeface="Arial" charset="0"/>
              </a:rPr>
              <a:t>A “bound with” situation applies only in a local library; it is not the “issued with” relationship that would apply to all items of a manifestation.  In the structured description (MARC field 501), give the title proper, the statement of responsibility, and the entire publication statement. </a:t>
            </a:r>
          </a:p>
          <a:p>
            <a:pPr marL="350485" indent="-350485">
              <a:spcBef>
                <a:spcPts val="0"/>
              </a:spcBef>
              <a:buFont typeface="+mj-lt"/>
              <a:buAutoNum type="arabicPeriod"/>
            </a:pPr>
            <a:r>
              <a:rPr lang="en-US" altLang="en-US" sz="1400" dirty="0">
                <a:latin typeface="Arial" charset="0"/>
                <a:cs typeface="Arial" charset="0"/>
              </a:rPr>
              <a:t>The second example illustrates a reprint at the item level.  A local library has made a copy of an item in its collection, perhaps for preservation purposes.</a:t>
            </a:r>
          </a:p>
          <a:p>
            <a:pPr eaLnBrk="1" hangingPunct="1">
              <a:spcBef>
                <a:spcPts val="0"/>
              </a:spcBef>
            </a:pPr>
            <a:endParaRPr lang="en-US" altLang="en-US" sz="1400" dirty="0">
              <a:latin typeface="Arial" charset="0"/>
              <a:cs typeface="Arial" charset="0"/>
            </a:endParaRPr>
          </a:p>
          <a:p>
            <a:pPr eaLnBrk="1" hangingPunct="1">
              <a:spcBef>
                <a:spcPts val="0"/>
              </a:spcBef>
            </a:pPr>
            <a:r>
              <a:rPr lang="en-US" altLang="en-US" sz="1400" dirty="0">
                <a:latin typeface="Arial" charset="0"/>
                <a:cs typeface="Arial" charset="0"/>
              </a:rPr>
              <a:t>MARC field 775 is used when the carrier type of the reproduction is the same as the carrier type of the original; MARC field 776 is used when the carrier types are different</a:t>
            </a:r>
            <a:r>
              <a:rPr lang="en-US" altLang="en-US" sz="1400" dirty="0" smtClean="0">
                <a:latin typeface="Arial" charset="0"/>
                <a:cs typeface="Arial" charset="0"/>
              </a:rPr>
              <a:t>. Note here the ‘un-RDA’ nature of the data recorded in the 775 – just copy-and-paste from the older record.</a:t>
            </a:r>
            <a:endParaRPr lang="en-US" altLang="en-US" sz="1400" dirty="0">
              <a:latin typeface="Arial" charset="0"/>
              <a:cs typeface="Arial" charset="0"/>
            </a:endParaRPr>
          </a:p>
          <a:p>
            <a:pPr eaLnBrk="1" hangingPunct="1">
              <a:spcBef>
                <a:spcPts val="0"/>
              </a:spcBef>
            </a:pPr>
            <a:endParaRPr lang="en-US" altLang="en-US" sz="1400" dirty="0">
              <a:latin typeface="Arial" charset="0"/>
              <a:cs typeface="Arial" charset="0"/>
            </a:endParaRPr>
          </a:p>
          <a:p>
            <a:pPr eaLnBrk="1" hangingPunct="1">
              <a:spcBef>
                <a:spcPts val="0"/>
              </a:spcBef>
            </a:pPr>
            <a:r>
              <a:rPr lang="en-US" altLang="en-US" sz="1400" dirty="0">
                <a:latin typeface="Arial" charset="0"/>
                <a:cs typeface="Arial" charset="0"/>
              </a:rPr>
              <a:t>Use the relationship designator “Reproduction of (item)”</a:t>
            </a:r>
          </a:p>
        </p:txBody>
      </p:sp>
      <p:sp>
        <p:nvSpPr>
          <p:cNvPr id="13005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48D98B5-7FB3-442F-AAA2-7381152C186F}" type="slidenum">
              <a:rPr lang="en-US" altLang="en-US" sz="1300"/>
              <a:pPr>
                <a:spcBef>
                  <a:spcPct val="0"/>
                </a:spcBef>
              </a:pPr>
              <a:t>59</a:t>
            </a:fld>
            <a:endParaRPr lang="en-US" altLang="en-US" sz="1300"/>
          </a:p>
        </p:txBody>
      </p:sp>
      <p:sp>
        <p:nvSpPr>
          <p:cNvPr id="131075" name="Rectangle 2"/>
          <p:cNvSpPr>
            <a:spLocks noGrp="1" noRot="1" noChangeAspect="1" noChangeArrowheads="1" noTextEdit="1"/>
          </p:cNvSpPr>
          <p:nvPr>
            <p:ph type="sldImg"/>
          </p:nvPr>
        </p:nvSpPr>
        <p:spPr>
          <a:xfrm>
            <a:off x="1181100" y="674688"/>
            <a:ext cx="4572000" cy="3429000"/>
          </a:xfrm>
          <a:ln/>
        </p:spPr>
      </p:sp>
      <p:sp>
        <p:nvSpPr>
          <p:cNvPr id="131076" name="Rectangle 3"/>
          <p:cNvSpPr>
            <a:spLocks noGrp="1" noChangeArrowheads="1"/>
          </p:cNvSpPr>
          <p:nvPr>
            <p:ph type="body" idx="1"/>
          </p:nvPr>
        </p:nvSpPr>
        <p:spPr>
          <a:noFill/>
        </p:spPr>
        <p:txBody>
          <a:bodyPr/>
          <a:lstStyle/>
          <a:p>
            <a:endParaRPr lang="en-US" altLang="en-US" smtClean="0">
              <a:latin typeface="Arial" charset="0"/>
            </a:endParaRPr>
          </a:p>
        </p:txBody>
      </p:sp>
      <p:sp>
        <p:nvSpPr>
          <p:cNvPr id="13107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p:spPr>
        <p:txBody>
          <a:bodyPr/>
          <a:lstStyle/>
          <a:p>
            <a:endParaRPr lang="en-US" altLang="en-US" sz="1000">
              <a:latin typeface="Arial" charset="0"/>
            </a:endParaRPr>
          </a:p>
        </p:txBody>
      </p:sp>
      <p:sp>
        <p:nvSpPr>
          <p:cNvPr id="132100" name="Slide Number Placeholder 3"/>
          <p:cNvSpPr txBox="1">
            <a:spLocks noGrp="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520D618C-9555-4489-A4F2-70890D328B9E}" type="slidenum">
              <a:rPr lang="en-US" altLang="en-US" sz="1300">
                <a:cs typeface="Arial" charset="0"/>
              </a:rPr>
              <a:pPr algn="r">
                <a:spcBef>
                  <a:spcPct val="0"/>
                </a:spcBef>
              </a:pPr>
              <a:t>60</a:t>
            </a:fld>
            <a:endParaRPr lang="en-US" altLang="en-US" sz="1300">
              <a:cs typeface="Arial" charset="0"/>
            </a:endParaRPr>
          </a:p>
        </p:txBody>
      </p:sp>
      <p:sp>
        <p:nvSpPr>
          <p:cNvPr id="13210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132102"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8547A2D3-5143-4808-908F-472335BFA8BE}" type="slidenum">
              <a:rPr lang="en-US" altLang="en-US">
                <a:latin typeface="Arial" charset="0"/>
              </a:rPr>
              <a:pPr/>
              <a:t>60</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B214430-1D86-4E0C-878F-B1DB6796611D}" type="slidenum">
              <a:rPr lang="en-US" altLang="en-US" sz="1300"/>
              <a:pPr>
                <a:spcBef>
                  <a:spcPct val="0"/>
                </a:spcBef>
              </a:pPr>
              <a:t>61</a:t>
            </a:fld>
            <a:endParaRPr lang="en-US" altLang="en-US" sz="1300"/>
          </a:p>
        </p:txBody>
      </p:sp>
      <p:sp>
        <p:nvSpPr>
          <p:cNvPr id="133123"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39212EF4-6F9D-4904-962C-3A7349D881D8}" type="slidenum">
              <a:rPr lang="en-US" altLang="en-US" sz="1300">
                <a:cs typeface="Arial" charset="0"/>
              </a:rPr>
              <a:pPr algn="r">
                <a:spcBef>
                  <a:spcPct val="0"/>
                </a:spcBef>
              </a:pPr>
              <a:t>61</a:t>
            </a:fld>
            <a:endParaRPr lang="en-US" altLang="en-US" sz="1300">
              <a:cs typeface="Arial" charset="0"/>
            </a:endParaRPr>
          </a:p>
        </p:txBody>
      </p:sp>
      <p:sp>
        <p:nvSpPr>
          <p:cNvPr id="133124" name="Rectangle 2"/>
          <p:cNvSpPr>
            <a:spLocks noGrp="1" noRot="1" noChangeAspect="1" noChangeArrowheads="1" noTextEdit="1"/>
          </p:cNvSpPr>
          <p:nvPr>
            <p:ph type="sldImg"/>
          </p:nvPr>
        </p:nvSpPr>
        <p:spPr>
          <a:ln/>
        </p:spPr>
      </p:sp>
      <p:sp>
        <p:nvSpPr>
          <p:cNvPr id="133125" name="Rectangle 3"/>
          <p:cNvSpPr>
            <a:spLocks noGrp="1" noChangeArrowheads="1"/>
          </p:cNvSpPr>
          <p:nvPr>
            <p:ph type="body" idx="1"/>
          </p:nvPr>
        </p:nvSpPr>
        <p:spPr>
          <a:noFill/>
        </p:spPr>
        <p:txBody>
          <a:bodyPr/>
          <a:lstStyle/>
          <a:p>
            <a:pPr eaLnBrk="1" hangingPunct="1">
              <a:spcBef>
                <a:spcPts val="0"/>
              </a:spcBef>
            </a:pPr>
            <a:r>
              <a:rPr lang="en-US" altLang="en-US" sz="1400" dirty="0">
                <a:latin typeface="Arial" charset="0"/>
              </a:rPr>
              <a:t>Note that, as we will see, often the relationship is to the </a:t>
            </a:r>
            <a:r>
              <a:rPr lang="en-US" altLang="en-US" sz="1400" i="1" dirty="0">
                <a:latin typeface="Arial" charset="0"/>
              </a:rPr>
              <a:t>same</a:t>
            </a:r>
            <a:r>
              <a:rPr lang="en-US" altLang="en-US" sz="1400" dirty="0">
                <a:latin typeface="Arial" charset="0"/>
              </a:rPr>
              <a:t> entity, although with a different </a:t>
            </a:r>
            <a:r>
              <a:rPr lang="en-US" altLang="en-US" sz="1400" i="1" dirty="0">
                <a:latin typeface="Arial" charset="0"/>
              </a:rPr>
              <a:t>form</a:t>
            </a:r>
            <a:r>
              <a:rPr lang="en-US" altLang="en-US" sz="1400" dirty="0">
                <a:latin typeface="Arial" charset="0"/>
              </a:rPr>
              <a:t> of name.</a:t>
            </a:r>
          </a:p>
        </p:txBody>
      </p:sp>
      <p:sp>
        <p:nvSpPr>
          <p:cNvPr id="133126"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F013E238-0298-4A8B-8ED0-CA6E28C207AB}" type="slidenum">
              <a:rPr lang="en-US" altLang="en-US" sz="1300"/>
              <a:pPr>
                <a:spcBef>
                  <a:spcPct val="0"/>
                </a:spcBef>
              </a:pPr>
              <a:t>62</a:t>
            </a:fld>
            <a:endParaRPr lang="en-US" altLang="en-US" sz="1300"/>
          </a:p>
        </p:txBody>
      </p:sp>
      <p:sp>
        <p:nvSpPr>
          <p:cNvPr id="134147"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DDED7409-9AA8-4ABC-B942-4F944B3C958A}" type="slidenum">
              <a:rPr lang="en-US" altLang="en-US" sz="1300">
                <a:cs typeface="Arial" charset="0"/>
              </a:rPr>
              <a:pPr algn="r">
                <a:spcBef>
                  <a:spcPct val="0"/>
                </a:spcBef>
              </a:pPr>
              <a:t>62</a:t>
            </a:fld>
            <a:endParaRPr lang="en-US" altLang="en-US" sz="1300">
              <a:cs typeface="Arial" charset="0"/>
            </a:endParaRPr>
          </a:p>
        </p:txBody>
      </p:sp>
      <p:sp>
        <p:nvSpPr>
          <p:cNvPr id="134148" name="Rectangle 2"/>
          <p:cNvSpPr>
            <a:spLocks noGrp="1" noRot="1" noChangeAspect="1" noChangeArrowheads="1" noTextEdit="1"/>
          </p:cNvSpPr>
          <p:nvPr>
            <p:ph type="sldImg"/>
          </p:nvPr>
        </p:nvSpPr>
        <p:spPr>
          <a:ln/>
        </p:spPr>
      </p:sp>
      <p:sp>
        <p:nvSpPr>
          <p:cNvPr id="134149" name="Rectangle 3"/>
          <p:cNvSpPr>
            <a:spLocks noGrp="1" noChangeArrowheads="1"/>
          </p:cNvSpPr>
          <p:nvPr>
            <p:ph type="body" idx="1"/>
          </p:nvPr>
        </p:nvSpPr>
        <p:spPr>
          <a:noFill/>
        </p:spPr>
        <p:txBody>
          <a:bodyPr/>
          <a:lstStyle/>
          <a:p>
            <a:pPr>
              <a:spcBef>
                <a:spcPts val="0"/>
              </a:spcBef>
            </a:pPr>
            <a:r>
              <a:rPr lang="en-US" altLang="en-US" sz="1400" dirty="0">
                <a:latin typeface="Arial" charset="0"/>
              </a:rPr>
              <a:t>5XX fields are ‘see-also’ relationships.  We will learn more about these relationships in the second unit of this module.</a:t>
            </a:r>
          </a:p>
          <a:p>
            <a:pPr>
              <a:spcBef>
                <a:spcPts val="0"/>
              </a:spcBef>
            </a:pPr>
            <a:endParaRPr lang="en-US" altLang="en-US" sz="1400" dirty="0">
              <a:latin typeface="Arial" charset="0"/>
            </a:endParaRPr>
          </a:p>
          <a:p>
            <a:pPr>
              <a:spcBef>
                <a:spcPts val="0"/>
              </a:spcBef>
            </a:pPr>
            <a:r>
              <a:rPr lang="en-US" altLang="en-US" sz="1400" dirty="0">
                <a:latin typeface="Arial" charset="0"/>
              </a:rPr>
              <a:t>Examples on following slides.</a:t>
            </a:r>
          </a:p>
        </p:txBody>
      </p:sp>
      <p:sp>
        <p:nvSpPr>
          <p:cNvPr id="134150"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77CE127C-2E46-4E84-B518-6BCBF1E8CBB1}" type="slidenum">
              <a:rPr lang="en-US" altLang="en-US" sz="1300"/>
              <a:pPr>
                <a:spcBef>
                  <a:spcPct val="0"/>
                </a:spcBef>
              </a:pPr>
              <a:t>63</a:t>
            </a:fld>
            <a:endParaRPr lang="en-US" altLang="en-US" sz="1300"/>
          </a:p>
        </p:txBody>
      </p:sp>
      <p:sp>
        <p:nvSpPr>
          <p:cNvPr id="135171"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2E3ECEE3-3F46-4066-A0EE-E237823B78E9}" type="slidenum">
              <a:rPr lang="en-US" altLang="en-US" sz="1300">
                <a:cs typeface="Arial" charset="0"/>
              </a:rPr>
              <a:pPr algn="r">
                <a:spcBef>
                  <a:spcPct val="0"/>
                </a:spcBef>
              </a:pPr>
              <a:t>63</a:t>
            </a:fld>
            <a:endParaRPr lang="en-US" altLang="en-US" sz="1300">
              <a:cs typeface="Arial" charset="0"/>
            </a:endParaRPr>
          </a:p>
        </p:txBody>
      </p:sp>
      <p:sp>
        <p:nvSpPr>
          <p:cNvPr id="135172" name="Rectangle 2"/>
          <p:cNvSpPr>
            <a:spLocks noGrp="1" noRot="1" noChangeAspect="1" noChangeArrowheads="1" noTextEdit="1"/>
          </p:cNvSpPr>
          <p:nvPr>
            <p:ph type="sldImg"/>
          </p:nvPr>
        </p:nvSpPr>
        <p:spPr>
          <a:ln/>
        </p:spPr>
      </p:sp>
      <p:sp>
        <p:nvSpPr>
          <p:cNvPr id="135173" name="Rectangle 3"/>
          <p:cNvSpPr>
            <a:spLocks noGrp="1" noChangeArrowheads="1"/>
          </p:cNvSpPr>
          <p:nvPr>
            <p:ph type="body" idx="1"/>
          </p:nvPr>
        </p:nvSpPr>
        <p:spPr>
          <a:noFill/>
        </p:spPr>
        <p:txBody>
          <a:bodyPr/>
          <a:lstStyle/>
          <a:p>
            <a:pPr eaLnBrk="1" hangingPunct="1">
              <a:spcBef>
                <a:spcPct val="0"/>
              </a:spcBef>
            </a:pPr>
            <a:r>
              <a:rPr lang="en-US" altLang="en-US" sz="1400" dirty="0">
                <a:latin typeface="Arial" charset="0"/>
              </a:rPr>
              <a:t>These are the only core relationships – the only ones which are required to be recorded.</a:t>
            </a:r>
          </a:p>
          <a:p>
            <a:pPr eaLnBrk="1" hangingPunct="1">
              <a:spcBef>
                <a:spcPct val="0"/>
              </a:spcBef>
            </a:pPr>
            <a:endParaRPr lang="en-US" altLang="en-US" sz="1400" dirty="0">
              <a:latin typeface="Arial" charset="0"/>
            </a:endParaRPr>
          </a:p>
          <a:p>
            <a:pPr eaLnBrk="1" hangingPunct="1">
              <a:spcBef>
                <a:spcPct val="0"/>
              </a:spcBef>
            </a:pPr>
            <a:r>
              <a:rPr lang="en-US" altLang="en-US" sz="1400" dirty="0">
                <a:latin typeface="Arial" charset="0"/>
              </a:rPr>
              <a:t>&lt;click&gt; to display last bullet</a:t>
            </a:r>
          </a:p>
          <a:p>
            <a:pPr eaLnBrk="1" hangingPunct="1">
              <a:spcBef>
                <a:spcPct val="0"/>
              </a:spcBef>
            </a:pPr>
            <a:endParaRPr lang="en-US" altLang="en-US" sz="1400" dirty="0">
              <a:latin typeface="Arial" charset="0"/>
            </a:endParaRPr>
          </a:p>
          <a:p>
            <a:pPr eaLnBrk="1" hangingPunct="1">
              <a:spcBef>
                <a:spcPct val="0"/>
              </a:spcBef>
            </a:pPr>
            <a:endParaRPr lang="en-US" altLang="en-US" sz="1400" dirty="0">
              <a:latin typeface="Arial" charset="0"/>
            </a:endParaRPr>
          </a:p>
        </p:txBody>
      </p:sp>
      <p:sp>
        <p:nvSpPr>
          <p:cNvPr id="135174"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3FA0AC6A-8019-4F11-9F2B-A0FE17B29724}" type="slidenum">
              <a:rPr lang="en-US" altLang="en-US" sz="1300"/>
              <a:pPr>
                <a:spcBef>
                  <a:spcPct val="0"/>
                </a:spcBef>
              </a:pPr>
              <a:t>64</a:t>
            </a:fld>
            <a:endParaRPr lang="en-US" altLang="en-US" sz="130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p:spPr>
        <p:txBody>
          <a:bodyPr lIns="92394" tIns="46198" rIns="92394" bIns="46198"/>
          <a:lstStyle/>
          <a:p>
            <a:pPr eaLnBrk="1" hangingPunct="1">
              <a:spcBef>
                <a:spcPts val="0"/>
              </a:spcBef>
            </a:pPr>
            <a:r>
              <a:rPr lang="en-US" altLang="en-US" sz="1400" dirty="0">
                <a:latin typeface="Arial" charset="0"/>
              </a:rPr>
              <a:t>The Descriptive Cataloging Manual (DCM) is available through Cataloger’s Desktop.</a:t>
            </a:r>
          </a:p>
        </p:txBody>
      </p:sp>
      <p:sp>
        <p:nvSpPr>
          <p:cNvPr id="13619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3FA0AC6A-8019-4F11-9F2B-A0FE17B29724}" type="slidenum">
              <a:rPr lang="en-US" altLang="en-US" sz="1300"/>
              <a:pPr>
                <a:spcBef>
                  <a:spcPct val="0"/>
                </a:spcBef>
              </a:pPr>
              <a:t>65</a:t>
            </a:fld>
            <a:endParaRPr lang="en-US" altLang="en-US" sz="130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p:spPr>
        <p:txBody>
          <a:bodyPr lIns="92394" tIns="46198" rIns="92394" bIns="46198"/>
          <a:lstStyle/>
          <a:p>
            <a:pPr eaLnBrk="1" hangingPunct="1">
              <a:spcBef>
                <a:spcPts val="0"/>
              </a:spcBef>
            </a:pPr>
            <a:endParaRPr lang="en-US" altLang="en-US" sz="1400" dirty="0">
              <a:latin typeface="Arial" charset="0"/>
            </a:endParaRPr>
          </a:p>
        </p:txBody>
      </p:sp>
      <p:sp>
        <p:nvSpPr>
          <p:cNvPr id="13619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636EABBD-43AE-4E7A-B9C6-2EB76B8524E0}" type="slidenum">
              <a:rPr lang="en-US" altLang="en-US" sz="1300"/>
              <a:pPr>
                <a:spcBef>
                  <a:spcPct val="0"/>
                </a:spcBef>
              </a:pPr>
              <a:t>66</a:t>
            </a:fld>
            <a:endParaRPr lang="en-US" altLang="en-US" sz="130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p:spPr>
        <p:txBody>
          <a:bodyPr lIns="92394" tIns="46198" rIns="92394" bIns="46198"/>
          <a:lstStyle/>
          <a:p>
            <a:pPr eaLnBrk="1" hangingPunct="1">
              <a:spcBef>
                <a:spcPct val="0"/>
              </a:spcBef>
            </a:pPr>
            <a:r>
              <a:rPr lang="en-US" altLang="en-US" sz="1400" dirty="0">
                <a:latin typeface="Arial" charset="0"/>
              </a:rPr>
              <a:t>This slide shows both approaches for a person with two identities:</a:t>
            </a:r>
          </a:p>
          <a:p>
            <a:pPr marL="288893" indent="-288893" eaLnBrk="1" hangingPunct="1">
              <a:spcBef>
                <a:spcPct val="0"/>
              </a:spcBef>
              <a:buFont typeface="Arial" panose="020B0604020202020204" pitchFamily="34" charset="0"/>
              <a:buChar char="•"/>
            </a:pPr>
            <a:r>
              <a:rPr lang="en-US" altLang="en-US" sz="1400" dirty="0">
                <a:latin typeface="Arial" charset="0"/>
              </a:rPr>
              <a:t>top pair shows simple 500 see also fields</a:t>
            </a:r>
          </a:p>
          <a:p>
            <a:pPr marL="288893" indent="-288893" eaLnBrk="1" hangingPunct="1">
              <a:spcBef>
                <a:spcPct val="0"/>
              </a:spcBef>
              <a:buFont typeface="Arial" panose="020B0604020202020204" pitchFamily="34" charset="0"/>
              <a:buChar char="•"/>
            </a:pPr>
            <a:r>
              <a:rPr lang="en-US" altLang="en-US" sz="1400" dirty="0">
                <a:latin typeface="Arial" charset="0"/>
              </a:rPr>
              <a:t>bottom pair shows additional inclusion of $w and $</a:t>
            </a:r>
            <a:r>
              <a:rPr lang="en-US" altLang="en-US" sz="1400" dirty="0" err="1">
                <a:latin typeface="Arial" charset="0"/>
              </a:rPr>
              <a:t>i</a:t>
            </a:r>
            <a:endParaRPr lang="en-US" altLang="en-US" sz="1400" dirty="0">
              <a:latin typeface="Arial" charset="0"/>
            </a:endParaRPr>
          </a:p>
        </p:txBody>
      </p:sp>
      <p:sp>
        <p:nvSpPr>
          <p:cNvPr id="13722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3FA0AC6A-8019-4F11-9F2B-A0FE17B29724}" type="slidenum">
              <a:rPr lang="en-US" altLang="en-US" sz="1300"/>
              <a:pPr>
                <a:spcBef>
                  <a:spcPct val="0"/>
                </a:spcBef>
              </a:pPr>
              <a:t>67</a:t>
            </a:fld>
            <a:endParaRPr lang="en-US" altLang="en-US" sz="130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p:spPr>
        <p:txBody>
          <a:bodyPr lIns="92394" tIns="46198" rIns="92394" bIns="46198"/>
          <a:lstStyle/>
          <a:p>
            <a:pPr eaLnBrk="1" hangingPunct="1">
              <a:spcBef>
                <a:spcPts val="0"/>
              </a:spcBef>
            </a:pPr>
            <a:r>
              <a:rPr lang="en-US" altLang="en-US" sz="1400" dirty="0">
                <a:latin typeface="Arial" charset="0"/>
              </a:rPr>
              <a:t>For multiple-pseudonym relationships, simple see-also references (5XX) are used with subfield $w coding of “</a:t>
            </a:r>
            <a:r>
              <a:rPr lang="en-US" altLang="en-US" sz="1400" dirty="0" err="1">
                <a:latin typeface="Arial" charset="0"/>
              </a:rPr>
              <a:t>nnnc</a:t>
            </a:r>
            <a:r>
              <a:rPr lang="en-US" altLang="en-US" sz="1400" dirty="0">
                <a:latin typeface="Arial" charset="0"/>
              </a:rPr>
              <a:t>” and a 663 Complex See Also note.</a:t>
            </a:r>
          </a:p>
        </p:txBody>
      </p:sp>
      <p:sp>
        <p:nvSpPr>
          <p:cNvPr id="13619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88221E68-357F-41F6-B5E4-5F5544C18F39}" type="slidenum">
              <a:rPr lang="en-US" altLang="en-US" sz="1300"/>
              <a:pPr>
                <a:spcBef>
                  <a:spcPct val="0"/>
                </a:spcBef>
              </a:pPr>
              <a:t>68</a:t>
            </a:fld>
            <a:endParaRPr lang="en-US" altLang="en-US" sz="130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xfrm>
            <a:off x="685802" y="4344025"/>
            <a:ext cx="5486400" cy="4114488"/>
          </a:xfrm>
          <a:noFill/>
        </p:spPr>
        <p:txBody>
          <a:bodyPr lIns="92394" tIns="46198" rIns="92394" bIns="46198"/>
          <a:lstStyle/>
          <a:p>
            <a:pPr eaLnBrk="1" hangingPunct="1">
              <a:spcBef>
                <a:spcPct val="0"/>
              </a:spcBef>
            </a:pPr>
            <a:r>
              <a:rPr lang="en-US" altLang="en-US" sz="1400" dirty="0">
                <a:latin typeface="Arial" charset="0"/>
              </a:rPr>
              <a:t>In a case of 3 or more identities, a combination of $w </a:t>
            </a:r>
            <a:r>
              <a:rPr lang="en-US" altLang="en-US" sz="1400" dirty="0" err="1">
                <a:latin typeface="Arial" charset="0"/>
              </a:rPr>
              <a:t>nnnc</a:t>
            </a:r>
            <a:r>
              <a:rPr lang="en-US" altLang="en-US" sz="1400" dirty="0">
                <a:latin typeface="Arial" charset="0"/>
              </a:rPr>
              <a:t> and a 663 field is used instead of </a:t>
            </a:r>
            <a:r>
              <a:rPr lang="en-US" altLang="en-US" sz="1400" dirty="0">
                <a:solidFill>
                  <a:srgbClr val="0000FF"/>
                </a:solidFill>
                <a:latin typeface="Arial" charset="0"/>
              </a:rPr>
              <a:t>$w and $</a:t>
            </a:r>
            <a:r>
              <a:rPr lang="en-US" altLang="en-US" sz="1400" dirty="0" err="1">
                <a:solidFill>
                  <a:srgbClr val="0000FF"/>
                </a:solidFill>
                <a:latin typeface="Arial" charset="0"/>
              </a:rPr>
              <a:t>i</a:t>
            </a:r>
            <a:r>
              <a:rPr lang="en-US" altLang="en-US" sz="1400" dirty="0">
                <a:solidFill>
                  <a:srgbClr val="0000FF"/>
                </a:solidFill>
                <a:latin typeface="Arial" charset="0"/>
              </a:rPr>
              <a:t>.</a:t>
            </a:r>
          </a:p>
          <a:p>
            <a:pPr eaLnBrk="1" hangingPunct="1">
              <a:spcBef>
                <a:spcPct val="0"/>
              </a:spcBef>
            </a:pPr>
            <a:endParaRPr lang="en-US" altLang="en-US" sz="1400" dirty="0">
              <a:latin typeface="Arial" charset="0"/>
            </a:endParaRPr>
          </a:p>
          <a:p>
            <a:pPr eaLnBrk="1" hangingPunct="1">
              <a:spcBef>
                <a:spcPct val="0"/>
              </a:spcBef>
            </a:pPr>
            <a:r>
              <a:rPr lang="en-US" altLang="en-US" sz="1400" dirty="0">
                <a:latin typeface="Arial" charset="0"/>
              </a:rPr>
              <a:t>Note the lack of absolute parallel reciprocity on these records:</a:t>
            </a:r>
          </a:p>
          <a:p>
            <a:pPr marL="292071" indent="-292071" eaLnBrk="1" hangingPunct="1">
              <a:spcBef>
                <a:spcPct val="0"/>
              </a:spcBef>
              <a:buFont typeface="Arial" panose="020B0604020202020204" pitchFamily="34" charset="0"/>
              <a:buChar char="•"/>
            </a:pPr>
            <a:r>
              <a:rPr lang="en-US" altLang="en-US" sz="1400" dirty="0">
                <a:latin typeface="Arial" charset="0"/>
              </a:rPr>
              <a:t>the “basic” name authority record includes 500 see also references (with $w coded “</a:t>
            </a:r>
            <a:r>
              <a:rPr lang="en-US" altLang="en-US" sz="1400" dirty="0" err="1">
                <a:latin typeface="Arial" charset="0"/>
              </a:rPr>
              <a:t>nnnc</a:t>
            </a:r>
            <a:r>
              <a:rPr lang="en-US" altLang="en-US" sz="1400" dirty="0">
                <a:latin typeface="Arial" charset="0"/>
              </a:rPr>
              <a:t>”) from all other names used</a:t>
            </a:r>
          </a:p>
          <a:p>
            <a:pPr marL="292071" indent="-292071" eaLnBrk="1" hangingPunct="1">
              <a:spcBef>
                <a:spcPct val="0"/>
              </a:spcBef>
              <a:buFont typeface="Arial" panose="020B0604020202020204" pitchFamily="34" charset="0"/>
              <a:buChar char="•"/>
            </a:pPr>
            <a:r>
              <a:rPr lang="en-US" altLang="en-US" sz="1400" dirty="0">
                <a:latin typeface="Arial" charset="0"/>
              </a:rPr>
              <a:t>the other records, however, include only one 500 reference (from the basic heading), and the 663 note is worded differently.</a:t>
            </a:r>
            <a:endParaRPr lang="en-US" altLang="en-US" dirty="0" smtClean="0">
              <a:latin typeface="Arial" charset="0"/>
            </a:endParaRPr>
          </a:p>
        </p:txBody>
      </p:sp>
      <p:sp>
        <p:nvSpPr>
          <p:cNvPr id="138245"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A166FCAE-8789-47B3-A269-F6C34E42CCB2}" type="slidenum">
              <a:rPr lang="en-US" altLang="en-US" sz="1300"/>
              <a:pPr>
                <a:spcBef>
                  <a:spcPct val="0"/>
                </a:spcBef>
              </a:pPr>
              <a:t>69</a:t>
            </a:fld>
            <a:endParaRPr lang="en-US" altLang="en-US" sz="1300"/>
          </a:p>
        </p:txBody>
      </p:sp>
      <p:sp>
        <p:nvSpPr>
          <p:cNvPr id="139267"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228D0401-B730-4763-955F-DD471D8958BB}" type="slidenum">
              <a:rPr lang="en-US" altLang="en-US" sz="1300">
                <a:cs typeface="Arial" charset="0"/>
              </a:rPr>
              <a:pPr algn="r">
                <a:spcBef>
                  <a:spcPct val="0"/>
                </a:spcBef>
              </a:pPr>
              <a:t>69</a:t>
            </a:fld>
            <a:endParaRPr lang="en-US" altLang="en-US" sz="1300">
              <a:cs typeface="Arial" charset="0"/>
            </a:endParaRPr>
          </a:p>
        </p:txBody>
      </p:sp>
      <p:sp>
        <p:nvSpPr>
          <p:cNvPr id="139268" name="Rectangle 2"/>
          <p:cNvSpPr>
            <a:spLocks noGrp="1" noRot="1" noChangeAspect="1" noChangeArrowheads="1" noTextEdit="1"/>
          </p:cNvSpPr>
          <p:nvPr>
            <p:ph type="sldImg"/>
          </p:nvPr>
        </p:nvSpPr>
        <p:spPr>
          <a:ln/>
        </p:spPr>
      </p:sp>
      <p:sp>
        <p:nvSpPr>
          <p:cNvPr id="139269" name="Rectangle 3"/>
          <p:cNvSpPr>
            <a:spLocks noGrp="1" noChangeArrowheads="1"/>
          </p:cNvSpPr>
          <p:nvPr>
            <p:ph type="body" idx="1"/>
          </p:nvPr>
        </p:nvSpPr>
        <p:spPr>
          <a:noFill/>
        </p:spPr>
        <p:txBody>
          <a:bodyPr/>
          <a:lstStyle/>
          <a:p>
            <a:r>
              <a:rPr lang="en-US" altLang="en-US" sz="1400" dirty="0">
                <a:latin typeface="Arial" charset="0"/>
              </a:rPr>
              <a:t>Note the reciprocal nature of the 110 and 510 fields</a:t>
            </a:r>
          </a:p>
        </p:txBody>
      </p:sp>
      <p:sp>
        <p:nvSpPr>
          <p:cNvPr id="139270"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902B720-AD0F-43AA-9137-04BE6D9CA276}" type="slidenum">
              <a:rPr lang="en-US" altLang="en-US" sz="1300"/>
              <a:pPr>
                <a:spcBef>
                  <a:spcPct val="0"/>
                </a:spcBef>
              </a:pPr>
              <a:t>70</a:t>
            </a:fld>
            <a:endParaRPr lang="en-US" altLang="en-US" sz="1300"/>
          </a:p>
        </p:txBody>
      </p:sp>
      <p:sp>
        <p:nvSpPr>
          <p:cNvPr id="140291"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C71CDA31-B8C2-46A8-ACED-25A84421FFD7}" type="slidenum">
              <a:rPr lang="en-US" altLang="en-US" sz="1300">
                <a:cs typeface="Arial" charset="0"/>
              </a:rPr>
              <a:pPr algn="r">
                <a:spcBef>
                  <a:spcPct val="0"/>
                </a:spcBef>
              </a:pPr>
              <a:t>70</a:t>
            </a:fld>
            <a:endParaRPr lang="en-US" altLang="en-US" sz="1300">
              <a:cs typeface="Arial" charset="0"/>
            </a:endParaRPr>
          </a:p>
        </p:txBody>
      </p:sp>
      <p:sp>
        <p:nvSpPr>
          <p:cNvPr id="140292" name="Rectangle 2"/>
          <p:cNvSpPr>
            <a:spLocks noGrp="1" noRot="1" noChangeAspect="1" noChangeArrowheads="1" noTextEdit="1"/>
          </p:cNvSpPr>
          <p:nvPr>
            <p:ph type="sldImg"/>
          </p:nvPr>
        </p:nvSpPr>
        <p:spPr>
          <a:ln/>
        </p:spPr>
      </p:sp>
      <p:sp>
        <p:nvSpPr>
          <p:cNvPr id="140293" name="Rectangle 3"/>
          <p:cNvSpPr>
            <a:spLocks noGrp="1" noChangeArrowheads="1"/>
          </p:cNvSpPr>
          <p:nvPr>
            <p:ph type="body" idx="1"/>
          </p:nvPr>
        </p:nvSpPr>
        <p:spPr>
          <a:noFill/>
        </p:spPr>
        <p:txBody>
          <a:bodyPr/>
          <a:lstStyle/>
          <a:p>
            <a:endParaRPr lang="en-US" altLang="en-US" smtClean="0">
              <a:latin typeface="Arial" charset="0"/>
            </a:endParaRPr>
          </a:p>
          <a:p>
            <a:endParaRPr lang="en-US" altLang="en-US" smtClean="0">
              <a:latin typeface="Arial" charset="0"/>
            </a:endParaRPr>
          </a:p>
        </p:txBody>
      </p:sp>
      <p:sp>
        <p:nvSpPr>
          <p:cNvPr id="140294"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382DC40-CB65-4D97-A54A-598C431764C4}" type="slidenum">
              <a:rPr lang="en-US" altLang="en-US" sz="1300"/>
              <a:pPr>
                <a:spcBef>
                  <a:spcPct val="0"/>
                </a:spcBef>
              </a:pPr>
              <a:t>71</a:t>
            </a:fld>
            <a:endParaRPr lang="en-US" altLang="en-US" sz="1300"/>
          </a:p>
        </p:txBody>
      </p:sp>
      <p:sp>
        <p:nvSpPr>
          <p:cNvPr id="141315"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9DB7D4F9-7ABA-4502-A37B-24CF29DA5957}" type="slidenum">
              <a:rPr lang="en-US" altLang="en-US" sz="1300">
                <a:cs typeface="Arial" charset="0"/>
              </a:rPr>
              <a:pPr algn="r">
                <a:spcBef>
                  <a:spcPct val="0"/>
                </a:spcBef>
              </a:pPr>
              <a:t>71</a:t>
            </a:fld>
            <a:endParaRPr lang="en-US" altLang="en-US" sz="1300">
              <a:cs typeface="Arial" charset="0"/>
            </a:endParaRPr>
          </a:p>
        </p:txBody>
      </p:sp>
      <p:sp>
        <p:nvSpPr>
          <p:cNvPr id="141316" name="Rectangle 2"/>
          <p:cNvSpPr>
            <a:spLocks noGrp="1" noRot="1" noChangeAspect="1" noChangeArrowheads="1" noTextEdit="1"/>
          </p:cNvSpPr>
          <p:nvPr>
            <p:ph type="sldImg"/>
          </p:nvPr>
        </p:nvSpPr>
        <p:spPr>
          <a:ln/>
        </p:spPr>
      </p:sp>
      <p:sp>
        <p:nvSpPr>
          <p:cNvPr id="141317" name="Rectangle 3"/>
          <p:cNvSpPr>
            <a:spLocks noGrp="1" noChangeArrowheads="1"/>
          </p:cNvSpPr>
          <p:nvPr>
            <p:ph type="body" idx="1"/>
          </p:nvPr>
        </p:nvSpPr>
        <p:spPr>
          <a:noFill/>
        </p:spPr>
        <p:txBody>
          <a:bodyPr/>
          <a:lstStyle/>
          <a:p>
            <a:pPr eaLnBrk="1" hangingPunct="1">
              <a:spcBef>
                <a:spcPts val="600"/>
              </a:spcBef>
            </a:pPr>
            <a:r>
              <a:rPr lang="en-US" altLang="en-US" sz="1400" dirty="0">
                <a:latin typeface="Arial" charset="0"/>
              </a:rPr>
              <a:t>For the first example:</a:t>
            </a:r>
          </a:p>
          <a:p>
            <a:pPr eaLnBrk="1" hangingPunct="1">
              <a:spcBef>
                <a:spcPts val="600"/>
              </a:spcBef>
            </a:pPr>
            <a:r>
              <a:rPr lang="en-US" altLang="en-US" sz="1400" dirty="0">
                <a:latin typeface="Arial" charset="0"/>
              </a:rPr>
              <a:t>Note that reciprocity is not required; one would not be required to add a 500 for Garr – and how many other persons? – to the authority record for Brigham Young University.  </a:t>
            </a:r>
            <a:endParaRPr lang="en-US" altLang="en-US" sz="1400" dirty="0" smtClean="0">
              <a:latin typeface="Arial" charset="0"/>
            </a:endParaRPr>
          </a:p>
          <a:p>
            <a:pPr eaLnBrk="1" hangingPunct="1">
              <a:spcBef>
                <a:spcPts val="600"/>
              </a:spcBef>
            </a:pPr>
            <a:r>
              <a:rPr lang="en-US" altLang="en-US" sz="1400" dirty="0" smtClean="0">
                <a:latin typeface="Arial" charset="0"/>
              </a:rPr>
              <a:t>Cataloger </a:t>
            </a:r>
            <a:r>
              <a:rPr lang="en-US" altLang="en-US" sz="1400" dirty="0">
                <a:latin typeface="Arial" charset="0"/>
              </a:rPr>
              <a:t>judgment and common sense suggest that indicating the relationship in one direction is more useful than in the other direction.</a:t>
            </a:r>
          </a:p>
        </p:txBody>
      </p:sp>
      <p:sp>
        <p:nvSpPr>
          <p:cNvPr id="141318"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C9F330FE-7741-4DC7-BF3D-4A29E4C5D9A6}" type="slidenum">
              <a:rPr lang="en-US" altLang="en-US" sz="1300"/>
              <a:pPr>
                <a:spcBef>
                  <a:spcPct val="0"/>
                </a:spcBef>
              </a:pPr>
              <a:t>72</a:t>
            </a:fld>
            <a:endParaRPr lang="en-US" altLang="en-US" sz="130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p:spPr>
        <p:txBody>
          <a:bodyPr/>
          <a:lstStyle/>
          <a:p>
            <a:endParaRPr lang="en-US" altLang="en-US" dirty="0" smtClean="0">
              <a:latin typeface="Arial" charset="0"/>
            </a:endParaRPr>
          </a:p>
        </p:txBody>
      </p:sp>
      <p:sp>
        <p:nvSpPr>
          <p:cNvPr id="14234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lvl1pPr defTabSz="952476" eaLnBrk="0" hangingPunct="0">
              <a:spcBef>
                <a:spcPct val="30000"/>
              </a:spcBef>
              <a:defRPr sz="1200">
                <a:solidFill>
                  <a:schemeClr val="tx1"/>
                </a:solidFill>
                <a:latin typeface="Arial" pitchFamily="34" charset="0"/>
                <a:cs typeface="Arial" pitchFamily="34" charset="0"/>
              </a:defRPr>
            </a:lvl1pPr>
            <a:lvl2pPr marL="759384" indent="-292071" defTabSz="952476" eaLnBrk="0" hangingPunct="0">
              <a:spcBef>
                <a:spcPct val="30000"/>
              </a:spcBef>
              <a:defRPr sz="1200">
                <a:solidFill>
                  <a:schemeClr val="tx1"/>
                </a:solidFill>
                <a:latin typeface="Arial" pitchFamily="34" charset="0"/>
                <a:cs typeface="Arial" pitchFamily="34" charset="0"/>
              </a:defRPr>
            </a:lvl2pPr>
            <a:lvl3pPr marL="1168284" indent="-233657" defTabSz="952476" eaLnBrk="0" hangingPunct="0">
              <a:spcBef>
                <a:spcPct val="30000"/>
              </a:spcBef>
              <a:defRPr sz="1200">
                <a:solidFill>
                  <a:schemeClr val="tx1"/>
                </a:solidFill>
                <a:latin typeface="Arial" pitchFamily="34" charset="0"/>
                <a:cs typeface="Arial" pitchFamily="34" charset="0"/>
              </a:defRPr>
            </a:lvl3pPr>
            <a:lvl4pPr marL="1635598" indent="-233657" defTabSz="952476" eaLnBrk="0" hangingPunct="0">
              <a:spcBef>
                <a:spcPct val="30000"/>
              </a:spcBef>
              <a:defRPr sz="1200">
                <a:solidFill>
                  <a:schemeClr val="tx1"/>
                </a:solidFill>
                <a:latin typeface="Arial" pitchFamily="34" charset="0"/>
                <a:cs typeface="Arial" pitchFamily="34" charset="0"/>
              </a:defRPr>
            </a:lvl4pPr>
            <a:lvl5pPr marL="2102911" indent="-233657" defTabSz="952476" eaLnBrk="0" hangingPunct="0">
              <a:spcBef>
                <a:spcPct val="30000"/>
              </a:spcBef>
              <a:defRPr sz="1200">
                <a:solidFill>
                  <a:schemeClr val="tx1"/>
                </a:solidFill>
                <a:latin typeface="Arial" pitchFamily="34" charset="0"/>
                <a:cs typeface="Arial" pitchFamily="34" charset="0"/>
              </a:defRPr>
            </a:lvl5pPr>
            <a:lvl6pPr marL="2570226" indent="-233657" defTabSz="952476" eaLnBrk="0" fontAlgn="base" hangingPunct="0">
              <a:spcBef>
                <a:spcPct val="30000"/>
              </a:spcBef>
              <a:spcAft>
                <a:spcPct val="0"/>
              </a:spcAft>
              <a:defRPr sz="1200">
                <a:solidFill>
                  <a:schemeClr val="tx1"/>
                </a:solidFill>
                <a:latin typeface="Arial" pitchFamily="34" charset="0"/>
                <a:cs typeface="Arial" pitchFamily="34" charset="0"/>
              </a:defRPr>
            </a:lvl6pPr>
            <a:lvl7pPr marL="3037539" indent="-233657" defTabSz="952476" eaLnBrk="0" fontAlgn="base" hangingPunct="0">
              <a:spcBef>
                <a:spcPct val="30000"/>
              </a:spcBef>
              <a:spcAft>
                <a:spcPct val="0"/>
              </a:spcAft>
              <a:defRPr sz="1200">
                <a:solidFill>
                  <a:schemeClr val="tx1"/>
                </a:solidFill>
                <a:latin typeface="Arial" pitchFamily="34" charset="0"/>
                <a:cs typeface="Arial" pitchFamily="34" charset="0"/>
              </a:defRPr>
            </a:lvl7pPr>
            <a:lvl8pPr marL="3504853" indent="-233657" defTabSz="952476" eaLnBrk="0" fontAlgn="base" hangingPunct="0">
              <a:spcBef>
                <a:spcPct val="30000"/>
              </a:spcBef>
              <a:spcAft>
                <a:spcPct val="0"/>
              </a:spcAft>
              <a:defRPr sz="1200">
                <a:solidFill>
                  <a:schemeClr val="tx1"/>
                </a:solidFill>
                <a:latin typeface="Arial" pitchFamily="34" charset="0"/>
                <a:cs typeface="Arial" pitchFamily="34" charset="0"/>
              </a:defRPr>
            </a:lvl8pPr>
            <a:lvl9pPr marL="3972166" indent="-233657" defTabSz="952476"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22261224-8DC5-4BDF-B139-04BC21D73559}" type="slidenum">
              <a:rPr lang="en-US" altLang="en-US" smtClean="0"/>
              <a:pPr eaLnBrk="1" hangingPunct="1">
                <a:spcBef>
                  <a:spcPct val="0"/>
                </a:spcBef>
              </a:pPr>
              <a:t>73</a:t>
            </a:fld>
            <a:endParaRPr lang="en-US" altLang="en-US" smtClean="0"/>
          </a:p>
        </p:txBody>
      </p:sp>
      <p:sp>
        <p:nvSpPr>
          <p:cNvPr id="181251" name="Rectangle 2"/>
          <p:cNvSpPr>
            <a:spLocks noGrp="1" noRot="1" noChangeAspect="1" noChangeArrowheads="1" noTextEdit="1"/>
          </p:cNvSpPr>
          <p:nvPr>
            <p:ph type="sldImg"/>
          </p:nvPr>
        </p:nvSpPr>
        <p:spPr>
          <a:xfrm>
            <a:off x="1143000" y="687388"/>
            <a:ext cx="4570413" cy="3429000"/>
          </a:xfrm>
          <a:ln/>
        </p:spPr>
      </p:sp>
      <p:sp>
        <p:nvSpPr>
          <p:cNvPr id="181252" name="Rectangle 3"/>
          <p:cNvSpPr>
            <a:spLocks noGrp="1" noChangeArrowheads="1"/>
          </p:cNvSpPr>
          <p:nvPr>
            <p:ph type="body" idx="1"/>
          </p:nvPr>
        </p:nvSpPr>
        <p:spPr>
          <a:noFill/>
        </p:spPr>
        <p:txBody>
          <a:bodyPr/>
          <a:lstStyle/>
          <a:p>
            <a:r>
              <a:rPr lang="en-US" altLang="en-US" sz="1400" dirty="0">
                <a:sym typeface="Wingdings 2" pitchFamily="18" charset="2"/>
              </a:rPr>
              <a:t>We will go over this exercise together</a:t>
            </a:r>
          </a:p>
          <a:p>
            <a:pPr>
              <a:buFontTx/>
              <a:buNone/>
            </a:pPr>
            <a:r>
              <a:rPr lang="en-US" altLang="en-US" sz="1400" b="1" i="1" dirty="0">
                <a:latin typeface="Arial" pitchFamily="34" charset="0"/>
                <a:cs typeface="Arial" pitchFamily="34" charset="0"/>
              </a:rPr>
              <a:t>Exercise #6	</a:t>
            </a:r>
            <a:r>
              <a:rPr lang="en-US" altLang="en-US" sz="1400" b="1" i="1" dirty="0" smtClean="0">
                <a:latin typeface="Arial" pitchFamily="34" charset="0"/>
                <a:cs typeface="Arial" pitchFamily="34" charset="0"/>
              </a:rPr>
              <a:t>Creators </a:t>
            </a:r>
            <a:r>
              <a:rPr lang="en-US" altLang="en-US" sz="1400" b="1" i="1" dirty="0">
                <a:latin typeface="Arial" pitchFamily="34" charset="0"/>
                <a:cs typeface="Arial" pitchFamily="34" charset="0"/>
              </a:rPr>
              <a:t>and Contributors</a:t>
            </a:r>
            <a:endParaRPr lang="en-US" altLang="en-US" sz="1400" dirty="0">
              <a:latin typeface="Arial" pitchFamily="34" charset="0"/>
              <a:cs typeface="Arial" pitchFamily="34" charset="0"/>
            </a:endParaRPr>
          </a:p>
        </p:txBody>
      </p:sp>
      <p:sp>
        <p:nvSpPr>
          <p:cNvPr id="181253" name="Header Placeholder 1"/>
          <p:cNvSpPr>
            <a:spLocks noGrp="1"/>
          </p:cNvSpPr>
          <p:nvPr>
            <p:ph type="hdr" sz="quarter"/>
          </p:nvPr>
        </p:nvSpPr>
        <p:spPr>
          <a:noFill/>
        </p:spPr>
        <p:txBody>
          <a:bodyPr/>
          <a:lstStyle>
            <a:lvl1pPr defTabSz="952476" eaLnBrk="0" hangingPunct="0">
              <a:defRPr>
                <a:solidFill>
                  <a:schemeClr val="tx1"/>
                </a:solidFill>
                <a:latin typeface="Verdana" pitchFamily="34" charset="0"/>
                <a:cs typeface="Arial" pitchFamily="34" charset="0"/>
              </a:defRPr>
            </a:lvl1pPr>
            <a:lvl2pPr marL="759384" indent="-292071" defTabSz="952476" eaLnBrk="0" hangingPunct="0">
              <a:defRPr>
                <a:solidFill>
                  <a:schemeClr val="tx1"/>
                </a:solidFill>
                <a:latin typeface="Verdana" pitchFamily="34" charset="0"/>
                <a:cs typeface="Arial" pitchFamily="34" charset="0"/>
              </a:defRPr>
            </a:lvl2pPr>
            <a:lvl3pPr marL="1168284" indent="-233657" defTabSz="952476" eaLnBrk="0" hangingPunct="0">
              <a:defRPr>
                <a:solidFill>
                  <a:schemeClr val="tx1"/>
                </a:solidFill>
                <a:latin typeface="Verdana" pitchFamily="34" charset="0"/>
                <a:cs typeface="Arial" pitchFamily="34" charset="0"/>
              </a:defRPr>
            </a:lvl3pPr>
            <a:lvl4pPr marL="1635598" indent="-233657" defTabSz="952476" eaLnBrk="0" hangingPunct="0">
              <a:defRPr>
                <a:solidFill>
                  <a:schemeClr val="tx1"/>
                </a:solidFill>
                <a:latin typeface="Verdana" pitchFamily="34" charset="0"/>
                <a:cs typeface="Arial" pitchFamily="34" charset="0"/>
              </a:defRPr>
            </a:lvl4pPr>
            <a:lvl5pPr marL="2102911" indent="-233657" defTabSz="952476" eaLnBrk="0" hangingPunct="0">
              <a:defRPr>
                <a:solidFill>
                  <a:schemeClr val="tx1"/>
                </a:solidFill>
                <a:latin typeface="Verdana" pitchFamily="34" charset="0"/>
                <a:cs typeface="Arial" pitchFamily="34" charset="0"/>
              </a:defRPr>
            </a:lvl5pPr>
            <a:lvl6pPr marL="2570226" indent="-233657" defTabSz="952476" eaLnBrk="0" fontAlgn="base" hangingPunct="0">
              <a:spcBef>
                <a:spcPct val="0"/>
              </a:spcBef>
              <a:spcAft>
                <a:spcPct val="0"/>
              </a:spcAft>
              <a:defRPr>
                <a:solidFill>
                  <a:schemeClr val="tx1"/>
                </a:solidFill>
                <a:latin typeface="Verdana" pitchFamily="34" charset="0"/>
                <a:cs typeface="Arial" pitchFamily="34" charset="0"/>
              </a:defRPr>
            </a:lvl6pPr>
            <a:lvl7pPr marL="3037539" indent="-233657" defTabSz="952476" eaLnBrk="0" fontAlgn="base" hangingPunct="0">
              <a:spcBef>
                <a:spcPct val="0"/>
              </a:spcBef>
              <a:spcAft>
                <a:spcPct val="0"/>
              </a:spcAft>
              <a:defRPr>
                <a:solidFill>
                  <a:schemeClr val="tx1"/>
                </a:solidFill>
                <a:latin typeface="Verdana" pitchFamily="34" charset="0"/>
                <a:cs typeface="Arial" pitchFamily="34" charset="0"/>
              </a:defRPr>
            </a:lvl7pPr>
            <a:lvl8pPr marL="3504853" indent="-233657" defTabSz="952476" eaLnBrk="0" fontAlgn="base" hangingPunct="0">
              <a:spcBef>
                <a:spcPct val="0"/>
              </a:spcBef>
              <a:spcAft>
                <a:spcPct val="0"/>
              </a:spcAft>
              <a:defRPr>
                <a:solidFill>
                  <a:schemeClr val="tx1"/>
                </a:solidFill>
                <a:latin typeface="Verdana" pitchFamily="34" charset="0"/>
                <a:cs typeface="Arial" pitchFamily="34" charset="0"/>
              </a:defRPr>
            </a:lvl8pPr>
            <a:lvl9pPr marL="3972166" indent="-233657" defTabSz="952476"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r>
              <a:rPr lang="en-US" altLang="en-US" smtClean="0">
                <a:latin typeface="Arial" pitchFamily="34" charset="0"/>
              </a:rPr>
              <a:t>Descriptive Cataloging Using RDA</a:t>
            </a:r>
            <a:endParaRPr lang="en-US" altLang="en-US">
              <a:latin typeface="Arial" pitchFamily="34"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altLang="en-US" smtClean="0"/>
              <a:t>Descriptive Cataloging Using RDA</a:t>
            </a:r>
            <a:endParaRPr lang="en-US" altLang="en-US" dirty="0"/>
          </a:p>
        </p:txBody>
      </p:sp>
      <p:sp>
        <p:nvSpPr>
          <p:cNvPr id="5" name="Date Placeholder 4"/>
          <p:cNvSpPr>
            <a:spLocks noGrp="1"/>
          </p:cNvSpPr>
          <p:nvPr>
            <p:ph type="dt" idx="11"/>
          </p:nvPr>
        </p:nvSpPr>
        <p:spPr/>
        <p:txBody>
          <a:bodyPr/>
          <a:lstStyle/>
          <a:p>
            <a:pPr>
              <a:defRPr/>
            </a:pPr>
            <a:r>
              <a:rPr lang="en-US" altLang="en-US" smtClean="0"/>
              <a:t>February 2015</a:t>
            </a:r>
            <a:endParaRPr lang="en-US" altLang="en-US" dirty="0"/>
          </a:p>
        </p:txBody>
      </p:sp>
      <p:sp>
        <p:nvSpPr>
          <p:cNvPr id="6" name="Footer Placeholder 5"/>
          <p:cNvSpPr>
            <a:spLocks noGrp="1"/>
          </p:cNvSpPr>
          <p:nvPr>
            <p:ph type="ftr" sz="quarter" idx="12"/>
          </p:nvPr>
        </p:nvSpPr>
        <p:spPr/>
        <p:txBody>
          <a:bodyPr/>
          <a:lstStyle/>
          <a:p>
            <a:pPr>
              <a:defRPr/>
            </a:pPr>
            <a:r>
              <a:rPr lang="en-US" altLang="en-US" smtClean="0"/>
              <a:t>Module 7: Relationships in RDA; Authority Control</a:t>
            </a:r>
            <a:endParaRPr lang="en-US" altLang="en-US" dirty="0"/>
          </a:p>
        </p:txBody>
      </p:sp>
      <p:sp>
        <p:nvSpPr>
          <p:cNvPr id="7" name="Slide Number Placeholder 6"/>
          <p:cNvSpPr>
            <a:spLocks noGrp="1"/>
          </p:cNvSpPr>
          <p:nvPr>
            <p:ph type="sldNum" sz="quarter" idx="13"/>
          </p:nvPr>
        </p:nvSpPr>
        <p:spPr/>
        <p:txBody>
          <a:bodyPr/>
          <a:lstStyle/>
          <a:p>
            <a:pPr>
              <a:defRPr/>
            </a:pPr>
            <a:fld id="{14887689-6356-43F9-97D0-D1E645EBF52C}" type="slidenum">
              <a:rPr lang="en-US" altLang="en-US" smtClean="0"/>
              <a:pPr>
                <a:defRPr/>
              </a:pPr>
              <a:t>74</a:t>
            </a:fld>
            <a:endParaRPr lang="en-US" altLang="en-US"/>
          </a:p>
        </p:txBody>
      </p:sp>
    </p:spTree>
    <p:extLst>
      <p:ext uri="{BB962C8B-B14F-4D97-AF65-F5344CB8AC3E}">
        <p14:creationId xmlns:p14="http://schemas.microsoft.com/office/powerpoint/2010/main" val="25087680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r>
              <a:rPr lang="en-US" altLang="en-US" sz="1400" dirty="0">
                <a:latin typeface="Arial" charset="0"/>
              </a:rPr>
              <a:t>[animated upon click]</a:t>
            </a:r>
          </a:p>
        </p:txBody>
      </p:sp>
      <p:sp>
        <p:nvSpPr>
          <p:cNvPr id="52228"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52229"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65649F60-4229-4585-AE76-CE3C4895B4BD}" type="slidenum">
              <a:rPr lang="en-US" altLang="en-US">
                <a:latin typeface="Arial" charset="0"/>
              </a:rPr>
              <a:pPr/>
              <a:t>75</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p:spPr>
        <p:txBody>
          <a:bodyPr/>
          <a:lstStyle/>
          <a:p>
            <a:endParaRPr lang="en-US" altLang="en-US" sz="1000">
              <a:latin typeface="Arial" charset="0"/>
            </a:endParaRPr>
          </a:p>
        </p:txBody>
      </p:sp>
      <p:sp>
        <p:nvSpPr>
          <p:cNvPr id="53252" name="Slide Number Placeholder 3"/>
          <p:cNvSpPr>
            <a:spLocks noGrp="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5BD48F46-7067-422A-B023-4ECA90D2F35D}" type="slidenum">
              <a:rPr lang="en-US" altLang="en-US" sz="1300"/>
              <a:pPr>
                <a:spcBef>
                  <a:spcPct val="0"/>
                </a:spcBef>
              </a:pPr>
              <a:t>76</a:t>
            </a:fld>
            <a:endParaRPr lang="en-US" altLang="en-US" sz="1300"/>
          </a:p>
        </p:txBody>
      </p:sp>
      <p:sp>
        <p:nvSpPr>
          <p:cNvPr id="5325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A8B76C3F-D1B9-49F7-B704-9D11C2C4F443}" type="slidenum">
              <a:rPr lang="en-US" altLang="en-US" sz="1300"/>
              <a:pPr>
                <a:spcBef>
                  <a:spcPct val="0"/>
                </a:spcBef>
              </a:pPr>
              <a:t>77</a:t>
            </a:fld>
            <a:endParaRPr lang="en-US" altLang="en-US" sz="13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en-US" altLang="en-US" smtClean="0">
              <a:latin typeface="Arial" charset="0"/>
            </a:endParaRPr>
          </a:p>
        </p:txBody>
      </p:sp>
      <p:sp>
        <p:nvSpPr>
          <p:cNvPr id="5427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9A0F010D-6D2F-4018-A1F2-1EFD198C6A10}" type="slidenum">
              <a:rPr lang="en-US" altLang="en-US" sz="1300">
                <a:cs typeface="Arial" charset="0"/>
              </a:rPr>
              <a:pPr algn="r">
                <a:spcBef>
                  <a:spcPct val="0"/>
                </a:spcBef>
              </a:pPr>
              <a:t>78</a:t>
            </a:fld>
            <a:endParaRPr lang="en-US" altLang="en-US" sz="1300">
              <a:cs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n-US" altLang="en-US" smtClean="0">
              <a:latin typeface="Arial" charset="0"/>
            </a:endParaRPr>
          </a:p>
        </p:txBody>
      </p:sp>
      <p:sp>
        <p:nvSpPr>
          <p:cNvPr id="5530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55302"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DBC900C0-5422-416B-838F-D85010332748}" type="slidenum">
              <a:rPr lang="en-US" altLang="en-US">
                <a:latin typeface="Arial" charset="0"/>
              </a:rPr>
              <a:pPr/>
              <a:t>78</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B515E18C-963C-4FFB-9CFB-99ECADE5C349}" type="slidenum">
              <a:rPr lang="en-US" altLang="en-US" sz="1300">
                <a:cs typeface="Arial" charset="0"/>
              </a:rPr>
              <a:pPr algn="r">
                <a:spcBef>
                  <a:spcPct val="0"/>
                </a:spcBef>
              </a:pPr>
              <a:t>79</a:t>
            </a:fld>
            <a:endParaRPr lang="en-US" altLang="en-US" sz="1300">
              <a:cs typeface="Arial"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r>
              <a:rPr lang="en-US" altLang="en-US" sz="1400" i="1" dirty="0">
                <a:latin typeface="Arial" charset="0"/>
              </a:rPr>
              <a:t>Imagine the confusion!!!</a:t>
            </a:r>
          </a:p>
        </p:txBody>
      </p:sp>
      <p:sp>
        <p:nvSpPr>
          <p:cNvPr id="56325"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56326"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F3CBD8F3-AC2A-4392-BDE0-432B2ADC5E9E}" type="slidenum">
              <a:rPr lang="en-US" altLang="en-US">
                <a:latin typeface="Arial" charset="0"/>
              </a:rPr>
              <a:pPr/>
              <a:t>79</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155D7B99-A573-4F24-A5E6-88B0DE957170}" type="slidenum">
              <a:rPr lang="en-US" altLang="en-US" sz="1300">
                <a:cs typeface="Arial" charset="0"/>
              </a:rPr>
              <a:pPr algn="r">
                <a:spcBef>
                  <a:spcPct val="0"/>
                </a:spcBef>
              </a:pPr>
              <a:t>80</a:t>
            </a:fld>
            <a:endParaRPr lang="en-US" altLang="en-US" sz="1300">
              <a:cs typeface="Arial"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US" altLang="en-US" smtClean="0">
              <a:latin typeface="Arial" charset="0"/>
            </a:endParaRPr>
          </a:p>
        </p:txBody>
      </p:sp>
      <p:sp>
        <p:nvSpPr>
          <p:cNvPr id="6042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60422"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76ABA408-8C7B-4647-8166-3DFC5923129C}" type="slidenum">
              <a:rPr lang="en-US" altLang="en-US">
                <a:latin typeface="Arial" charset="0"/>
              </a:rPr>
              <a:pPr/>
              <a:t>80</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9B77E0E7-87C4-4316-A5FB-6E8665F2D0EC}" type="slidenum">
              <a:rPr lang="en-US" altLang="en-US" sz="1300">
                <a:cs typeface="Arial" charset="0"/>
              </a:rPr>
              <a:pPr algn="r">
                <a:spcBef>
                  <a:spcPct val="0"/>
                </a:spcBef>
              </a:pPr>
              <a:t>81</a:t>
            </a:fld>
            <a:endParaRPr lang="en-US" altLang="en-US" sz="1300">
              <a:cs typeface="Arial"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endParaRPr lang="en-US" altLang="en-US" smtClean="0">
              <a:latin typeface="Arial" charset="0"/>
            </a:endParaRPr>
          </a:p>
        </p:txBody>
      </p:sp>
      <p:sp>
        <p:nvSpPr>
          <p:cNvPr id="61445"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61446"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FA2A9DBD-54E3-42A7-A812-0D2CF982B5B4}" type="slidenum">
              <a:rPr lang="en-US" altLang="en-US">
                <a:latin typeface="Arial" charset="0"/>
              </a:rPr>
              <a:pPr/>
              <a:t>81</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A41ECC6B-8BE3-4B4A-BA23-47D0E857AE8C}" type="slidenum">
              <a:rPr lang="en-US" altLang="en-US" sz="1300">
                <a:cs typeface="Arial" charset="0"/>
              </a:rPr>
              <a:pPr algn="r">
                <a:spcBef>
                  <a:spcPct val="0"/>
                </a:spcBef>
              </a:pPr>
              <a:t>82</a:t>
            </a:fld>
            <a:endParaRPr lang="en-US" altLang="en-US" sz="1300">
              <a:cs typeface="Arial"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en-US" altLang="en-US" smtClean="0">
              <a:latin typeface="Arial" charset="0"/>
            </a:endParaRPr>
          </a:p>
        </p:txBody>
      </p:sp>
      <p:sp>
        <p:nvSpPr>
          <p:cNvPr id="62469"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62470"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09424F44-9A83-41D2-AD90-204FED6E793F}" type="slidenum">
              <a:rPr lang="en-US" altLang="en-US">
                <a:latin typeface="Arial" charset="0"/>
              </a:rPr>
              <a:pPr/>
              <a:t>82</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E17859C7-50A8-4205-803D-67DF4E2C79AD}" type="slidenum">
              <a:rPr lang="en-US" altLang="en-US" sz="1300">
                <a:cs typeface="Arial" charset="0"/>
              </a:rPr>
              <a:pPr algn="r">
                <a:spcBef>
                  <a:spcPct val="0"/>
                </a:spcBef>
              </a:pPr>
              <a:t>83</a:t>
            </a:fld>
            <a:endParaRPr lang="en-US" altLang="en-US" sz="1300">
              <a:cs typeface="Arial"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r>
              <a:rPr lang="en-US" altLang="en-US" sz="1400" dirty="0">
                <a:latin typeface="Arial" charset="0"/>
              </a:rPr>
              <a:t>Ask students, briefly, what the options might be for each of these.</a:t>
            </a:r>
          </a:p>
        </p:txBody>
      </p:sp>
      <p:sp>
        <p:nvSpPr>
          <p:cNvPr id="6349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63494"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99DDCB94-80FA-4E4E-8CAC-650E743E627C}" type="slidenum">
              <a:rPr lang="en-US" altLang="en-US">
                <a:latin typeface="Arial" charset="0"/>
              </a:rPr>
              <a:pPr/>
              <a:t>83</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18F1F41B-B01B-495B-9362-38E6F03869B9}" type="slidenum">
              <a:rPr lang="en-US" altLang="en-US" sz="1300">
                <a:cs typeface="Arial" charset="0"/>
              </a:rPr>
              <a:pPr algn="r">
                <a:spcBef>
                  <a:spcPct val="0"/>
                </a:spcBef>
              </a:pPr>
              <a:t>84</a:t>
            </a:fld>
            <a:endParaRPr lang="en-US" altLang="en-US" sz="1300">
              <a:cs typeface="Arial"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r>
              <a:rPr lang="en-US" altLang="en-US" sz="1400" dirty="0" smtClean="0">
                <a:latin typeface="Arial" charset="0"/>
              </a:rPr>
              <a:t>The </a:t>
            </a:r>
            <a:r>
              <a:rPr lang="en-US" altLang="en-US" sz="1400" dirty="0" smtClean="0">
                <a:latin typeface="Arial" charset="0"/>
              </a:rPr>
              <a:t>second major </a:t>
            </a:r>
            <a:r>
              <a:rPr lang="en-US" altLang="en-US" sz="1400" dirty="0" smtClean="0">
                <a:latin typeface="Arial" charset="0"/>
              </a:rPr>
              <a:t>bullet </a:t>
            </a:r>
            <a:r>
              <a:rPr lang="en-US" altLang="en-US" sz="1400" dirty="0" smtClean="0">
                <a:latin typeface="Arial" charset="0"/>
              </a:rPr>
              <a:t>is covered in the </a:t>
            </a:r>
            <a:r>
              <a:rPr lang="en-US" altLang="en-US" sz="1400" i="1" dirty="0" smtClean="0">
                <a:latin typeface="Arial" charset="0"/>
              </a:rPr>
              <a:t>next</a:t>
            </a:r>
            <a:r>
              <a:rPr lang="en-US" altLang="en-US" sz="1400" dirty="0" smtClean="0">
                <a:latin typeface="Arial" charset="0"/>
              </a:rPr>
              <a:t> module.</a:t>
            </a:r>
          </a:p>
        </p:txBody>
      </p:sp>
      <p:sp>
        <p:nvSpPr>
          <p:cNvPr id="6451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64518"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5D13AD64-18F3-4885-82E1-3750C2BF8613}" type="slidenum">
              <a:rPr lang="en-US" altLang="en-US">
                <a:latin typeface="Arial" charset="0"/>
              </a:rPr>
              <a:pPr/>
              <a:t>84</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32E76BB3-0DB6-45FA-A02D-11F03642534B}" type="slidenum">
              <a:rPr lang="en-US" altLang="en-US" sz="1300">
                <a:cs typeface="Arial" charset="0"/>
              </a:rPr>
              <a:pPr algn="r">
                <a:spcBef>
                  <a:spcPct val="0"/>
                </a:spcBef>
              </a:pPr>
              <a:t>85</a:t>
            </a:fld>
            <a:endParaRPr lang="en-US" altLang="en-US" sz="1300">
              <a:cs typeface="Arial"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en-US" altLang="en-US" dirty="0" smtClean="0">
              <a:latin typeface="Arial" charset="0"/>
            </a:endParaRPr>
          </a:p>
        </p:txBody>
      </p:sp>
      <p:sp>
        <p:nvSpPr>
          <p:cNvPr id="5939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59398"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3FC65101-BD97-47AD-860C-358510BD9C45}" type="slidenum">
              <a:rPr lang="en-US" altLang="en-US">
                <a:latin typeface="Arial" charset="0"/>
              </a:rPr>
              <a:pPr/>
              <a:t>85</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6616AA5B-23D5-4420-8A0C-B4755F8E6978}" type="slidenum">
              <a:rPr lang="en-US" altLang="en-US" sz="1300">
                <a:cs typeface="Arial" charset="0"/>
              </a:rPr>
              <a:pPr algn="r">
                <a:spcBef>
                  <a:spcPct val="0"/>
                </a:spcBef>
              </a:pPr>
              <a:t>86</a:t>
            </a:fld>
            <a:endParaRPr lang="en-US" altLang="en-US" sz="1300">
              <a:cs typeface="Arial"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spcBef>
                <a:spcPts val="0"/>
              </a:spcBef>
            </a:pPr>
            <a:r>
              <a:rPr lang="en-US" altLang="en-US" sz="1400" dirty="0">
                <a:latin typeface="Arial" charset="0"/>
              </a:rPr>
              <a:t>For the class:</a:t>
            </a:r>
          </a:p>
          <a:p>
            <a:pPr eaLnBrk="1" hangingPunct="1">
              <a:spcBef>
                <a:spcPts val="0"/>
              </a:spcBef>
            </a:pPr>
            <a:r>
              <a:rPr lang="en-US" altLang="en-US" sz="1400" dirty="0">
                <a:latin typeface="Arial" charset="0"/>
              </a:rPr>
              <a:t>Q: What does ‘collocation’ do? (hint: think of FRBR)</a:t>
            </a:r>
          </a:p>
          <a:p>
            <a:pPr eaLnBrk="1" hangingPunct="1">
              <a:spcBef>
                <a:spcPts val="0"/>
              </a:spcBef>
            </a:pPr>
            <a:r>
              <a:rPr lang="en-US" altLang="en-US" sz="1400" dirty="0">
                <a:latin typeface="Arial" charset="0"/>
              </a:rPr>
              <a:t>A: Organize the WEMI entities produced by the P/F/CB entities</a:t>
            </a:r>
          </a:p>
        </p:txBody>
      </p:sp>
      <p:sp>
        <p:nvSpPr>
          <p:cNvPr id="57349"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57350"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DF8520C0-84F3-4DE7-B294-F1792C61F00C}" type="slidenum">
              <a:rPr lang="en-US" altLang="en-US">
                <a:latin typeface="Arial" charset="0"/>
              </a:rPr>
              <a:pPr/>
              <a:t>86</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58F8BC9A-16ED-484B-907B-7BD31A77F254}" type="slidenum">
              <a:rPr lang="en-US" altLang="en-US" sz="1300"/>
              <a:pPr>
                <a:spcBef>
                  <a:spcPct val="0"/>
                </a:spcBef>
              </a:pPr>
              <a:t>87</a:t>
            </a:fld>
            <a:endParaRPr lang="en-US" altLang="en-US" sz="13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marL="233657" indent="-233657" eaLnBrk="1" hangingPunct="1"/>
            <a:endParaRPr lang="en-US" altLang="en-US" sz="1000">
              <a:latin typeface="Arial" charset="0"/>
              <a:cs typeface="Arial" charset="0"/>
            </a:endParaRPr>
          </a:p>
        </p:txBody>
      </p:sp>
      <p:sp>
        <p:nvSpPr>
          <p:cNvPr id="5837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p:spPr>
        <p:txBody>
          <a:bodyPr/>
          <a:lstStyle/>
          <a:p>
            <a:endParaRPr lang="en-US" altLang="en-US" sz="1000">
              <a:latin typeface="Arial" charset="0"/>
            </a:endParaRPr>
          </a:p>
        </p:txBody>
      </p:sp>
      <p:sp>
        <p:nvSpPr>
          <p:cNvPr id="65540" name="Slide Number Placeholder 3"/>
          <p:cNvSpPr txBox="1">
            <a:spLocks noGrp="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35D08A8A-D516-4DC4-8608-DB898B2BF9FE}" type="slidenum">
              <a:rPr lang="en-US" altLang="en-US" sz="1300">
                <a:cs typeface="Arial" charset="0"/>
              </a:rPr>
              <a:pPr algn="r">
                <a:spcBef>
                  <a:spcPct val="0"/>
                </a:spcBef>
              </a:pPr>
              <a:t>88</a:t>
            </a:fld>
            <a:endParaRPr lang="en-US" altLang="en-US" sz="1300">
              <a:cs typeface="Arial" charset="0"/>
            </a:endParaRPr>
          </a:p>
        </p:txBody>
      </p:sp>
      <p:sp>
        <p:nvSpPr>
          <p:cNvPr id="6554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65542"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D8A1F34F-66AD-4FDF-8D19-7B642E8B4741}" type="slidenum">
              <a:rPr lang="en-US" altLang="en-US">
                <a:latin typeface="Arial" charset="0"/>
              </a:rPr>
              <a:pPr/>
              <a:t>88</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B48A3091-48B0-4169-9A4D-385B504ED0FD}" type="slidenum">
              <a:rPr lang="en-US" altLang="en-US" sz="1300"/>
              <a:pPr>
                <a:spcBef>
                  <a:spcPct val="0"/>
                </a:spcBef>
              </a:pPr>
              <a:t>89</a:t>
            </a:fld>
            <a:endParaRPr lang="en-US" altLang="en-US" sz="1300"/>
          </a:p>
        </p:txBody>
      </p:sp>
      <p:sp>
        <p:nvSpPr>
          <p:cNvPr id="66563"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E71BF46C-AE73-4E17-951F-C394AFF0F5CC}" type="slidenum">
              <a:rPr lang="en-US" altLang="en-US" sz="1300">
                <a:cs typeface="Arial" charset="0"/>
              </a:rPr>
              <a:pPr algn="r">
                <a:spcBef>
                  <a:spcPct val="0"/>
                </a:spcBef>
              </a:pPr>
              <a:t>89</a:t>
            </a:fld>
            <a:endParaRPr lang="en-US" altLang="en-US" sz="1300">
              <a:cs typeface="Arial" charset="0"/>
            </a:endParaRPr>
          </a:p>
        </p:txBody>
      </p:sp>
      <p:sp>
        <p:nvSpPr>
          <p:cNvPr id="66564" name="Rectangle 2"/>
          <p:cNvSpPr>
            <a:spLocks noGrp="1" noRot="1" noChangeAspect="1" noChangeArrowheads="1" noTextEdit="1"/>
          </p:cNvSpPr>
          <p:nvPr>
            <p:ph type="sldImg"/>
          </p:nvPr>
        </p:nvSpPr>
        <p:spPr>
          <a:ln/>
        </p:spPr>
      </p:sp>
      <p:sp>
        <p:nvSpPr>
          <p:cNvPr id="66565" name="Rectangle 3"/>
          <p:cNvSpPr>
            <a:spLocks noGrp="1" noChangeArrowheads="1"/>
          </p:cNvSpPr>
          <p:nvPr>
            <p:ph type="body" idx="1"/>
          </p:nvPr>
        </p:nvSpPr>
        <p:spPr>
          <a:noFill/>
        </p:spPr>
        <p:txBody>
          <a:bodyPr/>
          <a:lstStyle/>
          <a:p>
            <a:endParaRPr lang="en-US" altLang="en-US" sz="1000">
              <a:latin typeface="Arial" charset="0"/>
            </a:endParaRPr>
          </a:p>
        </p:txBody>
      </p:sp>
      <p:sp>
        <p:nvSpPr>
          <p:cNvPr id="66566"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5D5FD605-3224-4453-8DD6-23B469A81072}" type="slidenum">
              <a:rPr lang="en-US" altLang="en-US" sz="1300"/>
              <a:pPr>
                <a:spcBef>
                  <a:spcPct val="0"/>
                </a:spcBef>
              </a:pPr>
              <a:t>90</a:t>
            </a:fld>
            <a:endParaRPr lang="en-US" altLang="en-US" sz="13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defTabSz="924458">
              <a:spcBef>
                <a:spcPts val="0"/>
              </a:spcBef>
            </a:pPr>
            <a:r>
              <a:rPr lang="en-US" altLang="en-US" sz="1400" dirty="0">
                <a:latin typeface="Arial" charset="0"/>
                <a:cs typeface="Arial" charset="0"/>
              </a:rPr>
              <a:t>Remember that the policies and extensive guidance on the recording and coding of data in Name Authority Records is provided in section Z1 of the Descriptive Cataloging Manual.</a:t>
            </a:r>
          </a:p>
          <a:p>
            <a:endParaRPr lang="en-US" altLang="en-US" sz="1000" dirty="0">
              <a:latin typeface="Arial" charset="0"/>
              <a:cs typeface="Arial" charset="0"/>
            </a:endParaRPr>
          </a:p>
          <a:p>
            <a:endParaRPr lang="en-US" altLang="en-US" dirty="0" smtClean="0">
              <a:latin typeface="Arial" charset="0"/>
            </a:endParaRPr>
          </a:p>
        </p:txBody>
      </p:sp>
      <p:sp>
        <p:nvSpPr>
          <p:cNvPr id="67589"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CEE25017-991A-4F79-8817-85CA28FA0966}" type="slidenum">
              <a:rPr lang="en-US" altLang="en-US" sz="1300"/>
              <a:pPr>
                <a:spcBef>
                  <a:spcPct val="0"/>
                </a:spcBef>
              </a:pPr>
              <a:t>91</a:t>
            </a:fld>
            <a:endParaRPr lang="en-US" altLang="en-US" sz="13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a:spcBef>
                <a:spcPts val="0"/>
              </a:spcBef>
            </a:pPr>
            <a:r>
              <a:rPr lang="en-US" altLang="en-US" sz="1400" dirty="0">
                <a:latin typeface="Arial" charset="0"/>
                <a:cs typeface="Arial" charset="0"/>
              </a:rPr>
              <a:t>One way to think of this significant difference:</a:t>
            </a:r>
          </a:p>
          <a:p>
            <a:pPr marL="285750" indent="-285750">
              <a:spcBef>
                <a:spcPts val="0"/>
              </a:spcBef>
              <a:buFont typeface="Arial" panose="020B0604020202020204" pitchFamily="34" charset="0"/>
              <a:buChar char="•"/>
            </a:pPr>
            <a:r>
              <a:rPr lang="en-US" altLang="en-US" sz="1400" dirty="0" smtClean="0">
                <a:latin typeface="Arial" charset="0"/>
                <a:cs typeface="Arial" charset="0"/>
              </a:rPr>
              <a:t>How </a:t>
            </a:r>
            <a:r>
              <a:rPr lang="en-US" altLang="en-US" sz="1400" dirty="0">
                <a:latin typeface="Arial" charset="0"/>
                <a:cs typeface="Arial" charset="0"/>
              </a:rPr>
              <a:t>many resources are there by and about any particular author?  Right, perhaps thousands – and each of them is represented by an individual bibliographic record.</a:t>
            </a:r>
          </a:p>
          <a:p>
            <a:pPr marL="285750" indent="-285750">
              <a:spcBef>
                <a:spcPts val="0"/>
              </a:spcBef>
              <a:buFont typeface="Arial" panose="020B0604020202020204" pitchFamily="34" charset="0"/>
              <a:buChar char="•"/>
            </a:pPr>
            <a:r>
              <a:rPr lang="en-US" altLang="en-US" sz="1400" dirty="0" smtClean="0">
                <a:latin typeface="Arial" charset="0"/>
                <a:cs typeface="Arial" charset="0"/>
              </a:rPr>
              <a:t>How </a:t>
            </a:r>
            <a:r>
              <a:rPr lang="en-US" altLang="en-US" sz="1400" dirty="0">
                <a:latin typeface="Arial" charset="0"/>
                <a:cs typeface="Arial" charset="0"/>
              </a:rPr>
              <a:t>many times do you need to be told what the controlled form of that person’s name is?  Right, only once – so there is generally only one NAR for each entity (it may be more complicated for pseudonyms and other situations we have discussed; but the general principle holds)</a:t>
            </a:r>
          </a:p>
        </p:txBody>
      </p:sp>
      <p:sp>
        <p:nvSpPr>
          <p:cNvPr id="6861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A3A9C805-23FD-4F1B-955C-23A9F49FC0E6}" type="slidenum">
              <a:rPr lang="en-US" altLang="en-US" sz="1300">
                <a:cs typeface="Arial" charset="0"/>
              </a:rPr>
              <a:pPr algn="r">
                <a:spcBef>
                  <a:spcPct val="0"/>
                </a:spcBef>
              </a:pPr>
              <a:t>92</a:t>
            </a:fld>
            <a:endParaRPr lang="en-US" altLang="en-US" sz="1300">
              <a:cs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endParaRPr lang="en-US" altLang="en-US" sz="1000" dirty="0">
              <a:latin typeface="Arial" charset="0"/>
              <a:cs typeface="Arial" charset="0"/>
            </a:endParaRPr>
          </a:p>
        </p:txBody>
      </p:sp>
      <p:sp>
        <p:nvSpPr>
          <p:cNvPr id="6963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69638"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5D47D26C-CF38-426D-8CB1-0C8A021F3219}" type="slidenum">
              <a:rPr lang="en-US" altLang="en-US">
                <a:latin typeface="Arial" charset="0"/>
              </a:rPr>
              <a:pPr/>
              <a:t>92</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F8E58FA2-02F1-489C-90B0-76A316FA37B8}" type="slidenum">
              <a:rPr lang="en-US" altLang="en-US" sz="1300"/>
              <a:pPr>
                <a:spcBef>
                  <a:spcPct val="0"/>
                </a:spcBef>
              </a:pPr>
              <a:t>93</a:t>
            </a:fld>
            <a:endParaRPr lang="en-US" altLang="en-US" sz="1300"/>
          </a:p>
        </p:txBody>
      </p:sp>
      <p:sp>
        <p:nvSpPr>
          <p:cNvPr id="70659"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8E74346C-A18E-4185-87C0-C2B2DCD852E8}" type="slidenum">
              <a:rPr lang="en-US" altLang="en-US" sz="1300">
                <a:cs typeface="Arial" charset="0"/>
              </a:rPr>
              <a:pPr algn="r">
                <a:spcBef>
                  <a:spcPct val="0"/>
                </a:spcBef>
              </a:pPr>
              <a:t>93</a:t>
            </a:fld>
            <a:endParaRPr lang="en-US" altLang="en-US" sz="1300">
              <a:cs typeface="Arial" charset="0"/>
            </a:endParaRPr>
          </a:p>
        </p:txBody>
      </p:sp>
      <p:sp>
        <p:nvSpPr>
          <p:cNvPr id="70660" name="Rectangle 2"/>
          <p:cNvSpPr>
            <a:spLocks noGrp="1" noRot="1" noChangeAspect="1" noChangeArrowheads="1" noTextEdit="1"/>
          </p:cNvSpPr>
          <p:nvPr>
            <p:ph type="sldImg"/>
          </p:nvPr>
        </p:nvSpPr>
        <p:spPr>
          <a:ln/>
        </p:spPr>
      </p:sp>
      <p:sp>
        <p:nvSpPr>
          <p:cNvPr id="70661" name="Rectangle 3"/>
          <p:cNvSpPr>
            <a:spLocks noGrp="1" noChangeArrowheads="1"/>
          </p:cNvSpPr>
          <p:nvPr>
            <p:ph type="body" idx="1"/>
          </p:nvPr>
        </p:nvSpPr>
        <p:spPr>
          <a:noFill/>
        </p:spPr>
        <p:txBody>
          <a:bodyPr/>
          <a:lstStyle/>
          <a:p>
            <a:pPr eaLnBrk="1" hangingPunct="1"/>
            <a:endParaRPr lang="en-US" altLang="en-US" sz="1000">
              <a:latin typeface="Arial" charset="0"/>
            </a:endParaRPr>
          </a:p>
          <a:p>
            <a:pPr eaLnBrk="1" hangingPunct="1"/>
            <a:endParaRPr lang="en-US" altLang="en-US" sz="1000">
              <a:latin typeface="Arial" charset="0"/>
            </a:endParaRPr>
          </a:p>
        </p:txBody>
      </p:sp>
      <p:sp>
        <p:nvSpPr>
          <p:cNvPr id="70662"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AC633E8F-ED5A-46E5-8C23-4FA24270AAF5}" type="slidenum">
              <a:rPr lang="en-US" altLang="en-US" sz="1300"/>
              <a:pPr>
                <a:spcBef>
                  <a:spcPct val="0"/>
                </a:spcBef>
              </a:pPr>
              <a:t>94</a:t>
            </a:fld>
            <a:endParaRPr lang="en-US" altLang="en-US" sz="13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a:spcBef>
                <a:spcPts val="0"/>
              </a:spcBef>
            </a:pPr>
            <a:r>
              <a:rPr lang="en-US" altLang="en-US" sz="1400" i="1" dirty="0">
                <a:latin typeface="Arial" charset="0"/>
              </a:rPr>
              <a:t>Note:</a:t>
            </a:r>
          </a:p>
          <a:p>
            <a:pPr>
              <a:spcBef>
                <a:spcPts val="0"/>
              </a:spcBef>
            </a:pPr>
            <a:endParaRPr lang="en-US" altLang="en-US" sz="1400" dirty="0">
              <a:latin typeface="Arial" charset="0"/>
            </a:endParaRPr>
          </a:p>
          <a:p>
            <a:pPr>
              <a:spcBef>
                <a:spcPts val="0"/>
              </a:spcBef>
            </a:pPr>
            <a:r>
              <a:rPr lang="en-US" altLang="en-US" sz="1400" dirty="0">
                <a:latin typeface="Arial" charset="0"/>
              </a:rPr>
              <a:t>In some cases, where there is a 5XX “see-also” field, a form other than the 1XX form may be used in a bibliographic access point (more on this when we discuss 5XX fields). </a:t>
            </a:r>
          </a:p>
          <a:p>
            <a:endParaRPr lang="en-US" altLang="en-US" sz="1000" dirty="0">
              <a:latin typeface="Arial" charset="0"/>
            </a:endParaRPr>
          </a:p>
          <a:p>
            <a:endParaRPr lang="en-US" altLang="en-US" dirty="0" smtClean="0">
              <a:latin typeface="Arial" charset="0"/>
            </a:endParaRPr>
          </a:p>
          <a:p>
            <a:endParaRPr lang="en-US" altLang="en-US" dirty="0" smtClean="0">
              <a:latin typeface="Arial" charset="0"/>
            </a:endParaRPr>
          </a:p>
          <a:p>
            <a:endParaRPr lang="en-US" altLang="en-US" dirty="0" smtClean="0">
              <a:latin typeface="Arial" charset="0"/>
            </a:endParaRPr>
          </a:p>
        </p:txBody>
      </p:sp>
      <p:sp>
        <p:nvSpPr>
          <p:cNvPr id="71685"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93A3FF23-3677-40BE-BE5D-FC43408B116E}" type="slidenum">
              <a:rPr lang="en-US" altLang="en-US" sz="1300">
                <a:cs typeface="Arial" charset="0"/>
              </a:rPr>
              <a:pPr algn="r">
                <a:spcBef>
                  <a:spcPct val="0"/>
                </a:spcBef>
              </a:pPr>
              <a:t>95</a:t>
            </a:fld>
            <a:endParaRPr lang="en-US" altLang="en-US" sz="1300">
              <a:cs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a:spcBef>
                <a:spcPts val="0"/>
              </a:spcBef>
            </a:pPr>
            <a:r>
              <a:rPr lang="en-US" altLang="en-US" sz="1400" dirty="0">
                <a:latin typeface="Arial" charset="0"/>
              </a:rPr>
              <a:t>This field is required IF APPROPRIATE</a:t>
            </a:r>
          </a:p>
          <a:p>
            <a:pPr>
              <a:spcBef>
                <a:spcPts val="0"/>
              </a:spcBef>
            </a:pPr>
            <a:endParaRPr lang="en-US" altLang="en-US" sz="1400" dirty="0">
              <a:latin typeface="Arial" charset="0"/>
            </a:endParaRPr>
          </a:p>
          <a:p>
            <a:pPr>
              <a:spcBef>
                <a:spcPts val="0"/>
              </a:spcBef>
            </a:pPr>
            <a:r>
              <a:rPr lang="en-US" altLang="en-US" sz="1400" dirty="0">
                <a:latin typeface="Arial" charset="0"/>
              </a:rPr>
              <a:t>May be interpreted as:</a:t>
            </a:r>
          </a:p>
          <a:p>
            <a:pPr>
              <a:spcBef>
                <a:spcPts val="0"/>
              </a:spcBef>
            </a:pPr>
            <a:r>
              <a:rPr lang="en-US" altLang="en-US" sz="1400" dirty="0">
                <a:latin typeface="Arial" charset="0"/>
              </a:rPr>
              <a:t>“If you were searching for [this name], you will instead find those resources under [this other name, indicated in the 1XX heading field]”</a:t>
            </a:r>
          </a:p>
        </p:txBody>
      </p:sp>
      <p:sp>
        <p:nvSpPr>
          <p:cNvPr id="72709"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72710"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17868191-B71A-4B1E-B749-42C71FA7AB82}" type="slidenum">
              <a:rPr lang="en-US" altLang="en-US">
                <a:latin typeface="Arial" charset="0"/>
              </a:rPr>
              <a:pPr/>
              <a:t>95</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F1354FF3-ECFD-49E2-A696-B822D818E3C0}" type="slidenum">
              <a:rPr lang="en-US" altLang="en-US" sz="1300">
                <a:cs typeface="Arial" charset="0"/>
              </a:rPr>
              <a:pPr algn="r">
                <a:spcBef>
                  <a:spcPct val="0"/>
                </a:spcBef>
              </a:pPr>
              <a:t>96</a:t>
            </a:fld>
            <a:endParaRPr lang="en-US" altLang="en-US" sz="1300">
              <a:cs typeface="Arial"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a:spcBef>
                <a:spcPts val="0"/>
              </a:spcBef>
            </a:pPr>
            <a:r>
              <a:rPr lang="en-US" altLang="en-US" sz="1400" dirty="0">
                <a:latin typeface="Arial" charset="0"/>
              </a:rPr>
              <a:t>This field is required for the </a:t>
            </a:r>
            <a:r>
              <a:rPr lang="en-US" altLang="en-US" sz="1400" i="1" dirty="0">
                <a:latin typeface="Arial" charset="0"/>
              </a:rPr>
              <a:t>core</a:t>
            </a:r>
            <a:r>
              <a:rPr lang="en-US" altLang="en-US" sz="1400" dirty="0">
                <a:latin typeface="Arial" charset="0"/>
              </a:rPr>
              <a:t> relationships – but remember that all </a:t>
            </a:r>
            <a:r>
              <a:rPr lang="en-US" altLang="en-US" sz="1400" i="1" dirty="0">
                <a:latin typeface="Arial" charset="0"/>
              </a:rPr>
              <a:t>other</a:t>
            </a:r>
            <a:r>
              <a:rPr lang="en-US" altLang="en-US" sz="1400" dirty="0">
                <a:latin typeface="Arial" charset="0"/>
              </a:rPr>
              <a:t> 5XX fields are optional.</a:t>
            </a:r>
          </a:p>
          <a:p>
            <a:pPr>
              <a:spcBef>
                <a:spcPts val="0"/>
              </a:spcBef>
            </a:pPr>
            <a:endParaRPr lang="en-US" altLang="en-US" sz="1400" dirty="0">
              <a:latin typeface="Arial" charset="0"/>
            </a:endParaRPr>
          </a:p>
          <a:p>
            <a:pPr>
              <a:spcBef>
                <a:spcPts val="0"/>
              </a:spcBef>
            </a:pPr>
            <a:r>
              <a:rPr lang="en-US" altLang="en-US" sz="1400" dirty="0">
                <a:latin typeface="Arial" charset="0"/>
              </a:rPr>
              <a:t>May be interpreted as:</a:t>
            </a:r>
          </a:p>
          <a:p>
            <a:pPr>
              <a:spcBef>
                <a:spcPts val="0"/>
              </a:spcBef>
            </a:pPr>
            <a:r>
              <a:rPr lang="en-US" altLang="en-US" sz="1400" dirty="0">
                <a:latin typeface="Arial" charset="0"/>
              </a:rPr>
              <a:t>“If you were searching for [this name], you </a:t>
            </a:r>
            <a:r>
              <a:rPr lang="en-US" altLang="en-US" sz="1400" i="1" dirty="0">
                <a:latin typeface="Arial" charset="0"/>
              </a:rPr>
              <a:t>will</a:t>
            </a:r>
            <a:r>
              <a:rPr lang="en-US" altLang="en-US" sz="1400" dirty="0">
                <a:latin typeface="Arial" charset="0"/>
              </a:rPr>
              <a:t> find resources here; but you will </a:t>
            </a:r>
            <a:r>
              <a:rPr lang="en-US" altLang="en-US" sz="1400" i="1" dirty="0">
                <a:latin typeface="Arial" charset="0"/>
              </a:rPr>
              <a:t>also</a:t>
            </a:r>
            <a:r>
              <a:rPr lang="en-US" altLang="en-US" sz="1400" dirty="0">
                <a:latin typeface="Arial" charset="0"/>
              </a:rPr>
              <a:t> find related resources under [this other name, indicated in the 1XX heading field]”</a:t>
            </a:r>
          </a:p>
        </p:txBody>
      </p:sp>
      <p:sp>
        <p:nvSpPr>
          <p:cNvPr id="7373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73734"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CE3A3F62-6A69-4BBC-802A-A77AAD439A62}" type="slidenum">
              <a:rPr lang="en-US" altLang="en-US">
                <a:latin typeface="Arial" charset="0"/>
              </a:rPr>
              <a:pPr/>
              <a:t>96</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78891EDE-FAE7-4F79-9A90-1C0172807F60}" type="slidenum">
              <a:rPr lang="en-US" altLang="en-US" sz="1300">
                <a:cs typeface="Arial" charset="0"/>
              </a:rPr>
              <a:pPr algn="r">
                <a:spcBef>
                  <a:spcPct val="0"/>
                </a:spcBef>
              </a:pPr>
              <a:t>97</a:t>
            </a:fld>
            <a:endParaRPr lang="en-US" altLang="en-US" sz="1300">
              <a:cs typeface="Arial"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a:spcBef>
                <a:spcPts val="0"/>
              </a:spcBef>
            </a:pPr>
            <a:r>
              <a:rPr lang="en-US" altLang="en-US" sz="1400" dirty="0">
                <a:latin typeface="Arial" charset="0"/>
              </a:rPr>
              <a:t>From DCM Z1:</a:t>
            </a:r>
          </a:p>
          <a:p>
            <a:pPr>
              <a:spcBef>
                <a:spcPts val="0"/>
              </a:spcBef>
            </a:pPr>
            <a:endParaRPr lang="en-US" altLang="en-US" sz="1400" dirty="0">
              <a:latin typeface="Arial" charset="0"/>
            </a:endParaRPr>
          </a:p>
          <a:p>
            <a:pPr>
              <a:spcBef>
                <a:spcPts val="0"/>
              </a:spcBef>
            </a:pPr>
            <a:r>
              <a:rPr lang="en-US" sz="1400" dirty="0"/>
              <a:t>“The purpose of this field is to record information about the name or title represented in the 1XX field.  It includes facts that contribute to the identification of the entity, that justify the choice of the name and any additional elements used to construct the authorized access point (1XX). The information also justifies, as needed, variant forms of the name (4XX), and clarifies relationships between the 1XX and other entities in the file.”</a:t>
            </a:r>
          </a:p>
          <a:p>
            <a:pPr>
              <a:spcBef>
                <a:spcPts val="0"/>
              </a:spcBef>
            </a:pPr>
            <a:endParaRPr lang="en-US" altLang="en-US" sz="1400" dirty="0">
              <a:latin typeface="Arial" charset="0"/>
            </a:endParaRPr>
          </a:p>
          <a:p>
            <a:pPr>
              <a:spcBef>
                <a:spcPts val="0"/>
              </a:spcBef>
            </a:pPr>
            <a:r>
              <a:rPr lang="en-US" altLang="en-US" sz="1400" dirty="0">
                <a:latin typeface="Arial" charset="0"/>
              </a:rPr>
              <a:t>“It is not necessary to include a 670 field for every reference source consulted; use judgment in deciding what sources are important enough to retain in the permanent authority record.  For example, an NAR does not serve as a biographical sketch of a person, nor as an account of the detailed history of a corporate body.”</a:t>
            </a:r>
          </a:p>
          <a:p>
            <a:endParaRPr lang="en-US" altLang="en-US" dirty="0" smtClean="0">
              <a:latin typeface="Arial" charset="0"/>
            </a:endParaRPr>
          </a:p>
        </p:txBody>
      </p:sp>
      <p:sp>
        <p:nvSpPr>
          <p:cNvPr id="7475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74758"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445693B5-99D7-4478-A234-C5305136F306}" type="slidenum">
              <a:rPr lang="en-US" altLang="en-US">
                <a:latin typeface="Arial" charset="0"/>
              </a:rPr>
              <a:pPr/>
              <a:t>97</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27FA0CD3-4123-49DF-823C-DF506139785D}" type="slidenum">
              <a:rPr lang="en-US" altLang="en-US" sz="1300">
                <a:cs typeface="Arial" charset="0"/>
              </a:rPr>
              <a:pPr algn="r">
                <a:spcBef>
                  <a:spcPct val="0"/>
                </a:spcBef>
              </a:pPr>
              <a:t>98</a:t>
            </a:fld>
            <a:endParaRPr lang="en-US" altLang="en-US" sz="1300">
              <a:cs typeface="Arial"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a:spcBef>
                <a:spcPts val="0"/>
              </a:spcBef>
            </a:pPr>
            <a:r>
              <a:rPr lang="en-US" altLang="en-US" sz="1400" dirty="0">
                <a:latin typeface="Arial" charset="0"/>
              </a:rPr>
              <a:t>Required IF APPROPRIATE</a:t>
            </a:r>
          </a:p>
          <a:p>
            <a:endParaRPr lang="en-US" altLang="en-US" dirty="0" smtClean="0">
              <a:latin typeface="Arial" charset="0"/>
            </a:endParaRPr>
          </a:p>
          <a:p>
            <a:endParaRPr lang="en-US" altLang="en-US" dirty="0" smtClean="0">
              <a:latin typeface="Arial" charset="0"/>
            </a:endParaRPr>
          </a:p>
          <a:p>
            <a:endParaRPr lang="en-US" altLang="en-US" dirty="0" smtClean="0">
              <a:latin typeface="Arial" charset="0"/>
            </a:endParaRPr>
          </a:p>
        </p:txBody>
      </p:sp>
      <p:sp>
        <p:nvSpPr>
          <p:cNvPr id="75781"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75782"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53C25B92-DB5F-4B78-939C-17257459B848}" type="slidenum">
              <a:rPr lang="en-US" altLang="en-US">
                <a:latin typeface="Arial" charset="0"/>
              </a:rPr>
              <a:pPr/>
              <a:t>98</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FD77A7F5-3072-4F96-98CA-D8B424E5D343}" type="slidenum">
              <a:rPr lang="en-US" altLang="en-US" sz="1300">
                <a:cs typeface="Arial" charset="0"/>
              </a:rPr>
              <a:pPr algn="r">
                <a:spcBef>
                  <a:spcPct val="0"/>
                </a:spcBef>
              </a:pPr>
              <a:t>99</a:t>
            </a:fld>
            <a:endParaRPr lang="en-US" altLang="en-US" sz="130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a:spcBef>
                <a:spcPts val="0"/>
              </a:spcBef>
            </a:pPr>
            <a:r>
              <a:rPr lang="en-US" altLang="en-US" sz="1400" dirty="0">
                <a:latin typeface="Arial" charset="0"/>
              </a:rPr>
              <a:t>RDA chapters 9-11 -- which cover those many attributes -- will be addressed in the next module of this curriculum.</a:t>
            </a:r>
          </a:p>
          <a:p>
            <a:endParaRPr lang="en-US" altLang="en-US" dirty="0" smtClean="0">
              <a:latin typeface="Arial" charset="0"/>
            </a:endParaRPr>
          </a:p>
          <a:p>
            <a:endParaRPr lang="en-US" altLang="en-US" dirty="0" smtClean="0">
              <a:latin typeface="Arial" charset="0"/>
            </a:endParaRPr>
          </a:p>
          <a:p>
            <a:endParaRPr lang="en-US" altLang="en-US" dirty="0" smtClean="0">
              <a:latin typeface="Arial" charset="0"/>
            </a:endParaRPr>
          </a:p>
        </p:txBody>
      </p:sp>
      <p:sp>
        <p:nvSpPr>
          <p:cNvPr id="76805"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76806"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60D8FE9F-FE95-4F80-890A-F99587FD1A36}" type="slidenum">
              <a:rPr lang="en-US" altLang="en-US">
                <a:latin typeface="Arial" charset="0"/>
              </a:rPr>
              <a:pPr/>
              <a:t>99</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AD2B7195-1D01-4580-8A5C-6A850623E9C2}" type="slidenum">
              <a:rPr lang="en-US" altLang="en-US" sz="1300">
                <a:cs typeface="Arial" charset="0"/>
              </a:rPr>
              <a:pPr algn="r">
                <a:spcBef>
                  <a:spcPct val="0"/>
                </a:spcBef>
              </a:pPr>
              <a:t>100</a:t>
            </a:fld>
            <a:endParaRPr lang="en-US" altLang="en-US" sz="1300">
              <a:cs typeface="Arial"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a:spcBef>
                <a:spcPts val="0"/>
              </a:spcBef>
            </a:pPr>
            <a:r>
              <a:rPr lang="en-US" altLang="en-US" sz="1400" dirty="0">
                <a:latin typeface="Arial" charset="0"/>
              </a:rPr>
              <a:t>Discuss these VERY briefly.  We will see examples of </a:t>
            </a:r>
            <a:r>
              <a:rPr lang="en-US" altLang="en-US" sz="1400" dirty="0" smtClean="0">
                <a:latin typeface="Arial" charset="0"/>
              </a:rPr>
              <a:t>some of </a:t>
            </a:r>
            <a:r>
              <a:rPr lang="en-US" altLang="en-US" sz="1400" dirty="0">
                <a:latin typeface="Arial" charset="0"/>
              </a:rPr>
              <a:t>them.</a:t>
            </a:r>
          </a:p>
        </p:txBody>
      </p:sp>
      <p:sp>
        <p:nvSpPr>
          <p:cNvPr id="77829"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77830"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79BF86BB-D37E-4800-95D9-8C9FEA425D03}" type="slidenum">
              <a:rPr lang="en-US" altLang="en-US">
                <a:latin typeface="Arial" charset="0"/>
              </a:rPr>
              <a:pPr/>
              <a:t>100</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p:spPr>
        <p:txBody>
          <a:bodyPr/>
          <a:lstStyle/>
          <a:p>
            <a:endParaRPr lang="en-US" altLang="en-US" sz="1000">
              <a:latin typeface="Arial" charset="0"/>
            </a:endParaRPr>
          </a:p>
        </p:txBody>
      </p:sp>
      <p:sp>
        <p:nvSpPr>
          <p:cNvPr id="78852" name="Slide Number Placeholder 3"/>
          <p:cNvSpPr txBox="1">
            <a:spLocks noGrp="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33674CCD-49C2-4705-B6B3-05CC2E83262C}" type="slidenum">
              <a:rPr lang="en-US" altLang="en-US" sz="1300">
                <a:cs typeface="Arial" charset="0"/>
              </a:rPr>
              <a:pPr algn="r">
                <a:spcBef>
                  <a:spcPct val="0"/>
                </a:spcBef>
              </a:pPr>
              <a:t>101</a:t>
            </a:fld>
            <a:endParaRPr lang="en-US" altLang="en-US" sz="1300">
              <a:cs typeface="Arial" charset="0"/>
            </a:endParaRPr>
          </a:p>
        </p:txBody>
      </p:sp>
      <p:sp>
        <p:nvSpPr>
          <p:cNvPr id="78853"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78854"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C41F0511-7640-4776-9DD1-EED3958A7B86}" type="slidenum">
              <a:rPr lang="en-US" altLang="en-US">
                <a:latin typeface="Arial" charset="0"/>
              </a:rPr>
              <a:pPr/>
              <a:t>101</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865007A1-2658-43BF-9074-6EC76DD29F0D}" type="slidenum">
              <a:rPr lang="en-US" altLang="en-US" sz="1300"/>
              <a:pPr>
                <a:spcBef>
                  <a:spcPct val="0"/>
                </a:spcBef>
              </a:pPr>
              <a:t>102</a:t>
            </a:fld>
            <a:endParaRPr lang="en-US" altLang="en-US" sz="1300"/>
          </a:p>
        </p:txBody>
      </p:sp>
      <p:sp>
        <p:nvSpPr>
          <p:cNvPr id="79875"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7FE8BD8E-8901-4DE7-8DD7-768F6E3F025C}" type="slidenum">
              <a:rPr lang="en-US" altLang="en-US" sz="1300">
                <a:cs typeface="Arial" charset="0"/>
              </a:rPr>
              <a:pPr algn="r">
                <a:spcBef>
                  <a:spcPct val="0"/>
                </a:spcBef>
              </a:pPr>
              <a:t>102</a:t>
            </a:fld>
            <a:endParaRPr lang="en-US" altLang="en-US" sz="1300">
              <a:cs typeface="Arial" charset="0"/>
            </a:endParaRPr>
          </a:p>
        </p:txBody>
      </p:sp>
      <p:sp>
        <p:nvSpPr>
          <p:cNvPr id="79876" name="Rectangle 2"/>
          <p:cNvSpPr>
            <a:spLocks noGrp="1" noRot="1" noChangeAspect="1" noChangeArrowheads="1" noTextEdit="1"/>
          </p:cNvSpPr>
          <p:nvPr>
            <p:ph type="sldImg"/>
          </p:nvPr>
        </p:nvSpPr>
        <p:spPr>
          <a:ln/>
        </p:spPr>
      </p:sp>
      <p:sp>
        <p:nvSpPr>
          <p:cNvPr id="79877" name="Rectangle 3"/>
          <p:cNvSpPr>
            <a:spLocks noGrp="1" noChangeArrowheads="1"/>
          </p:cNvSpPr>
          <p:nvPr>
            <p:ph type="body" idx="1"/>
          </p:nvPr>
        </p:nvSpPr>
        <p:spPr>
          <a:noFill/>
        </p:spPr>
        <p:txBody>
          <a:bodyPr/>
          <a:lstStyle/>
          <a:p>
            <a:pPr marL="0" lvl="1" indent="-292071" eaLnBrk="1" hangingPunct="1"/>
            <a:r>
              <a:rPr lang="en-US" altLang="en-US" sz="1400" dirty="0">
                <a:latin typeface="Arial" charset="0"/>
                <a:cs typeface="Arial" charset="0"/>
              </a:rPr>
              <a:t>Note in the 372 and 374 fields the optional citation and use of the </a:t>
            </a:r>
            <a:r>
              <a:rPr lang="en-US" altLang="en-US" sz="1400" dirty="0" err="1">
                <a:latin typeface="Arial" charset="0"/>
                <a:cs typeface="Arial" charset="0"/>
              </a:rPr>
              <a:t>lcsh</a:t>
            </a:r>
            <a:r>
              <a:rPr lang="en-US" altLang="en-US" sz="1400" dirty="0">
                <a:latin typeface="Arial" charset="0"/>
                <a:cs typeface="Arial" charset="0"/>
              </a:rPr>
              <a:t> form of the terms</a:t>
            </a:r>
            <a:r>
              <a:rPr lang="en-US" altLang="en-US" sz="1400" dirty="0" smtClean="0">
                <a:latin typeface="Arial" charset="0"/>
                <a:cs typeface="Arial" charset="0"/>
              </a:rPr>
              <a:t>.</a:t>
            </a:r>
          </a:p>
          <a:p>
            <a:pPr marL="0" lvl="1" indent="-292071" eaLnBrk="1" hangingPunct="1"/>
            <a:endParaRPr lang="en-US" altLang="en-US" sz="1400" dirty="0" smtClean="0">
              <a:latin typeface="Arial" charset="0"/>
              <a:cs typeface="Arial" charset="0"/>
            </a:endParaRPr>
          </a:p>
          <a:p>
            <a:pPr marL="0" lvl="1" indent="-292071" eaLnBrk="1" hangingPunct="1"/>
            <a:r>
              <a:rPr lang="en-US" altLang="en-US" sz="1400" dirty="0" smtClean="0">
                <a:latin typeface="Arial" charset="0"/>
                <a:cs typeface="Arial" charset="0"/>
              </a:rPr>
              <a:t>This is one of the few opportunities to view an 046 field, on which students are quizzed in the Comprehensive Exercises in Module 9.  So briefly discuss the 046.  </a:t>
            </a:r>
          </a:p>
          <a:p>
            <a:pPr marL="0" lvl="1" indent="-292071" eaLnBrk="1" hangingPunct="1"/>
            <a:r>
              <a:rPr lang="en-US" altLang="en-US" sz="1400" dirty="0" smtClean="0">
                <a:latin typeface="Arial" charset="0"/>
                <a:cs typeface="Arial" charset="0"/>
              </a:rPr>
              <a:t>Q:  Where does the 046 data come from?</a:t>
            </a:r>
          </a:p>
          <a:p>
            <a:pPr marL="0" lvl="1" indent="-292071" eaLnBrk="1" hangingPunct="1"/>
            <a:r>
              <a:rPr lang="en-US" altLang="en-US" sz="1400" dirty="0" smtClean="0">
                <a:latin typeface="Arial" charset="0"/>
                <a:cs typeface="Arial" charset="0"/>
              </a:rPr>
              <a:t>A:  670 fields</a:t>
            </a:r>
            <a:endParaRPr lang="en-US" altLang="en-US" sz="1400" dirty="0">
              <a:latin typeface="Arial" charset="0"/>
              <a:cs typeface="Arial" charset="0"/>
            </a:endParaRPr>
          </a:p>
        </p:txBody>
      </p:sp>
      <p:sp>
        <p:nvSpPr>
          <p:cNvPr id="79878"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67A0F940-56AB-4E60-97EA-43A825FF8878}" type="slidenum">
              <a:rPr lang="en-US" altLang="en-US" sz="1300">
                <a:cs typeface="Arial" charset="0"/>
              </a:rPr>
              <a:pPr algn="r">
                <a:spcBef>
                  <a:spcPct val="0"/>
                </a:spcBef>
              </a:pPr>
              <a:t>103</a:t>
            </a:fld>
            <a:endParaRPr lang="en-US" altLang="en-US" sz="1300">
              <a:cs typeface="Arial" charset="0"/>
            </a:endParaRPr>
          </a:p>
        </p:txBody>
      </p:sp>
      <p:sp>
        <p:nvSpPr>
          <p:cNvPr id="80899"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D2E36213-4BCF-4BF5-95ED-6189B6D1145E}" type="slidenum">
              <a:rPr lang="en-US" altLang="en-US" sz="1300">
                <a:cs typeface="Arial" charset="0"/>
              </a:rPr>
              <a:pPr algn="r">
                <a:spcBef>
                  <a:spcPct val="0"/>
                </a:spcBef>
              </a:pPr>
              <a:t>103</a:t>
            </a:fld>
            <a:endParaRPr lang="en-US" altLang="en-US" sz="1300">
              <a:cs typeface="Arial" charset="0"/>
            </a:endParaRPr>
          </a:p>
        </p:txBody>
      </p:sp>
      <p:sp>
        <p:nvSpPr>
          <p:cNvPr id="80900" name="Rectangle 2"/>
          <p:cNvSpPr>
            <a:spLocks noGrp="1" noRot="1" noChangeAspect="1" noChangeArrowheads="1" noTextEdit="1"/>
          </p:cNvSpPr>
          <p:nvPr>
            <p:ph type="sldImg"/>
          </p:nvPr>
        </p:nvSpPr>
        <p:spPr>
          <a:ln/>
        </p:spPr>
      </p:sp>
      <p:sp>
        <p:nvSpPr>
          <p:cNvPr id="80901" name="Rectangle 3"/>
          <p:cNvSpPr>
            <a:spLocks noGrp="1" noChangeArrowheads="1"/>
          </p:cNvSpPr>
          <p:nvPr>
            <p:ph type="body" idx="1"/>
          </p:nvPr>
        </p:nvSpPr>
        <p:spPr>
          <a:noFill/>
        </p:spPr>
        <p:txBody>
          <a:bodyPr/>
          <a:lstStyle/>
          <a:p>
            <a:pPr marL="0" lvl="1" indent="-292071" eaLnBrk="1" hangingPunct="1">
              <a:spcBef>
                <a:spcPts val="0"/>
              </a:spcBef>
            </a:pPr>
            <a:r>
              <a:rPr lang="en-US" altLang="en-US" sz="1400" dirty="0">
                <a:latin typeface="Arial" charset="0"/>
                <a:cs typeface="Arial" charset="0"/>
              </a:rPr>
              <a:t>Make the point that references reflect actual usage on resources being cataloged or in reference sources cited; they are not simply ‘made-up’ for any variant form the cataloger might anticipate.</a:t>
            </a:r>
          </a:p>
          <a:p>
            <a:pPr marL="0" lvl="1" indent="-292071" eaLnBrk="1" hangingPunct="1">
              <a:spcBef>
                <a:spcPts val="0"/>
              </a:spcBef>
            </a:pPr>
            <a:endParaRPr lang="en-US" altLang="en-US" sz="1400" dirty="0">
              <a:latin typeface="Arial" charset="0"/>
              <a:cs typeface="Arial" charset="0"/>
            </a:endParaRPr>
          </a:p>
          <a:p>
            <a:pPr marL="0" lvl="1" indent="-292071" eaLnBrk="1" hangingPunct="1">
              <a:spcBef>
                <a:spcPts val="0"/>
              </a:spcBef>
            </a:pPr>
            <a:r>
              <a:rPr lang="en-US" altLang="en-US" sz="1400" dirty="0">
                <a:latin typeface="Arial" charset="0"/>
                <a:cs typeface="Arial" charset="0"/>
              </a:rPr>
              <a:t>Ideally, there should be a 670 field for each reference.</a:t>
            </a:r>
          </a:p>
          <a:p>
            <a:pPr eaLnBrk="1" hangingPunct="1"/>
            <a:endParaRPr lang="en-US" altLang="en-US" dirty="0" smtClean="0">
              <a:latin typeface="Arial" charset="0"/>
              <a:cs typeface="Arial" charset="0"/>
            </a:endParaRPr>
          </a:p>
        </p:txBody>
      </p:sp>
      <p:sp>
        <p:nvSpPr>
          <p:cNvPr id="80902"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0903"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6C2400C0-7CD6-42F4-8E03-5A1DA997E827}" type="slidenum">
              <a:rPr lang="en-US" altLang="en-US">
                <a:latin typeface="Arial" charset="0"/>
              </a:rPr>
              <a:pPr/>
              <a:t>103</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AB9B4961-1721-4843-857E-4F60A022013A}" type="slidenum">
              <a:rPr lang="en-US" altLang="en-US" sz="1300">
                <a:cs typeface="Arial" charset="0"/>
              </a:rPr>
              <a:pPr algn="r">
                <a:spcBef>
                  <a:spcPct val="0"/>
                </a:spcBef>
              </a:pPr>
              <a:t>104</a:t>
            </a:fld>
            <a:endParaRPr lang="en-US" altLang="en-US" sz="1300">
              <a:cs typeface="Arial" charset="0"/>
            </a:endParaRPr>
          </a:p>
        </p:txBody>
      </p:sp>
      <p:sp>
        <p:nvSpPr>
          <p:cNvPr id="81923"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135BBC00-DCF0-424B-8D51-5D75CA1579B2}" type="slidenum">
              <a:rPr lang="en-US" altLang="en-US" sz="1300">
                <a:cs typeface="Arial" charset="0"/>
              </a:rPr>
              <a:pPr algn="r">
                <a:spcBef>
                  <a:spcPct val="0"/>
                </a:spcBef>
              </a:pPr>
              <a:t>104</a:t>
            </a:fld>
            <a:endParaRPr lang="en-US" altLang="en-US" sz="1300">
              <a:cs typeface="Arial" charset="0"/>
            </a:endParaRPr>
          </a:p>
        </p:txBody>
      </p:sp>
      <p:sp>
        <p:nvSpPr>
          <p:cNvPr id="81924" name="Rectangle 2"/>
          <p:cNvSpPr>
            <a:spLocks noGrp="1" noRot="1" noChangeAspect="1" noChangeArrowheads="1" noTextEdit="1"/>
          </p:cNvSpPr>
          <p:nvPr>
            <p:ph type="sldImg"/>
          </p:nvPr>
        </p:nvSpPr>
        <p:spPr>
          <a:ln/>
        </p:spPr>
      </p:sp>
      <p:sp>
        <p:nvSpPr>
          <p:cNvPr id="81925" name="Rectangle 3"/>
          <p:cNvSpPr>
            <a:spLocks noGrp="1" noChangeArrowheads="1"/>
          </p:cNvSpPr>
          <p:nvPr>
            <p:ph type="body" idx="1"/>
          </p:nvPr>
        </p:nvSpPr>
        <p:spPr>
          <a:noFill/>
        </p:spPr>
        <p:txBody>
          <a:bodyPr/>
          <a:lstStyle/>
          <a:p>
            <a:pPr marL="0" lvl="1" eaLnBrk="1" hangingPunct="1">
              <a:spcBef>
                <a:spcPts val="0"/>
              </a:spcBef>
            </a:pPr>
            <a:r>
              <a:rPr lang="en-US" altLang="en-US" sz="1400" dirty="0">
                <a:latin typeface="Arial" charset="0"/>
                <a:cs typeface="Arial" charset="0"/>
              </a:rPr>
              <a:t>In other words…</a:t>
            </a:r>
          </a:p>
          <a:p>
            <a:pPr marL="0" lvl="1" eaLnBrk="1" hangingPunct="1">
              <a:spcBef>
                <a:spcPts val="0"/>
              </a:spcBef>
            </a:pPr>
            <a:endParaRPr lang="en-US" altLang="en-US" sz="1400" dirty="0">
              <a:latin typeface="Arial" charset="0"/>
              <a:cs typeface="Arial" charset="0"/>
            </a:endParaRPr>
          </a:p>
          <a:p>
            <a:pPr marL="0" lvl="1" eaLnBrk="1" hangingPunct="1">
              <a:spcBef>
                <a:spcPts val="0"/>
              </a:spcBef>
            </a:pPr>
            <a:r>
              <a:rPr lang="en-US" altLang="en-US" sz="1400" i="1" dirty="0">
                <a:latin typeface="Arial" charset="0"/>
                <a:cs typeface="Arial" charset="0"/>
              </a:rPr>
              <a:t>“For some resources, the proper access point is the “Clinton” heading found in the 100</a:t>
            </a:r>
          </a:p>
          <a:p>
            <a:pPr marL="0" lvl="1" eaLnBrk="1" hangingPunct="1">
              <a:spcBef>
                <a:spcPts val="0"/>
              </a:spcBef>
            </a:pPr>
            <a:r>
              <a:rPr lang="en-US" altLang="en-US" sz="1400" i="1" dirty="0">
                <a:latin typeface="Arial" charset="0"/>
                <a:cs typeface="Arial" charset="0"/>
              </a:rPr>
              <a:t>For other resources, the proper access point is the “Arkansas” or “United States” heading found in a 500” </a:t>
            </a:r>
          </a:p>
          <a:p>
            <a:pPr marL="0" lvl="1" eaLnBrk="1" hangingPunct="1">
              <a:spcBef>
                <a:spcPts val="0"/>
              </a:spcBef>
            </a:pPr>
            <a:endParaRPr lang="en-US" altLang="en-US" sz="1400" dirty="0">
              <a:latin typeface="Arial" charset="0"/>
              <a:cs typeface="Arial" charset="0"/>
            </a:endParaRPr>
          </a:p>
          <a:p>
            <a:pPr marL="0" lvl="1" eaLnBrk="1" hangingPunct="1">
              <a:spcBef>
                <a:spcPts val="0"/>
              </a:spcBef>
            </a:pPr>
            <a:r>
              <a:rPr lang="en-US" altLang="en-US" sz="1400" dirty="0">
                <a:latin typeface="Arial" charset="0"/>
                <a:cs typeface="Arial" charset="0"/>
              </a:rPr>
              <a:t>Note also the additional – and optional -- 500 references which specify a relationship to another entity.  Note the $w and $</a:t>
            </a:r>
            <a:r>
              <a:rPr lang="en-US" altLang="en-US" sz="1400" dirty="0" err="1">
                <a:latin typeface="Arial" charset="0"/>
                <a:cs typeface="Arial" charset="0"/>
              </a:rPr>
              <a:t>i</a:t>
            </a:r>
            <a:r>
              <a:rPr lang="en-US" altLang="en-US" sz="1400" dirty="0">
                <a:latin typeface="Arial" charset="0"/>
                <a:cs typeface="Arial" charset="0"/>
              </a:rPr>
              <a:t> subfields.</a:t>
            </a:r>
          </a:p>
          <a:p>
            <a:pPr eaLnBrk="1" hangingPunct="1"/>
            <a:endParaRPr lang="en-US" altLang="en-US" dirty="0" smtClean="0">
              <a:latin typeface="Arial" charset="0"/>
              <a:cs typeface="Arial" charset="0"/>
            </a:endParaRPr>
          </a:p>
        </p:txBody>
      </p:sp>
      <p:sp>
        <p:nvSpPr>
          <p:cNvPr id="81926"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1927"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F1484B90-C020-4DEE-AB83-39F8D55EE6EC}" type="slidenum">
              <a:rPr lang="en-US" altLang="en-US">
                <a:latin typeface="Arial" charset="0"/>
              </a:rPr>
              <a:pPr/>
              <a:t>104</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337AACD0-69C8-4328-BE1C-E3E3590688B8}" type="slidenum">
              <a:rPr lang="en-US" altLang="en-US" sz="1300">
                <a:cs typeface="Arial" charset="0"/>
              </a:rPr>
              <a:pPr algn="r">
                <a:spcBef>
                  <a:spcPct val="0"/>
                </a:spcBef>
              </a:pPr>
              <a:t>105</a:t>
            </a:fld>
            <a:endParaRPr lang="en-US" altLang="en-US" sz="1300">
              <a:cs typeface="Arial" charset="0"/>
            </a:endParaRPr>
          </a:p>
        </p:txBody>
      </p:sp>
      <p:sp>
        <p:nvSpPr>
          <p:cNvPr id="82947"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1136408D-3DA7-40F7-80A2-F1DD8369BAD2}" type="slidenum">
              <a:rPr lang="en-US" altLang="en-US" sz="1300">
                <a:cs typeface="Arial" charset="0"/>
              </a:rPr>
              <a:pPr algn="r">
                <a:spcBef>
                  <a:spcPct val="0"/>
                </a:spcBef>
              </a:pPr>
              <a:t>105</a:t>
            </a:fld>
            <a:endParaRPr lang="en-US" altLang="en-US" sz="1300">
              <a:cs typeface="Arial" charset="0"/>
            </a:endParaRPr>
          </a:p>
        </p:txBody>
      </p:sp>
      <p:sp>
        <p:nvSpPr>
          <p:cNvPr id="82948" name="Rectangle 2"/>
          <p:cNvSpPr>
            <a:spLocks noGrp="1" noRot="1" noChangeAspect="1" noChangeArrowheads="1" noTextEdit="1"/>
          </p:cNvSpPr>
          <p:nvPr>
            <p:ph type="sldImg"/>
          </p:nvPr>
        </p:nvSpPr>
        <p:spPr>
          <a:ln/>
        </p:spPr>
      </p:sp>
      <p:sp>
        <p:nvSpPr>
          <p:cNvPr id="247813" name="Rectangle 3"/>
          <p:cNvSpPr>
            <a:spLocks noGrp="1" noChangeArrowheads="1"/>
          </p:cNvSpPr>
          <p:nvPr>
            <p:ph type="body" idx="1"/>
          </p:nvPr>
        </p:nvSpPr>
        <p:spPr/>
        <p:txBody>
          <a:bodyPr/>
          <a:lstStyle/>
          <a:p>
            <a:pPr marL="0" lvl="1" eaLnBrk="1" hangingPunct="1">
              <a:spcBef>
                <a:spcPts val="0"/>
              </a:spcBef>
              <a:defRPr/>
            </a:pPr>
            <a:r>
              <a:rPr lang="en-US" altLang="en-US" sz="1400" dirty="0">
                <a:latin typeface="Arial" charset="0"/>
                <a:cs typeface="Arial" charset="0"/>
              </a:rPr>
              <a:t>Make the point that 670s are in the order in which they are consulted – so the first 670 is for the first work that was cataloged, requiring the ‘establishment’ of the heading and creation of the NAR.</a:t>
            </a:r>
          </a:p>
          <a:p>
            <a:pPr marL="0" lvl="1" eaLnBrk="1" hangingPunct="1">
              <a:spcBef>
                <a:spcPts val="0"/>
              </a:spcBef>
              <a:defRPr/>
            </a:pPr>
            <a:endParaRPr lang="en-US" altLang="en-US" sz="1400" dirty="0">
              <a:latin typeface="Arial" charset="0"/>
              <a:cs typeface="Arial" charset="0"/>
            </a:endParaRPr>
          </a:p>
          <a:p>
            <a:pPr marL="0" lvl="1" eaLnBrk="1" hangingPunct="1">
              <a:spcBef>
                <a:spcPts val="0"/>
              </a:spcBef>
              <a:defRPr/>
            </a:pPr>
            <a:r>
              <a:rPr lang="en-US" altLang="en-US" sz="1400" dirty="0">
                <a:latin typeface="Arial" charset="0"/>
                <a:cs typeface="Arial" charset="0"/>
              </a:rPr>
              <a:t>Note -- as we see here in great detail – that the 670 fields can sometimes constitute a mini-biography.  However, catalogers should resist this urge and strive for conciseness, emphasizing data sufficient to ‘contextualize’ the entity and ‘justify’ the forms of the heading and references.</a:t>
            </a:r>
          </a:p>
          <a:p>
            <a:pPr marL="0" lvl="1" eaLnBrk="1" hangingPunct="1">
              <a:spcBef>
                <a:spcPts val="0"/>
              </a:spcBef>
              <a:defRPr/>
            </a:pPr>
            <a:endParaRPr lang="en-US" altLang="en-US" sz="1400" dirty="0">
              <a:latin typeface="Arial" charset="0"/>
              <a:cs typeface="Arial" charset="0"/>
            </a:endParaRPr>
          </a:p>
          <a:p>
            <a:pPr marL="0" lvl="1" defTabSz="934627" eaLnBrk="1" hangingPunct="1">
              <a:spcBef>
                <a:spcPts val="0"/>
              </a:spcBef>
              <a:defRPr/>
            </a:pPr>
            <a:r>
              <a:rPr lang="en-US" altLang="en-US" sz="1400" dirty="0">
                <a:latin typeface="Arial" charset="0"/>
                <a:cs typeface="Arial" charset="0"/>
              </a:rPr>
              <a:t>[Do not agonize over the bonus question on the slide – students have not yet studied RDA chapters 9-11.  For now, you can simply make the point that usage by the author is an important factor in determining the form of the heading – and Clinton first (and repeatedly, although not exclusively) used “Bill”]</a:t>
            </a:r>
          </a:p>
          <a:p>
            <a:pPr marL="0" lvl="1" eaLnBrk="1" hangingPunct="1">
              <a:spcBef>
                <a:spcPts val="0"/>
              </a:spcBef>
              <a:defRPr/>
            </a:pPr>
            <a:endParaRPr lang="en-US" altLang="en-US" sz="1400" dirty="0">
              <a:latin typeface="Arial" charset="0"/>
              <a:cs typeface="Arial" charset="0"/>
            </a:endParaRPr>
          </a:p>
          <a:p>
            <a:pPr marL="0" lvl="1" indent="-292071" eaLnBrk="1" hangingPunct="1">
              <a:spcBef>
                <a:spcPts val="0"/>
              </a:spcBef>
              <a:defRPr/>
            </a:pPr>
            <a:endParaRPr lang="en-US" altLang="en-US" dirty="0" smtClean="0">
              <a:latin typeface="Arial" charset="0"/>
              <a:cs typeface="Arial" charset="0"/>
            </a:endParaRPr>
          </a:p>
        </p:txBody>
      </p:sp>
      <p:sp>
        <p:nvSpPr>
          <p:cNvPr id="82950"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2951"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1E22F052-FDBA-4703-994B-A3ADCA08AF80}" type="slidenum">
              <a:rPr lang="en-US" altLang="en-US">
                <a:latin typeface="Arial" charset="0"/>
              </a:rPr>
              <a:pPr/>
              <a:t>105</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2A56E409-8A51-4CBB-9D71-848D916FC262}" type="slidenum">
              <a:rPr lang="en-US" altLang="en-US" sz="1300">
                <a:cs typeface="Arial" charset="0"/>
              </a:rPr>
              <a:pPr algn="r">
                <a:spcBef>
                  <a:spcPct val="0"/>
                </a:spcBef>
              </a:pPr>
              <a:t>106</a:t>
            </a:fld>
            <a:endParaRPr lang="en-US" altLang="en-US" sz="1300">
              <a:cs typeface="Arial" charset="0"/>
            </a:endParaRPr>
          </a:p>
        </p:txBody>
      </p:sp>
      <p:sp>
        <p:nvSpPr>
          <p:cNvPr id="83971"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DBA37A2C-C41F-444B-92A9-AE04ABCBA348}" type="slidenum">
              <a:rPr lang="en-US" altLang="en-US" sz="1300">
                <a:cs typeface="Arial" charset="0"/>
              </a:rPr>
              <a:pPr algn="r">
                <a:spcBef>
                  <a:spcPct val="0"/>
                </a:spcBef>
              </a:pPr>
              <a:t>106</a:t>
            </a:fld>
            <a:endParaRPr lang="en-US" altLang="en-US" sz="1300">
              <a:cs typeface="Arial" charset="0"/>
            </a:endParaRPr>
          </a:p>
        </p:txBody>
      </p:sp>
      <p:sp>
        <p:nvSpPr>
          <p:cNvPr id="83972" name="Rectangle 2"/>
          <p:cNvSpPr>
            <a:spLocks noGrp="1" noRot="1" noChangeAspect="1" noChangeArrowheads="1" noTextEdit="1"/>
          </p:cNvSpPr>
          <p:nvPr>
            <p:ph type="sldImg"/>
          </p:nvPr>
        </p:nvSpPr>
        <p:spPr>
          <a:ln/>
        </p:spPr>
      </p:sp>
      <p:sp>
        <p:nvSpPr>
          <p:cNvPr id="83973" name="Rectangle 3"/>
          <p:cNvSpPr>
            <a:spLocks noGrp="1" noChangeArrowheads="1"/>
          </p:cNvSpPr>
          <p:nvPr>
            <p:ph type="body" idx="1"/>
          </p:nvPr>
        </p:nvSpPr>
        <p:spPr>
          <a:noFill/>
        </p:spPr>
        <p:txBody>
          <a:bodyPr/>
          <a:lstStyle/>
          <a:p>
            <a:pPr marL="0" marR="0" lvl="1" indent="0" algn="l" defTabSz="914400" rtl="0" eaLnBrk="1" fontAlgn="base" latinLnBrk="0" hangingPunct="1">
              <a:lnSpc>
                <a:spcPct val="100000"/>
              </a:lnSpc>
              <a:spcBef>
                <a:spcPts val="0"/>
              </a:spcBef>
              <a:spcAft>
                <a:spcPct val="0"/>
              </a:spcAft>
              <a:buClrTx/>
              <a:buSzTx/>
              <a:buFontTx/>
              <a:buNone/>
              <a:tabLst/>
              <a:defRPr/>
            </a:pPr>
            <a:r>
              <a:rPr lang="en-US" altLang="en-US" sz="1400" dirty="0" smtClean="0">
                <a:latin typeface="Arial" charset="0"/>
                <a:cs typeface="Arial" charset="0"/>
              </a:rPr>
              <a:t>Again, briefly discuss the 046.</a:t>
            </a:r>
          </a:p>
          <a:p>
            <a:pPr marL="0" marR="0" lvl="1" indent="0" algn="l" defTabSz="914400" rtl="0" eaLnBrk="1" fontAlgn="base" latinLnBrk="0" hangingPunct="1">
              <a:lnSpc>
                <a:spcPct val="100000"/>
              </a:lnSpc>
              <a:spcBef>
                <a:spcPts val="0"/>
              </a:spcBef>
              <a:spcAft>
                <a:spcPct val="0"/>
              </a:spcAft>
              <a:buClrTx/>
              <a:buSzTx/>
              <a:buFontTx/>
              <a:buNone/>
              <a:tabLst/>
              <a:defRPr/>
            </a:pPr>
            <a:endParaRPr lang="en-US" altLang="en-US" sz="1400" dirty="0" smtClean="0">
              <a:latin typeface="Arial" charset="0"/>
              <a:cs typeface="Arial" charset="0"/>
            </a:endParaRPr>
          </a:p>
          <a:p>
            <a:pPr marL="0" marR="0" lvl="1" indent="0" algn="l" defTabSz="914400" rtl="0" eaLnBrk="1" fontAlgn="base" latinLnBrk="0" hangingPunct="1">
              <a:lnSpc>
                <a:spcPct val="100000"/>
              </a:lnSpc>
              <a:spcBef>
                <a:spcPts val="0"/>
              </a:spcBef>
              <a:spcAft>
                <a:spcPct val="0"/>
              </a:spcAft>
              <a:buClrTx/>
              <a:buSzTx/>
              <a:buFontTx/>
              <a:buNone/>
              <a:tabLst/>
              <a:defRPr/>
            </a:pPr>
            <a:r>
              <a:rPr lang="en-US" altLang="en-US" sz="1400" dirty="0" smtClean="0">
                <a:latin typeface="Arial" charset="0"/>
                <a:cs typeface="Arial" charset="0"/>
              </a:rPr>
              <a:t>Technically, the first letter of each data string in a 374 $a should be capitalized.</a:t>
            </a:r>
          </a:p>
        </p:txBody>
      </p:sp>
      <p:sp>
        <p:nvSpPr>
          <p:cNvPr id="83974"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3975"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E7F005F2-F19D-4994-8BEB-0FFF60E0667D}" type="slidenum">
              <a:rPr lang="en-US" altLang="en-US">
                <a:latin typeface="Arial" charset="0"/>
              </a:rPr>
              <a:pPr/>
              <a:t>106</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4EC55F26-172E-488F-BF9E-D8B19BA16934}" type="slidenum">
              <a:rPr lang="en-US" altLang="en-US" sz="1300">
                <a:cs typeface="Arial" charset="0"/>
              </a:rPr>
              <a:pPr algn="r">
                <a:spcBef>
                  <a:spcPct val="0"/>
                </a:spcBef>
              </a:pPr>
              <a:t>107</a:t>
            </a:fld>
            <a:endParaRPr lang="en-US" altLang="en-US" sz="1300">
              <a:cs typeface="Arial" charset="0"/>
            </a:endParaRPr>
          </a:p>
        </p:txBody>
      </p:sp>
      <p:sp>
        <p:nvSpPr>
          <p:cNvPr id="84995"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5E824305-5EA0-407D-B780-6E38A9E7B2F1}" type="slidenum">
              <a:rPr lang="en-US" altLang="en-US" sz="1300">
                <a:cs typeface="Arial" charset="0"/>
              </a:rPr>
              <a:pPr algn="r">
                <a:spcBef>
                  <a:spcPct val="0"/>
                </a:spcBef>
              </a:pPr>
              <a:t>107</a:t>
            </a:fld>
            <a:endParaRPr lang="en-US" altLang="en-US" sz="1300">
              <a:cs typeface="Arial" charset="0"/>
            </a:endParaRPr>
          </a:p>
        </p:txBody>
      </p:sp>
      <p:sp>
        <p:nvSpPr>
          <p:cNvPr id="84996" name="Rectangle 2"/>
          <p:cNvSpPr>
            <a:spLocks noGrp="1" noRot="1" noChangeAspect="1" noChangeArrowheads="1" noTextEdit="1"/>
          </p:cNvSpPr>
          <p:nvPr>
            <p:ph type="sldImg"/>
          </p:nvPr>
        </p:nvSpPr>
        <p:spPr>
          <a:ln/>
        </p:spPr>
      </p:sp>
      <p:sp>
        <p:nvSpPr>
          <p:cNvPr id="84997" name="Rectangle 3"/>
          <p:cNvSpPr>
            <a:spLocks noGrp="1" noChangeArrowheads="1"/>
          </p:cNvSpPr>
          <p:nvPr>
            <p:ph type="body" idx="1"/>
          </p:nvPr>
        </p:nvSpPr>
        <p:spPr>
          <a:noFill/>
        </p:spPr>
        <p:txBody>
          <a:bodyPr/>
          <a:lstStyle/>
          <a:p>
            <a:pPr marL="0" lvl="1" indent="-292071" eaLnBrk="1" hangingPunct="1"/>
            <a:endParaRPr lang="en-US" altLang="en-US" dirty="0" smtClean="0">
              <a:latin typeface="Arial" charset="0"/>
              <a:cs typeface="Arial" charset="0"/>
            </a:endParaRPr>
          </a:p>
        </p:txBody>
      </p:sp>
      <p:sp>
        <p:nvSpPr>
          <p:cNvPr id="84998"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4999"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8DE54FB3-271E-4072-B3B5-50568F285983}" type="slidenum">
              <a:rPr lang="en-US" altLang="en-US">
                <a:latin typeface="Arial" charset="0"/>
              </a:rPr>
              <a:pPr/>
              <a:t>107</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42EF009C-C213-4403-99DD-7F59AC7E67D4}" type="slidenum">
              <a:rPr lang="en-US" altLang="en-US" sz="1300">
                <a:cs typeface="Arial" charset="0"/>
              </a:rPr>
              <a:pPr algn="r">
                <a:spcBef>
                  <a:spcPct val="0"/>
                </a:spcBef>
              </a:pPr>
              <a:t>108</a:t>
            </a:fld>
            <a:endParaRPr lang="en-US" altLang="en-US" sz="1300">
              <a:cs typeface="Arial" charset="0"/>
            </a:endParaRPr>
          </a:p>
        </p:txBody>
      </p:sp>
      <p:sp>
        <p:nvSpPr>
          <p:cNvPr id="86019"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3174A3FC-6F1F-4FA2-9698-102C198011E0}" type="slidenum">
              <a:rPr lang="en-US" altLang="en-US" sz="1300">
                <a:cs typeface="Arial" charset="0"/>
              </a:rPr>
              <a:pPr algn="r">
                <a:spcBef>
                  <a:spcPct val="0"/>
                </a:spcBef>
              </a:pPr>
              <a:t>108</a:t>
            </a:fld>
            <a:endParaRPr lang="en-US" altLang="en-US" sz="1300">
              <a:cs typeface="Arial" charset="0"/>
            </a:endParaRPr>
          </a:p>
        </p:txBody>
      </p:sp>
      <p:sp>
        <p:nvSpPr>
          <p:cNvPr id="86020" name="Rectangle 2"/>
          <p:cNvSpPr>
            <a:spLocks noGrp="1" noRot="1" noChangeAspect="1" noChangeArrowheads="1" noTextEdit="1"/>
          </p:cNvSpPr>
          <p:nvPr>
            <p:ph type="sldImg"/>
          </p:nvPr>
        </p:nvSpPr>
        <p:spPr>
          <a:ln/>
        </p:spPr>
      </p:sp>
      <p:sp>
        <p:nvSpPr>
          <p:cNvPr id="86021" name="Rectangle 3"/>
          <p:cNvSpPr>
            <a:spLocks noGrp="1" noChangeArrowheads="1"/>
          </p:cNvSpPr>
          <p:nvPr>
            <p:ph type="body" idx="1"/>
          </p:nvPr>
        </p:nvSpPr>
        <p:spPr>
          <a:noFill/>
        </p:spPr>
        <p:txBody>
          <a:bodyPr/>
          <a:lstStyle/>
          <a:p>
            <a:pPr marL="0" lvl="1" indent="-292071" eaLnBrk="1" hangingPunct="1">
              <a:spcBef>
                <a:spcPts val="0"/>
              </a:spcBef>
            </a:pPr>
            <a:r>
              <a:rPr lang="en-US" altLang="en-US" sz="1400" dirty="0" smtClean="0">
                <a:latin typeface="Arial" charset="0"/>
                <a:cs typeface="Arial" charset="0"/>
              </a:rPr>
              <a:t>Bonus question:</a:t>
            </a:r>
          </a:p>
          <a:p>
            <a:pPr marL="0" lvl="1" indent="-292071" eaLnBrk="1" hangingPunct="1">
              <a:spcBef>
                <a:spcPts val="0"/>
              </a:spcBef>
            </a:pPr>
            <a:endParaRPr lang="en-US" altLang="en-US" sz="1400" dirty="0" smtClean="0">
              <a:latin typeface="Arial" charset="0"/>
              <a:cs typeface="Arial" charset="0"/>
            </a:endParaRPr>
          </a:p>
          <a:p>
            <a:pPr marL="0" lvl="1" indent="-292071" eaLnBrk="1" hangingPunct="1">
              <a:spcBef>
                <a:spcPts val="0"/>
              </a:spcBef>
            </a:pPr>
            <a:r>
              <a:rPr lang="en-US" altLang="en-US" sz="1400" dirty="0" smtClean="0">
                <a:latin typeface="Arial" charset="0"/>
                <a:cs typeface="Arial" charset="0"/>
              </a:rPr>
              <a:t>Think </a:t>
            </a:r>
            <a:r>
              <a:rPr lang="en-US" altLang="en-US" sz="1400" dirty="0" smtClean="0">
                <a:latin typeface="Arial" charset="0"/>
                <a:cs typeface="Arial" charset="0"/>
              </a:rPr>
              <a:t>of our module on Works, and how one chooses the preferred title: Why is the preferred title “Hamlet”, not one of the other </a:t>
            </a:r>
            <a:r>
              <a:rPr lang="en-US" altLang="en-US" sz="1400" smtClean="0">
                <a:latin typeface="Arial" charset="0"/>
                <a:cs typeface="Arial" charset="0"/>
              </a:rPr>
              <a:t>variations</a:t>
            </a:r>
            <a:r>
              <a:rPr lang="en-US" altLang="en-US" sz="1400" smtClean="0">
                <a:latin typeface="Arial" charset="0"/>
                <a:cs typeface="Arial" charset="0"/>
              </a:rPr>
              <a:t>? (</a:t>
            </a:r>
            <a:r>
              <a:rPr lang="en-US" altLang="en-US" sz="1400" dirty="0" smtClean="0">
                <a:latin typeface="Arial" charset="0"/>
                <a:cs typeface="Arial" charset="0"/>
              </a:rPr>
              <a:t>in fact, this was </a:t>
            </a:r>
            <a:r>
              <a:rPr lang="en-US" altLang="en-US" sz="1400" u="sng" dirty="0" smtClean="0">
                <a:latin typeface="Arial" charset="0"/>
                <a:cs typeface="Arial" charset="0"/>
              </a:rPr>
              <a:t>not</a:t>
            </a:r>
            <a:r>
              <a:rPr lang="en-US" altLang="en-US" sz="1400" dirty="0" smtClean="0">
                <a:latin typeface="Arial" charset="0"/>
                <a:cs typeface="Arial" charset="0"/>
              </a:rPr>
              <a:t> the </a:t>
            </a:r>
            <a:r>
              <a:rPr lang="en-US" altLang="en-US" sz="1400" u="sng" dirty="0" smtClean="0">
                <a:latin typeface="Arial" charset="0"/>
                <a:cs typeface="Arial" charset="0"/>
              </a:rPr>
              <a:t>original</a:t>
            </a:r>
            <a:r>
              <a:rPr lang="en-US" altLang="en-US" sz="1400" dirty="0" smtClean="0">
                <a:latin typeface="Arial" charset="0"/>
                <a:cs typeface="Arial" charset="0"/>
              </a:rPr>
              <a:t> title)</a:t>
            </a:r>
          </a:p>
          <a:p>
            <a:pPr marL="0" lvl="1" indent="-292071" eaLnBrk="1" hangingPunct="1">
              <a:spcBef>
                <a:spcPts val="0"/>
              </a:spcBef>
            </a:pPr>
            <a:endParaRPr lang="en-US" altLang="en-US" sz="1400" dirty="0" smtClean="0">
              <a:latin typeface="Arial" charset="0"/>
              <a:cs typeface="Arial" charset="0"/>
            </a:endParaRPr>
          </a:p>
          <a:p>
            <a:pPr marL="0" lvl="1" indent="-292071" eaLnBrk="1" hangingPunct="1">
              <a:spcBef>
                <a:spcPts val="0"/>
              </a:spcBef>
            </a:pPr>
            <a:r>
              <a:rPr lang="en-US" altLang="en-US" sz="1400" dirty="0" smtClean="0">
                <a:latin typeface="Arial" charset="0"/>
                <a:cs typeface="Arial" charset="0"/>
              </a:rPr>
              <a:t>[If you have the capability, display the NAR, and discuss briefly the 400s, 670s, and what “RETRO” means in the 952 (“</a:t>
            </a:r>
            <a:r>
              <a:rPr lang="en-US" sz="1400" dirty="0" smtClean="0"/>
              <a:t>This identifies records originally created as part of the retrospective project to convert manual LC authority cards to machine-readable form.  The records may not contain all notes and references found on the original 3x5 cards” – DCM Z1</a:t>
            </a:r>
            <a:r>
              <a:rPr lang="en-US" altLang="en-US" sz="1400" dirty="0" smtClean="0">
                <a:latin typeface="Arial" charset="0"/>
                <a:cs typeface="Arial" charset="0"/>
              </a:rPr>
              <a:t>)] </a:t>
            </a:r>
          </a:p>
        </p:txBody>
      </p:sp>
      <p:sp>
        <p:nvSpPr>
          <p:cNvPr id="86022"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6023"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2A22E528-D797-4B00-97DB-CAF8BE9322DF}" type="slidenum">
              <a:rPr lang="en-US" altLang="en-US">
                <a:latin typeface="Arial" charset="0"/>
              </a:rPr>
              <a:pPr/>
              <a:t>108</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5F4ACAE3-35CC-4CD1-87AE-7C34451396DD}" type="slidenum">
              <a:rPr lang="en-US" altLang="en-US" sz="1300">
                <a:cs typeface="Arial" charset="0"/>
              </a:rPr>
              <a:pPr algn="r">
                <a:spcBef>
                  <a:spcPct val="0"/>
                </a:spcBef>
              </a:pPr>
              <a:t>109</a:t>
            </a:fld>
            <a:endParaRPr lang="en-US" altLang="en-US" sz="1300">
              <a:cs typeface="Arial" charset="0"/>
            </a:endParaRPr>
          </a:p>
        </p:txBody>
      </p:sp>
      <p:sp>
        <p:nvSpPr>
          <p:cNvPr id="87043"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CF8CE562-004D-4D88-A364-228CE6CF6877}" type="slidenum">
              <a:rPr lang="en-US" altLang="en-US" sz="1300">
                <a:cs typeface="Arial" charset="0"/>
              </a:rPr>
              <a:pPr algn="r">
                <a:spcBef>
                  <a:spcPct val="0"/>
                </a:spcBef>
              </a:pPr>
              <a:t>109</a:t>
            </a:fld>
            <a:endParaRPr lang="en-US" altLang="en-US" sz="1300">
              <a:cs typeface="Arial" charset="0"/>
            </a:endParaRPr>
          </a:p>
        </p:txBody>
      </p:sp>
      <p:sp>
        <p:nvSpPr>
          <p:cNvPr id="87044" name="Rectangle 2"/>
          <p:cNvSpPr>
            <a:spLocks noGrp="1" noRot="1" noChangeAspect="1" noChangeArrowheads="1" noTextEdit="1"/>
          </p:cNvSpPr>
          <p:nvPr>
            <p:ph type="sldImg"/>
          </p:nvPr>
        </p:nvSpPr>
        <p:spPr>
          <a:ln/>
        </p:spPr>
      </p:sp>
      <p:sp>
        <p:nvSpPr>
          <p:cNvPr id="87045" name="Rectangle 3"/>
          <p:cNvSpPr>
            <a:spLocks noGrp="1" noChangeArrowheads="1"/>
          </p:cNvSpPr>
          <p:nvPr>
            <p:ph type="body" idx="1"/>
          </p:nvPr>
        </p:nvSpPr>
        <p:spPr>
          <a:noFill/>
        </p:spPr>
        <p:txBody>
          <a:bodyPr/>
          <a:lstStyle/>
          <a:p>
            <a:pPr marL="0" lvl="1" indent="-292071" eaLnBrk="1" hangingPunct="1">
              <a:spcBef>
                <a:spcPts val="0"/>
              </a:spcBef>
            </a:pPr>
            <a:r>
              <a:rPr lang="en-US" altLang="en-US" sz="1400" dirty="0">
                <a:latin typeface="Arial" charset="0"/>
                <a:cs typeface="Arial" charset="0"/>
              </a:rPr>
              <a:t>This NAR is for the ‘middle’ name (chronologically) among three different names used in the LC catalog.</a:t>
            </a:r>
          </a:p>
          <a:p>
            <a:pPr marL="0" lvl="1" indent="-292071" eaLnBrk="1" hangingPunct="1">
              <a:spcBef>
                <a:spcPts val="0"/>
              </a:spcBef>
            </a:pPr>
            <a:endParaRPr lang="en-US" altLang="en-US" sz="1400" dirty="0">
              <a:latin typeface="Arial" charset="0"/>
              <a:cs typeface="Arial" charset="0"/>
            </a:endParaRPr>
          </a:p>
          <a:p>
            <a:pPr marL="0" lvl="1" indent="-292071" eaLnBrk="1" hangingPunct="1">
              <a:spcBef>
                <a:spcPts val="0"/>
              </a:spcBef>
            </a:pPr>
            <a:r>
              <a:rPr lang="en-US" altLang="en-US" sz="1400" dirty="0">
                <a:latin typeface="Arial" charset="0"/>
                <a:cs typeface="Arial" charset="0"/>
              </a:rPr>
              <a:t>$w b = later</a:t>
            </a:r>
          </a:p>
          <a:p>
            <a:pPr marL="0" lvl="1" indent="-292071" eaLnBrk="1" hangingPunct="1">
              <a:spcBef>
                <a:spcPts val="0"/>
              </a:spcBef>
            </a:pPr>
            <a:r>
              <a:rPr lang="en-US" altLang="en-US" sz="1400" dirty="0">
                <a:latin typeface="Arial" charset="0"/>
                <a:cs typeface="Arial" charset="0"/>
              </a:rPr>
              <a:t>$w a = earlier</a:t>
            </a:r>
          </a:p>
        </p:txBody>
      </p:sp>
      <p:sp>
        <p:nvSpPr>
          <p:cNvPr id="87046"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7047"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C58D4923-BE78-494A-A6A9-2EB88B68D832}" type="slidenum">
              <a:rPr lang="en-US" altLang="en-US">
                <a:latin typeface="Arial" charset="0"/>
              </a:rPr>
              <a:pPr/>
              <a:t>109</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0FE1C40D-161B-45A5-A2DC-B545BD689ECA}" type="slidenum">
              <a:rPr lang="en-US" altLang="en-US" sz="1300">
                <a:cs typeface="Arial" charset="0"/>
              </a:rPr>
              <a:pPr algn="r">
                <a:spcBef>
                  <a:spcPct val="0"/>
                </a:spcBef>
              </a:pPr>
              <a:t>110</a:t>
            </a:fld>
            <a:endParaRPr lang="en-US" altLang="en-US" sz="1300">
              <a:cs typeface="Arial" charset="0"/>
            </a:endParaRPr>
          </a:p>
        </p:txBody>
      </p:sp>
      <p:sp>
        <p:nvSpPr>
          <p:cNvPr id="89091"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3561D4A7-D254-4CF1-80BC-06D36942F5A9}" type="slidenum">
              <a:rPr lang="en-US" altLang="en-US" sz="1300">
                <a:cs typeface="Arial" charset="0"/>
              </a:rPr>
              <a:pPr algn="r">
                <a:spcBef>
                  <a:spcPct val="0"/>
                </a:spcBef>
              </a:pPr>
              <a:t>110</a:t>
            </a:fld>
            <a:endParaRPr lang="en-US" altLang="en-US" sz="1300">
              <a:cs typeface="Arial" charset="0"/>
            </a:endParaRPr>
          </a:p>
        </p:txBody>
      </p:sp>
      <p:sp>
        <p:nvSpPr>
          <p:cNvPr id="89092" name="Rectangle 2"/>
          <p:cNvSpPr>
            <a:spLocks noGrp="1" noRot="1" noChangeAspect="1" noChangeArrowheads="1" noTextEdit="1"/>
          </p:cNvSpPr>
          <p:nvPr>
            <p:ph type="sldImg"/>
          </p:nvPr>
        </p:nvSpPr>
        <p:spPr>
          <a:ln/>
        </p:spPr>
      </p:sp>
      <p:sp>
        <p:nvSpPr>
          <p:cNvPr id="89093" name="Rectangle 3"/>
          <p:cNvSpPr>
            <a:spLocks noGrp="1" noChangeArrowheads="1"/>
          </p:cNvSpPr>
          <p:nvPr>
            <p:ph type="body" idx="1"/>
          </p:nvPr>
        </p:nvSpPr>
        <p:spPr>
          <a:noFill/>
        </p:spPr>
        <p:txBody>
          <a:bodyPr/>
          <a:lstStyle/>
          <a:p>
            <a:pPr marL="0" lvl="1" indent="-292071" eaLnBrk="1" hangingPunct="1">
              <a:spcBef>
                <a:spcPts val="0"/>
              </a:spcBef>
            </a:pPr>
            <a:r>
              <a:rPr lang="en-US" altLang="en-US" sz="1400" dirty="0">
                <a:latin typeface="Arial" charset="0"/>
                <a:cs typeface="Arial" charset="0"/>
              </a:rPr>
              <a:t>Here we see a difference between persons and corporate bodies – the creation of ‘reciprocal’ NARs.</a:t>
            </a:r>
          </a:p>
          <a:p>
            <a:pPr marL="0" lvl="1" indent="-292071" eaLnBrk="1" hangingPunct="1">
              <a:spcBef>
                <a:spcPts val="0"/>
              </a:spcBef>
            </a:pPr>
            <a:endParaRPr lang="en-US" altLang="en-US" sz="1400" dirty="0">
              <a:latin typeface="Arial" charset="0"/>
              <a:cs typeface="Arial" charset="0"/>
            </a:endParaRPr>
          </a:p>
          <a:p>
            <a:pPr marL="0" lvl="1" indent="-292071" eaLnBrk="1" hangingPunct="1">
              <a:spcBef>
                <a:spcPts val="0"/>
              </a:spcBef>
            </a:pPr>
            <a:r>
              <a:rPr lang="en-US" altLang="en-US" sz="1400" dirty="0">
                <a:latin typeface="Arial" charset="0"/>
                <a:cs typeface="Arial" charset="0"/>
              </a:rPr>
              <a:t>Top record = earliest heading/first NAR</a:t>
            </a:r>
          </a:p>
          <a:p>
            <a:pPr marL="0" lvl="1" indent="-292071" eaLnBrk="1" hangingPunct="1">
              <a:spcBef>
                <a:spcPts val="0"/>
              </a:spcBef>
            </a:pPr>
            <a:r>
              <a:rPr lang="en-US" altLang="en-US" sz="1400" dirty="0">
                <a:latin typeface="Arial" charset="0"/>
                <a:cs typeface="Arial" charset="0"/>
              </a:rPr>
              <a:t>Bottom record = latest heading/last NAR</a:t>
            </a:r>
          </a:p>
          <a:p>
            <a:pPr marL="0" lvl="1" indent="-292071" eaLnBrk="1" hangingPunct="1">
              <a:spcBef>
                <a:spcPts val="0"/>
              </a:spcBef>
            </a:pPr>
            <a:endParaRPr lang="en-US" altLang="en-US" sz="1400" dirty="0">
              <a:latin typeface="Arial" charset="0"/>
              <a:cs typeface="Arial" charset="0"/>
            </a:endParaRPr>
          </a:p>
          <a:p>
            <a:pPr marL="0" lvl="1" indent="-292071" eaLnBrk="1" hangingPunct="1">
              <a:spcBef>
                <a:spcPts val="0"/>
              </a:spcBef>
            </a:pPr>
            <a:r>
              <a:rPr lang="en-US" altLang="en-US" sz="1400" dirty="0">
                <a:latin typeface="Arial" charset="0"/>
                <a:cs typeface="Arial" charset="0"/>
              </a:rPr>
              <a:t>[Note: there is no NAR created for the </a:t>
            </a:r>
            <a:r>
              <a:rPr lang="en-US" altLang="en-US" sz="1400" u="sng" dirty="0">
                <a:latin typeface="Arial" charset="0"/>
                <a:cs typeface="Arial" charset="0"/>
              </a:rPr>
              <a:t>very</a:t>
            </a:r>
            <a:r>
              <a:rPr lang="en-US" altLang="en-US" sz="1400" dirty="0">
                <a:latin typeface="Arial" charset="0"/>
                <a:cs typeface="Arial" charset="0"/>
              </a:rPr>
              <a:t> earliest form used (Virginia Agricultural and Mechanical College – see the 670 on the following slide), because it never needed to be used as a heading on bibliographic records]</a:t>
            </a:r>
          </a:p>
        </p:txBody>
      </p:sp>
      <p:sp>
        <p:nvSpPr>
          <p:cNvPr id="89094"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9095"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402031D1-1D8B-46A1-9D79-29C3556F6B2B}" type="slidenum">
              <a:rPr lang="en-US" altLang="en-US">
                <a:latin typeface="Arial" charset="0"/>
              </a:rPr>
              <a:pPr/>
              <a:t>110</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79470A1A-452E-467C-B5FD-BBA14C3DA3DE}" type="slidenum">
              <a:rPr lang="en-US" altLang="en-US" sz="1300">
                <a:cs typeface="Arial" charset="0"/>
              </a:rPr>
              <a:pPr algn="r">
                <a:spcBef>
                  <a:spcPct val="0"/>
                </a:spcBef>
              </a:pPr>
              <a:t>111</a:t>
            </a:fld>
            <a:endParaRPr lang="en-US" altLang="en-US" sz="1300">
              <a:cs typeface="Arial" charset="0"/>
            </a:endParaRPr>
          </a:p>
        </p:txBody>
      </p:sp>
      <p:sp>
        <p:nvSpPr>
          <p:cNvPr id="88067"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A13BB7A8-15C4-4B64-92DC-E784D3784D7C}" type="slidenum">
              <a:rPr lang="en-US" altLang="en-US" sz="1300">
                <a:cs typeface="Arial" charset="0"/>
              </a:rPr>
              <a:pPr algn="r">
                <a:spcBef>
                  <a:spcPct val="0"/>
                </a:spcBef>
              </a:pPr>
              <a:t>111</a:t>
            </a:fld>
            <a:endParaRPr lang="en-US" altLang="en-US" sz="1300">
              <a:cs typeface="Arial" charset="0"/>
            </a:endParaRPr>
          </a:p>
        </p:txBody>
      </p:sp>
      <p:sp>
        <p:nvSpPr>
          <p:cNvPr id="88068" name="Rectangle 2"/>
          <p:cNvSpPr>
            <a:spLocks noGrp="1" noRot="1" noChangeAspect="1" noChangeArrowheads="1" noTextEdit="1"/>
          </p:cNvSpPr>
          <p:nvPr>
            <p:ph type="sldImg"/>
          </p:nvPr>
        </p:nvSpPr>
        <p:spPr>
          <a:ln/>
        </p:spPr>
      </p:sp>
      <p:sp>
        <p:nvSpPr>
          <p:cNvPr id="88069" name="Rectangle 3"/>
          <p:cNvSpPr>
            <a:spLocks noGrp="1" noChangeArrowheads="1"/>
          </p:cNvSpPr>
          <p:nvPr>
            <p:ph type="body" idx="1"/>
          </p:nvPr>
        </p:nvSpPr>
        <p:spPr>
          <a:noFill/>
        </p:spPr>
        <p:txBody>
          <a:bodyPr/>
          <a:lstStyle/>
          <a:p>
            <a:pPr marL="0" lvl="1" indent="-292071" eaLnBrk="1" hangingPunct="1"/>
            <a:r>
              <a:rPr lang="en-US" altLang="en-US" sz="1400" dirty="0">
                <a:latin typeface="Arial" charset="0"/>
                <a:cs typeface="Arial" charset="0"/>
              </a:rPr>
              <a:t>[discuss extemporaneously the content of the various 670 fields]</a:t>
            </a:r>
          </a:p>
        </p:txBody>
      </p:sp>
      <p:sp>
        <p:nvSpPr>
          <p:cNvPr id="88070"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88071"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2051C8EC-8190-4D8E-80DF-34942ACCF692}" type="slidenum">
              <a:rPr lang="en-US" altLang="en-US">
                <a:latin typeface="Arial" charset="0"/>
              </a:rPr>
              <a:pPr/>
              <a:t>111</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pPr>
              <a:spcBef>
                <a:spcPts val="0"/>
              </a:spcBef>
            </a:pPr>
            <a:r>
              <a:rPr lang="en-US" altLang="en-US" sz="1400" dirty="0">
                <a:latin typeface="Arial" charset="0"/>
              </a:rPr>
              <a:t>&lt;click&gt; to display ‘principle’ bullet </a:t>
            </a:r>
          </a:p>
        </p:txBody>
      </p:sp>
      <p:sp>
        <p:nvSpPr>
          <p:cNvPr id="90116" name="Slide Number Placeholder 3"/>
          <p:cNvSpPr txBox="1">
            <a:spLocks noGrp="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F98F3830-961A-4EB2-8841-EE9431560EE3}" type="slidenum">
              <a:rPr lang="en-US" altLang="en-US" sz="1300">
                <a:cs typeface="Arial" charset="0"/>
              </a:rPr>
              <a:pPr algn="r">
                <a:spcBef>
                  <a:spcPct val="0"/>
                </a:spcBef>
              </a:pPr>
              <a:t>112</a:t>
            </a:fld>
            <a:endParaRPr lang="en-US" altLang="en-US" sz="1300">
              <a:cs typeface="Arial" charset="0"/>
            </a:endParaRPr>
          </a:p>
        </p:txBody>
      </p:sp>
      <p:sp>
        <p:nvSpPr>
          <p:cNvPr id="90117"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90118" name="Slide Number Placeholder 2"/>
          <p:cNvSpPr>
            <a:spLocks noGrp="1"/>
          </p:cNvSpPr>
          <p:nvPr>
            <p:ph type="sldNum" sz="quarter" idx="5"/>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fld id="{E8FF1923-BBAB-4CF4-B046-C42C6EC25151}" type="slidenum">
              <a:rPr lang="en-US" altLang="en-US">
                <a:latin typeface="Arial" charset="0"/>
              </a:rPr>
              <a:pPr/>
              <a:t>112</a:t>
            </a:fld>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60B0DF5-8CF5-4CCB-81BA-D390584910CB}" type="slidenum">
              <a:rPr lang="en-US" altLang="en-US" sz="1300"/>
              <a:pPr>
                <a:spcBef>
                  <a:spcPct val="0"/>
                </a:spcBef>
              </a:pPr>
              <a:t>113</a:t>
            </a:fld>
            <a:endParaRPr lang="en-US" altLang="en-US" sz="13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a:spcBef>
                <a:spcPts val="0"/>
              </a:spcBef>
            </a:pPr>
            <a:r>
              <a:rPr lang="en-US" altLang="en-US" sz="1400" dirty="0">
                <a:latin typeface="Arial" charset="0"/>
              </a:rPr>
              <a:t>e.g. (not an exhaustive list):</a:t>
            </a:r>
          </a:p>
          <a:p>
            <a:pPr marL="462229" indent="-288893">
              <a:spcBef>
                <a:spcPts val="0"/>
              </a:spcBef>
              <a:buFont typeface="Arial" panose="020B0604020202020204" pitchFamily="34" charset="0"/>
              <a:buChar char="•"/>
            </a:pPr>
            <a:r>
              <a:rPr lang="en-US" altLang="en-US" sz="1400" dirty="0">
                <a:latin typeface="Arial" charset="0"/>
              </a:rPr>
              <a:t>‘text’, not ‘words’; ‘volume,’ not ‘book’</a:t>
            </a:r>
          </a:p>
          <a:p>
            <a:pPr marL="462229" indent="-288893">
              <a:spcBef>
                <a:spcPts val="0"/>
              </a:spcBef>
              <a:buFont typeface="Arial" panose="020B0604020202020204" pitchFamily="34" charset="0"/>
              <a:buChar char="•"/>
            </a:pPr>
            <a:r>
              <a:rPr lang="en-US" altLang="en-US" sz="1400" dirty="0">
                <a:latin typeface="Arial" charset="0"/>
              </a:rPr>
              <a:t>‘Plays,’ not ‘dramas’</a:t>
            </a:r>
          </a:p>
          <a:p>
            <a:pPr marL="462229" indent="-288893">
              <a:spcBef>
                <a:spcPts val="0"/>
              </a:spcBef>
              <a:buFont typeface="Arial" panose="020B0604020202020204" pitchFamily="34" charset="0"/>
              <a:buChar char="•"/>
            </a:pPr>
            <a:r>
              <a:rPr lang="en-US" altLang="en-US" sz="1400" dirty="0">
                <a:latin typeface="Arial" charset="0"/>
              </a:rPr>
              <a:t>‘German,’ not ‘Deutsch’</a:t>
            </a:r>
          </a:p>
          <a:p>
            <a:pPr marL="462229" indent="-288893">
              <a:spcBef>
                <a:spcPts val="0"/>
              </a:spcBef>
              <a:buFont typeface="Arial" panose="020B0604020202020204" pitchFamily="34" charset="0"/>
              <a:buChar char="•"/>
            </a:pPr>
            <a:r>
              <a:rPr lang="en-US" altLang="en-US" sz="1400" dirty="0">
                <a:latin typeface="Arial" charset="0"/>
              </a:rPr>
              <a:t>‘pol,’ not ‘</a:t>
            </a:r>
            <a:r>
              <a:rPr lang="en-US" altLang="en-US" sz="1400" dirty="0" err="1">
                <a:latin typeface="Arial" charset="0"/>
              </a:rPr>
              <a:t>psh</a:t>
            </a:r>
            <a:r>
              <a:rPr lang="en-US" altLang="en-US" sz="1400" dirty="0">
                <a:latin typeface="Arial" charset="0"/>
              </a:rPr>
              <a:t>’</a:t>
            </a:r>
          </a:p>
          <a:p>
            <a:endParaRPr lang="en-US" altLang="en-US" sz="1000" dirty="0">
              <a:latin typeface="Arial" charset="0"/>
            </a:endParaRPr>
          </a:p>
        </p:txBody>
      </p:sp>
      <p:sp>
        <p:nvSpPr>
          <p:cNvPr id="92165"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defTabSz="941118" eaLnBrk="0" hangingPunct="0">
              <a:spcBef>
                <a:spcPct val="30000"/>
              </a:spcBef>
              <a:defRPr sz="1200">
                <a:solidFill>
                  <a:schemeClr val="tx1"/>
                </a:solidFill>
                <a:latin typeface="Arial" charset="0"/>
                <a:ea typeface="MS PGothic" pitchFamily="34" charset="-128"/>
              </a:defRPr>
            </a:lvl1pPr>
            <a:lvl2pPr marL="730178" indent="-280713" defTabSz="941118" eaLnBrk="0" hangingPunct="0">
              <a:spcBef>
                <a:spcPct val="30000"/>
              </a:spcBef>
              <a:defRPr sz="1200">
                <a:solidFill>
                  <a:schemeClr val="tx1"/>
                </a:solidFill>
                <a:latin typeface="Arial" charset="0"/>
                <a:ea typeface="MS PGothic" pitchFamily="34" charset="-128"/>
              </a:defRPr>
            </a:lvl2pPr>
            <a:lvl3pPr marL="1124475" indent="-225544" defTabSz="941118" eaLnBrk="0" hangingPunct="0">
              <a:spcBef>
                <a:spcPct val="30000"/>
              </a:spcBef>
              <a:defRPr sz="1200">
                <a:solidFill>
                  <a:schemeClr val="tx1"/>
                </a:solidFill>
                <a:latin typeface="Arial" charset="0"/>
                <a:ea typeface="MS PGothic" pitchFamily="34" charset="-128"/>
              </a:defRPr>
            </a:lvl3pPr>
            <a:lvl4pPr marL="1573939" indent="-225544" defTabSz="941118" eaLnBrk="0" hangingPunct="0">
              <a:spcBef>
                <a:spcPct val="30000"/>
              </a:spcBef>
              <a:defRPr sz="1200">
                <a:solidFill>
                  <a:schemeClr val="tx1"/>
                </a:solidFill>
                <a:latin typeface="Arial" charset="0"/>
                <a:ea typeface="MS PGothic" pitchFamily="34" charset="-128"/>
              </a:defRPr>
            </a:lvl4pPr>
            <a:lvl5pPr marL="2023404" indent="-225544" defTabSz="941118" eaLnBrk="0" hangingPunct="0">
              <a:spcBef>
                <a:spcPct val="30000"/>
              </a:spcBef>
              <a:defRPr sz="1200">
                <a:solidFill>
                  <a:schemeClr val="tx1"/>
                </a:solidFill>
                <a:latin typeface="Arial" charset="0"/>
                <a:ea typeface="MS PGothic" pitchFamily="34" charset="-128"/>
              </a:defRPr>
            </a:lvl5pPr>
            <a:lvl6pPr marL="2490718" indent="-225544" defTabSz="941118" eaLnBrk="0" fontAlgn="base" hangingPunct="0">
              <a:spcBef>
                <a:spcPct val="30000"/>
              </a:spcBef>
              <a:spcAft>
                <a:spcPct val="0"/>
              </a:spcAft>
              <a:defRPr sz="1200">
                <a:solidFill>
                  <a:schemeClr val="tx1"/>
                </a:solidFill>
                <a:latin typeface="Arial" charset="0"/>
                <a:ea typeface="MS PGothic" pitchFamily="34" charset="-128"/>
              </a:defRPr>
            </a:lvl6pPr>
            <a:lvl7pPr marL="2958031" indent="-225544" defTabSz="941118" eaLnBrk="0" fontAlgn="base" hangingPunct="0">
              <a:spcBef>
                <a:spcPct val="30000"/>
              </a:spcBef>
              <a:spcAft>
                <a:spcPct val="0"/>
              </a:spcAft>
              <a:defRPr sz="1200">
                <a:solidFill>
                  <a:schemeClr val="tx1"/>
                </a:solidFill>
                <a:latin typeface="Arial" charset="0"/>
                <a:ea typeface="MS PGothic" pitchFamily="34" charset="-128"/>
              </a:defRPr>
            </a:lvl7pPr>
            <a:lvl8pPr marL="3425345" indent="-225544" defTabSz="941118" eaLnBrk="0" fontAlgn="base" hangingPunct="0">
              <a:spcBef>
                <a:spcPct val="30000"/>
              </a:spcBef>
              <a:spcAft>
                <a:spcPct val="0"/>
              </a:spcAft>
              <a:defRPr sz="1200">
                <a:solidFill>
                  <a:schemeClr val="tx1"/>
                </a:solidFill>
                <a:latin typeface="Arial" charset="0"/>
                <a:ea typeface="MS PGothic" pitchFamily="34" charset="-128"/>
              </a:defRPr>
            </a:lvl8pPr>
            <a:lvl9pPr marL="3892659" indent="-225544" defTabSz="94111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3F8AC88C-1DE2-4A65-A0C4-5D13758AEE41}" type="slidenum">
              <a:rPr lang="en-US" altLang="en-US" sz="1300"/>
              <a:pPr>
                <a:spcBef>
                  <a:spcPct val="0"/>
                </a:spcBef>
              </a:pPr>
              <a:t>114</a:t>
            </a:fld>
            <a:endParaRPr lang="en-US" altLang="en-US" sz="1300"/>
          </a:p>
        </p:txBody>
      </p:sp>
      <p:sp>
        <p:nvSpPr>
          <p:cNvPr id="91139" name="Rectangle 7"/>
          <p:cNvSpPr txBox="1">
            <a:spLocks noGrp="1" noChangeArrowheads="1"/>
          </p:cNvSpPr>
          <p:nvPr/>
        </p:nvSpPr>
        <p:spPr bwMode="auto">
          <a:xfrm>
            <a:off x="3886202" y="8686491"/>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55" tIns="47078" rIns="94155" bIns="47078" anchor="b"/>
          <a:lstStyle>
            <a:lvl1pPr defTabSz="920750" eaLnBrk="0" hangingPunct="0">
              <a:spcBef>
                <a:spcPct val="30000"/>
              </a:spcBef>
              <a:defRPr sz="1200">
                <a:solidFill>
                  <a:schemeClr val="tx1"/>
                </a:solidFill>
                <a:latin typeface="Arial" charset="0"/>
                <a:ea typeface="MS PGothic" pitchFamily="34" charset="-128"/>
              </a:defRPr>
            </a:lvl1pPr>
            <a:lvl2pPr marL="714375" indent="-274638" defTabSz="920750" eaLnBrk="0" hangingPunct="0">
              <a:spcBef>
                <a:spcPct val="30000"/>
              </a:spcBef>
              <a:defRPr sz="1200">
                <a:solidFill>
                  <a:schemeClr val="tx1"/>
                </a:solidFill>
                <a:latin typeface="Arial" charset="0"/>
                <a:ea typeface="MS PGothic" pitchFamily="34" charset="-128"/>
              </a:defRPr>
            </a:lvl2pPr>
            <a:lvl3pPr marL="1100138" indent="-220663" defTabSz="920750" eaLnBrk="0" hangingPunct="0">
              <a:spcBef>
                <a:spcPct val="30000"/>
              </a:spcBef>
              <a:defRPr sz="1200">
                <a:solidFill>
                  <a:schemeClr val="tx1"/>
                </a:solidFill>
                <a:latin typeface="Arial" charset="0"/>
                <a:ea typeface="MS PGothic" pitchFamily="34" charset="-128"/>
              </a:defRPr>
            </a:lvl3pPr>
            <a:lvl4pPr marL="1539875" indent="-220663" defTabSz="920750" eaLnBrk="0" hangingPunct="0">
              <a:spcBef>
                <a:spcPct val="30000"/>
              </a:spcBef>
              <a:defRPr sz="1200">
                <a:solidFill>
                  <a:schemeClr val="tx1"/>
                </a:solidFill>
                <a:latin typeface="Arial" charset="0"/>
                <a:ea typeface="MS PGothic" pitchFamily="34" charset="-128"/>
              </a:defRPr>
            </a:lvl4pPr>
            <a:lvl5pPr marL="1979613" indent="-220663" defTabSz="920750" eaLnBrk="0" hangingPunct="0">
              <a:spcBef>
                <a:spcPct val="30000"/>
              </a:spcBef>
              <a:defRPr sz="1200">
                <a:solidFill>
                  <a:schemeClr val="tx1"/>
                </a:solidFill>
                <a:latin typeface="Arial" charset="0"/>
                <a:ea typeface="MS PGothic" pitchFamily="34" charset="-128"/>
              </a:defRPr>
            </a:lvl5pPr>
            <a:lvl6pPr marL="2436813" indent="-220663" defTabSz="920750" eaLnBrk="0" fontAlgn="base" hangingPunct="0">
              <a:spcBef>
                <a:spcPct val="30000"/>
              </a:spcBef>
              <a:spcAft>
                <a:spcPct val="0"/>
              </a:spcAft>
              <a:defRPr sz="1200">
                <a:solidFill>
                  <a:schemeClr val="tx1"/>
                </a:solidFill>
                <a:latin typeface="Arial" charset="0"/>
                <a:ea typeface="MS PGothic" pitchFamily="34" charset="-128"/>
              </a:defRPr>
            </a:lvl6pPr>
            <a:lvl7pPr marL="2894013" indent="-220663" defTabSz="920750" eaLnBrk="0" fontAlgn="base" hangingPunct="0">
              <a:spcBef>
                <a:spcPct val="30000"/>
              </a:spcBef>
              <a:spcAft>
                <a:spcPct val="0"/>
              </a:spcAft>
              <a:defRPr sz="1200">
                <a:solidFill>
                  <a:schemeClr val="tx1"/>
                </a:solidFill>
                <a:latin typeface="Arial" charset="0"/>
                <a:ea typeface="MS PGothic" pitchFamily="34" charset="-128"/>
              </a:defRPr>
            </a:lvl7pPr>
            <a:lvl8pPr marL="3351213" indent="-220663" defTabSz="920750" eaLnBrk="0" fontAlgn="base" hangingPunct="0">
              <a:spcBef>
                <a:spcPct val="30000"/>
              </a:spcBef>
              <a:spcAft>
                <a:spcPct val="0"/>
              </a:spcAft>
              <a:defRPr sz="1200">
                <a:solidFill>
                  <a:schemeClr val="tx1"/>
                </a:solidFill>
                <a:latin typeface="Arial" charset="0"/>
                <a:ea typeface="MS PGothic" pitchFamily="34" charset="-128"/>
              </a:defRPr>
            </a:lvl8pPr>
            <a:lvl9pPr marL="3808413" indent="-220663" defTabSz="920750" eaLnBrk="0" fontAlgn="base" hangingPunct="0">
              <a:spcBef>
                <a:spcPct val="30000"/>
              </a:spcBef>
              <a:spcAft>
                <a:spcPct val="0"/>
              </a:spcAft>
              <a:defRPr sz="1200">
                <a:solidFill>
                  <a:schemeClr val="tx1"/>
                </a:solidFill>
                <a:latin typeface="Arial" charset="0"/>
                <a:ea typeface="MS PGothic" pitchFamily="34" charset="-128"/>
              </a:defRPr>
            </a:lvl9pPr>
          </a:lstStyle>
          <a:p>
            <a:pPr algn="r">
              <a:spcBef>
                <a:spcPct val="0"/>
              </a:spcBef>
            </a:pPr>
            <a:fld id="{B723DEB8-24B7-4472-B8AC-4D2400623837}" type="slidenum">
              <a:rPr lang="en-US" altLang="en-US" sz="1300">
                <a:cs typeface="Arial" charset="0"/>
              </a:rPr>
              <a:pPr algn="r">
                <a:spcBef>
                  <a:spcPct val="0"/>
                </a:spcBef>
              </a:pPr>
              <a:t>114</a:t>
            </a:fld>
            <a:endParaRPr lang="en-US" altLang="en-US" sz="1300">
              <a:cs typeface="Arial" charset="0"/>
            </a:endParaRPr>
          </a:p>
        </p:txBody>
      </p:sp>
      <p:sp>
        <p:nvSpPr>
          <p:cNvPr id="91140" name="Rectangle 2"/>
          <p:cNvSpPr>
            <a:spLocks noGrp="1" noRot="1" noChangeAspect="1" noChangeArrowheads="1" noTextEdit="1"/>
          </p:cNvSpPr>
          <p:nvPr>
            <p:ph type="sldImg"/>
          </p:nvPr>
        </p:nvSpPr>
        <p:spPr>
          <a:ln/>
        </p:spPr>
      </p:sp>
      <p:sp>
        <p:nvSpPr>
          <p:cNvPr id="91141" name="Rectangle 3"/>
          <p:cNvSpPr>
            <a:spLocks noGrp="1" noChangeArrowheads="1"/>
          </p:cNvSpPr>
          <p:nvPr>
            <p:ph type="body" idx="1"/>
          </p:nvPr>
        </p:nvSpPr>
        <p:spPr>
          <a:noFill/>
        </p:spPr>
        <p:txBody>
          <a:bodyPr/>
          <a:lstStyle/>
          <a:p>
            <a:pPr marL="0" lvl="1">
              <a:spcBef>
                <a:spcPts val="0"/>
              </a:spcBef>
            </a:pPr>
            <a:r>
              <a:rPr lang="en-US" altLang="en-US" sz="1400" dirty="0">
                <a:latin typeface="Arial" charset="0"/>
                <a:cs typeface="Arial" charset="0"/>
              </a:rPr>
              <a:t>When applied to subjects, the point is the same: What are you searching for?  What is the controlled term for that topic?</a:t>
            </a:r>
          </a:p>
          <a:p>
            <a:pPr marL="0" lvl="1">
              <a:spcBef>
                <a:spcPts val="0"/>
              </a:spcBef>
            </a:pPr>
            <a:endParaRPr lang="en-US" altLang="en-US" sz="1400" dirty="0">
              <a:latin typeface="Arial" charset="0"/>
              <a:cs typeface="Arial" charset="0"/>
            </a:endParaRPr>
          </a:p>
          <a:p>
            <a:pPr marL="0" lvl="1">
              <a:spcBef>
                <a:spcPts val="0"/>
              </a:spcBef>
            </a:pPr>
            <a:r>
              <a:rPr lang="en-US" altLang="en-US" sz="1400" dirty="0">
                <a:latin typeface="Arial" charset="0"/>
                <a:cs typeface="Arial" charset="0"/>
              </a:rPr>
              <a:t>The records which document the controlled vocabulary for subjects are not generally referred to as “Authority Records”; they are called “Subject Headings”.  But they serve the same purposes as “Authority Records”.</a:t>
            </a:r>
          </a:p>
          <a:p>
            <a:pPr marL="0" lvl="1">
              <a:spcBef>
                <a:spcPts val="0"/>
              </a:spcBef>
            </a:pPr>
            <a:endParaRPr lang="en-US" altLang="en-US" sz="1400" dirty="0">
              <a:latin typeface="Arial" charset="0"/>
              <a:cs typeface="Arial" charset="0"/>
            </a:endParaRPr>
          </a:p>
          <a:p>
            <a:pPr marL="0" lvl="1">
              <a:spcBef>
                <a:spcPts val="0"/>
              </a:spcBef>
            </a:pPr>
            <a:r>
              <a:rPr lang="en-US" altLang="en-US" sz="1400" dirty="0">
                <a:latin typeface="Arial" charset="0"/>
                <a:cs typeface="Arial" charset="0"/>
              </a:rPr>
              <a:t>In addition to the printed ‘red books,’ an online tool exists for subject purposes, called Classification Web. </a:t>
            </a:r>
          </a:p>
          <a:p>
            <a:pPr>
              <a:lnSpc>
                <a:spcPct val="90000"/>
              </a:lnSpc>
              <a:spcBef>
                <a:spcPts val="0"/>
              </a:spcBef>
            </a:pPr>
            <a:endParaRPr lang="en-US" altLang="en-US" sz="1400" dirty="0">
              <a:latin typeface="Arial" charset="0"/>
              <a:cs typeface="Arial" charset="0"/>
            </a:endParaRPr>
          </a:p>
        </p:txBody>
      </p:sp>
      <p:sp>
        <p:nvSpPr>
          <p:cNvPr id="91142" name="Header Placeholder 1"/>
          <p:cNvSpPr>
            <a:spLocks noGrp="1"/>
          </p:cNvSpPr>
          <p:nvPr>
            <p:ph type="hdr" sz="quarter"/>
          </p:nvPr>
        </p:nvSpPr>
        <p:spPr>
          <a:noFill/>
        </p:spPr>
        <p:txBody>
          <a:bodyPr/>
          <a:lstStyle>
            <a:lvl1pPr defTabSz="941118" eaLnBrk="0" hangingPunct="0">
              <a:defRPr>
                <a:solidFill>
                  <a:schemeClr val="tx1"/>
                </a:solidFill>
                <a:latin typeface="Verdana" pitchFamily="34" charset="0"/>
                <a:ea typeface="MS PGothic" pitchFamily="34" charset="-128"/>
              </a:defRPr>
            </a:lvl1pPr>
            <a:lvl2pPr marL="759384" indent="-292071" defTabSz="941118" eaLnBrk="0" hangingPunct="0">
              <a:defRPr>
                <a:solidFill>
                  <a:schemeClr val="tx1"/>
                </a:solidFill>
                <a:latin typeface="Verdana" pitchFamily="34" charset="0"/>
                <a:ea typeface="MS PGothic" pitchFamily="34" charset="-128"/>
              </a:defRPr>
            </a:lvl2pPr>
            <a:lvl3pPr marL="1168284" indent="-233657" defTabSz="941118" eaLnBrk="0" hangingPunct="0">
              <a:defRPr>
                <a:solidFill>
                  <a:schemeClr val="tx1"/>
                </a:solidFill>
                <a:latin typeface="Verdana" pitchFamily="34" charset="0"/>
                <a:ea typeface="MS PGothic" pitchFamily="34" charset="-128"/>
              </a:defRPr>
            </a:lvl3pPr>
            <a:lvl4pPr marL="1635598" indent="-233657" defTabSz="941118" eaLnBrk="0" hangingPunct="0">
              <a:defRPr>
                <a:solidFill>
                  <a:schemeClr val="tx1"/>
                </a:solidFill>
                <a:latin typeface="Verdana" pitchFamily="34" charset="0"/>
                <a:ea typeface="MS PGothic" pitchFamily="34" charset="-128"/>
              </a:defRPr>
            </a:lvl4pPr>
            <a:lvl5pPr marL="2102911" indent="-233657" defTabSz="941118" eaLnBrk="0" hangingPunct="0">
              <a:defRPr>
                <a:solidFill>
                  <a:schemeClr val="tx1"/>
                </a:solidFill>
                <a:latin typeface="Verdana" pitchFamily="34" charset="0"/>
                <a:ea typeface="MS PGothic" pitchFamily="34" charset="-128"/>
              </a:defRPr>
            </a:lvl5pPr>
            <a:lvl6pPr marL="2570226" indent="-233657" defTabSz="941118" eaLnBrk="0" fontAlgn="base" hangingPunct="0">
              <a:spcBef>
                <a:spcPct val="0"/>
              </a:spcBef>
              <a:spcAft>
                <a:spcPct val="0"/>
              </a:spcAft>
              <a:defRPr>
                <a:solidFill>
                  <a:schemeClr val="tx1"/>
                </a:solidFill>
                <a:latin typeface="Verdana" pitchFamily="34" charset="0"/>
                <a:ea typeface="MS PGothic" pitchFamily="34" charset="-128"/>
              </a:defRPr>
            </a:lvl6pPr>
            <a:lvl7pPr marL="3037539" indent="-233657" defTabSz="941118" eaLnBrk="0" fontAlgn="base" hangingPunct="0">
              <a:spcBef>
                <a:spcPct val="0"/>
              </a:spcBef>
              <a:spcAft>
                <a:spcPct val="0"/>
              </a:spcAft>
              <a:defRPr>
                <a:solidFill>
                  <a:schemeClr val="tx1"/>
                </a:solidFill>
                <a:latin typeface="Verdana" pitchFamily="34" charset="0"/>
                <a:ea typeface="MS PGothic" pitchFamily="34" charset="-128"/>
              </a:defRPr>
            </a:lvl7pPr>
            <a:lvl8pPr marL="3504853" indent="-233657" defTabSz="941118" eaLnBrk="0" fontAlgn="base" hangingPunct="0">
              <a:spcBef>
                <a:spcPct val="0"/>
              </a:spcBef>
              <a:spcAft>
                <a:spcPct val="0"/>
              </a:spcAft>
              <a:defRPr>
                <a:solidFill>
                  <a:schemeClr val="tx1"/>
                </a:solidFill>
                <a:latin typeface="Verdana" pitchFamily="34" charset="0"/>
                <a:ea typeface="MS PGothic" pitchFamily="34" charset="-128"/>
              </a:defRPr>
            </a:lvl8pPr>
            <a:lvl9pPr marL="3972166" indent="-233657" defTabSz="941118"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charset="0"/>
              </a:rPr>
              <a:t>Descriptive Cataloging Using RDA</a:t>
            </a:r>
            <a:endParaRPr lang="en-US" altLang="en-US">
              <a:latin typeface="Arial"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en-US" altLang="en-US" smtClean="0"/>
              <a:t>Module 7: Relationships in RDA; Authority Control</a:t>
            </a: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AutoShape 4"/>
            <p:cNvSpPr>
              <a:spLocks noChangeArrowheads="1"/>
            </p:cNvSpPr>
            <p:nvPr/>
          </p:nvSpPr>
          <p:spPr bwMode="auto">
            <a:xfrm>
              <a:off x="-1584" y="864"/>
              <a:ext cx="2304" cy="2304"/>
            </a:xfrm>
            <a:custGeom>
              <a:avLst/>
              <a:gdLst>
                <a:gd name="T0" fmla="*/ 44083 w 64000"/>
                <a:gd name="T1" fmla="*/ 2368 h 64000"/>
                <a:gd name="T2" fmla="*/ 64000 w 64000"/>
                <a:gd name="T3" fmla="*/ 32000 h 64000"/>
                <a:gd name="T4" fmla="*/ 44083 w 64000"/>
                <a:gd name="T5" fmla="*/ 61631 h 64000"/>
                <a:gd name="T6" fmla="*/ 44083 w 64000"/>
                <a:gd name="T7" fmla="*/ 61631 h 64000"/>
                <a:gd name="T8" fmla="*/ 44082 w 64000"/>
                <a:gd name="T9" fmla="*/ 61631 h 64000"/>
                <a:gd name="T10" fmla="*/ 44083 w 64000"/>
                <a:gd name="T11" fmla="*/ 61632 h 64000"/>
                <a:gd name="T12" fmla="*/ 44083 w 64000"/>
                <a:gd name="T13" fmla="*/ 2368 h 64000"/>
                <a:gd name="T14" fmla="*/ 44082 w 64000"/>
                <a:gd name="T15" fmla="*/ 2368 h 64000"/>
                <a:gd name="T16" fmla="*/ 44083 w 64000"/>
                <a:gd name="T17" fmla="*/ 2368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83 w 64000"/>
                <a:gd name="T28" fmla="*/ -29639 h 64000"/>
                <a:gd name="T29" fmla="*/ 44083 w 64000"/>
                <a:gd name="T30" fmla="*/ 29639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 name="AutoShape 5"/>
            <p:cNvSpPr>
              <a:spLocks noChangeArrowheads="1"/>
            </p:cNvSpPr>
            <p:nvPr/>
          </p:nvSpPr>
          <p:spPr bwMode="auto">
            <a:xfrm>
              <a:off x="-2030" y="192"/>
              <a:ext cx="2544" cy="2544"/>
            </a:xfrm>
            <a:custGeom>
              <a:avLst/>
              <a:gdLst>
                <a:gd name="T0" fmla="*/ 50994 w 64000"/>
                <a:gd name="T1" fmla="*/ 6246 h 64000"/>
                <a:gd name="T2" fmla="*/ 64000 w 64000"/>
                <a:gd name="T3" fmla="*/ 32000 h 64000"/>
                <a:gd name="T4" fmla="*/ 50994 w 64000"/>
                <a:gd name="T5" fmla="*/ 57753 h 64000"/>
                <a:gd name="T6" fmla="*/ 50994 w 64000"/>
                <a:gd name="T7" fmla="*/ 57753 h 64000"/>
                <a:gd name="T8" fmla="*/ 50993 w 64000"/>
                <a:gd name="T9" fmla="*/ 57753 h 64000"/>
                <a:gd name="T10" fmla="*/ 50994 w 64000"/>
                <a:gd name="T11" fmla="*/ 57754 h 64000"/>
                <a:gd name="T12" fmla="*/ 50994 w 64000"/>
                <a:gd name="T13" fmla="*/ 6246 h 64000"/>
                <a:gd name="T14" fmla="*/ 50993 w 64000"/>
                <a:gd name="T15" fmla="*/ 6246 h 64000"/>
                <a:gd name="T16" fmla="*/ 50994 w 64000"/>
                <a:gd name="T17" fmla="*/ 6246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94 w 64000"/>
                <a:gd name="T28" fmla="*/ -25761 h 64000"/>
                <a:gd name="T29" fmla="*/ 50994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
        <p:nvSpPr>
          <p:cNvPr id="133126" name="Rectangle 6"/>
          <p:cNvSpPr>
            <a:spLocks noGrp="1" noChangeArrowheads="1"/>
          </p:cNvSpPr>
          <p:nvPr>
            <p:ph type="ctrTitle"/>
          </p:nvPr>
        </p:nvSpPr>
        <p:spPr>
          <a:xfrm>
            <a:off x="1443038" y="985838"/>
            <a:ext cx="7239000" cy="1444625"/>
          </a:xfrm>
          <a:noFill/>
        </p:spPr>
        <p:txBody>
          <a:bodyPr anchor="b"/>
          <a:lstStyle>
            <a:lvl1pPr>
              <a:defRPr sz="4000"/>
            </a:lvl1pPr>
          </a:lstStyle>
          <a:p>
            <a:r>
              <a:rPr lang="en-US"/>
              <a:t>Click to edit Master title style</a:t>
            </a:r>
          </a:p>
        </p:txBody>
      </p:sp>
      <p:sp>
        <p:nvSpPr>
          <p:cNvPr id="133127"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en-US"/>
              <a:t>Click to edit Master subtitle style</a:t>
            </a:r>
          </a:p>
        </p:txBody>
      </p:sp>
      <p:sp>
        <p:nvSpPr>
          <p:cNvPr id="8" name="Rectangle 8"/>
          <p:cNvSpPr>
            <a:spLocks noGrp="1" noChangeArrowheads="1"/>
          </p:cNvSpPr>
          <p:nvPr>
            <p:ph type="dt" sz="half" idx="10"/>
          </p:nvPr>
        </p:nvSpPr>
        <p:spPr/>
        <p:txBody>
          <a:bodyPr/>
          <a:lstStyle>
            <a:lvl1pPr>
              <a:defRPr smtClean="0"/>
            </a:lvl1pPr>
          </a:lstStyle>
          <a:p>
            <a:pPr>
              <a:defRPr/>
            </a:pPr>
            <a:endParaRPr lang="en-US" altLang="en-US"/>
          </a:p>
        </p:txBody>
      </p:sp>
      <p:sp>
        <p:nvSpPr>
          <p:cNvPr id="9" name="Rectangle 9"/>
          <p:cNvSpPr>
            <a:spLocks noGrp="1" noChangeArrowheads="1"/>
          </p:cNvSpPr>
          <p:nvPr>
            <p:ph type="ftr" sz="quarter" idx="11"/>
          </p:nvPr>
        </p:nvSpPr>
        <p:spPr/>
        <p:txBody>
          <a:bodyPr/>
          <a:lstStyle>
            <a:lvl1pPr>
              <a:defRPr smtClean="0"/>
            </a:lvl1pPr>
          </a:lstStyle>
          <a:p>
            <a:pPr>
              <a:defRPr/>
            </a:pPr>
            <a:endParaRPr lang="en-US" altLang="en-US"/>
          </a:p>
        </p:txBody>
      </p:sp>
      <p:sp>
        <p:nvSpPr>
          <p:cNvPr id="10" name="Rectangle 10"/>
          <p:cNvSpPr>
            <a:spLocks noGrp="1" noChangeArrowheads="1"/>
          </p:cNvSpPr>
          <p:nvPr>
            <p:ph type="sldNum" sz="quarter" idx="12"/>
          </p:nvPr>
        </p:nvSpPr>
        <p:spPr/>
        <p:txBody>
          <a:bodyPr/>
          <a:lstStyle>
            <a:lvl1pPr>
              <a:defRPr smtClean="0"/>
            </a:lvl1pPr>
          </a:lstStyle>
          <a:p>
            <a:pPr>
              <a:defRPr/>
            </a:pPr>
            <a:fld id="{E9C875C1-3206-48F6-A112-C962C4DE8993}" type="slidenum">
              <a:rPr lang="en-US" altLang="en-US"/>
              <a:pPr>
                <a:defRPr/>
              </a:pPr>
              <a:t>‹#›</a:t>
            </a:fld>
            <a:endParaRPr lang="en-US" altLang="en-US"/>
          </a:p>
        </p:txBody>
      </p:sp>
    </p:spTree>
    <p:extLst>
      <p:ext uri="{BB962C8B-B14F-4D97-AF65-F5344CB8AC3E}">
        <p14:creationId xmlns:p14="http://schemas.microsoft.com/office/powerpoint/2010/main" val="2507811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12031B90-04EC-42B5-9212-F180381B08D6}" type="slidenum">
              <a:rPr lang="en-US" altLang="en-US"/>
              <a:pPr>
                <a:defRPr/>
              </a:pPr>
              <a:t>‹#›</a:t>
            </a:fld>
            <a:endParaRPr lang="en-US" altLang="en-US"/>
          </a:p>
        </p:txBody>
      </p:sp>
    </p:spTree>
    <p:extLst>
      <p:ext uri="{BB962C8B-B14F-4D97-AF65-F5344CB8AC3E}">
        <p14:creationId xmlns:p14="http://schemas.microsoft.com/office/powerpoint/2010/main" val="24114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4965F888-ADB2-4121-A00C-04C46D5BCDA9}" type="slidenum">
              <a:rPr lang="en-US" altLang="en-US"/>
              <a:pPr>
                <a:defRPr/>
              </a:pPr>
              <a:t>‹#›</a:t>
            </a:fld>
            <a:endParaRPr lang="en-US" altLang="en-US"/>
          </a:p>
        </p:txBody>
      </p:sp>
    </p:spTree>
    <p:extLst>
      <p:ext uri="{BB962C8B-B14F-4D97-AF65-F5344CB8AC3E}">
        <p14:creationId xmlns:p14="http://schemas.microsoft.com/office/powerpoint/2010/main" val="1477344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4E0FD30F-D4CA-4B5A-B73D-10729ADCBBE3}" type="slidenum">
              <a:rPr lang="en-US" altLang="en-US"/>
              <a:pPr>
                <a:defRPr/>
              </a:pPr>
              <a:t>‹#›</a:t>
            </a:fld>
            <a:endParaRPr lang="en-US" altLang="en-US"/>
          </a:p>
        </p:txBody>
      </p:sp>
    </p:spTree>
    <p:extLst>
      <p:ext uri="{BB962C8B-B14F-4D97-AF65-F5344CB8AC3E}">
        <p14:creationId xmlns:p14="http://schemas.microsoft.com/office/powerpoint/2010/main" val="221574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0"/>
          <p:cNvSpPr>
            <a:spLocks noGrp="1" noChangeArrowheads="1"/>
          </p:cNvSpPr>
          <p:nvPr>
            <p:ph type="sldNum" sz="quarter" idx="12"/>
          </p:nvPr>
        </p:nvSpPr>
        <p:spPr>
          <a:ln/>
        </p:spPr>
        <p:txBody>
          <a:bodyPr/>
          <a:lstStyle>
            <a:lvl1pPr>
              <a:defRPr/>
            </a:lvl1pPr>
          </a:lstStyle>
          <a:p>
            <a:pPr>
              <a:defRPr/>
            </a:pPr>
            <a:fld id="{F33B3D13-93AB-4843-9AF9-C7C904859425}" type="slidenum">
              <a:rPr lang="en-US" altLang="en-US"/>
              <a:pPr>
                <a:defRPr/>
              </a:pPr>
              <a:t>‹#›</a:t>
            </a:fld>
            <a:endParaRPr lang="en-US" altLang="en-US"/>
          </a:p>
        </p:txBody>
      </p:sp>
    </p:spTree>
    <p:extLst>
      <p:ext uri="{BB962C8B-B14F-4D97-AF65-F5344CB8AC3E}">
        <p14:creationId xmlns:p14="http://schemas.microsoft.com/office/powerpoint/2010/main" val="1026124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0"/>
          <p:cNvSpPr>
            <a:spLocks noGrp="1" noChangeArrowheads="1"/>
          </p:cNvSpPr>
          <p:nvPr>
            <p:ph type="sldNum" sz="quarter" idx="12"/>
          </p:nvPr>
        </p:nvSpPr>
        <p:spPr>
          <a:ln/>
        </p:spPr>
        <p:txBody>
          <a:bodyPr/>
          <a:lstStyle>
            <a:lvl1pPr>
              <a:defRPr/>
            </a:lvl1pPr>
          </a:lstStyle>
          <a:p>
            <a:pPr>
              <a:defRPr/>
            </a:pPr>
            <a:fld id="{795CDF9F-FC79-4346-9B91-B1EE04F5D9E6}" type="slidenum">
              <a:rPr lang="en-US" altLang="en-US"/>
              <a:pPr>
                <a:defRPr/>
              </a:pPr>
              <a:t>‹#›</a:t>
            </a:fld>
            <a:endParaRPr lang="en-US" altLang="en-US"/>
          </a:p>
        </p:txBody>
      </p:sp>
    </p:spTree>
    <p:extLst>
      <p:ext uri="{BB962C8B-B14F-4D97-AF65-F5344CB8AC3E}">
        <p14:creationId xmlns:p14="http://schemas.microsoft.com/office/powerpoint/2010/main" val="2239523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0"/>
          <p:cNvSpPr>
            <a:spLocks noGrp="1" noChangeArrowheads="1"/>
          </p:cNvSpPr>
          <p:nvPr>
            <p:ph type="sldNum" sz="quarter" idx="12"/>
          </p:nvPr>
        </p:nvSpPr>
        <p:spPr>
          <a:ln/>
        </p:spPr>
        <p:txBody>
          <a:bodyPr/>
          <a:lstStyle>
            <a:lvl1pPr>
              <a:defRPr/>
            </a:lvl1pPr>
          </a:lstStyle>
          <a:p>
            <a:pPr>
              <a:defRPr/>
            </a:pPr>
            <a:fld id="{B78BBDC1-DCB8-4084-81F3-E83AE9B1D69F}" type="slidenum">
              <a:rPr lang="en-US" altLang="en-US"/>
              <a:pPr>
                <a:defRPr/>
              </a:pPr>
              <a:t>‹#›</a:t>
            </a:fld>
            <a:endParaRPr lang="en-US" altLang="en-US"/>
          </a:p>
        </p:txBody>
      </p:sp>
    </p:spTree>
    <p:extLst>
      <p:ext uri="{BB962C8B-B14F-4D97-AF65-F5344CB8AC3E}">
        <p14:creationId xmlns:p14="http://schemas.microsoft.com/office/powerpoint/2010/main" val="401899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56671CC1-065E-4C70-ADF3-1899BA605D50}" type="slidenum">
              <a:rPr lang="en-US" altLang="en-US"/>
              <a:pPr>
                <a:defRPr/>
              </a:pPr>
              <a:t>‹#›</a:t>
            </a:fld>
            <a:endParaRPr lang="en-US" altLang="en-US"/>
          </a:p>
        </p:txBody>
      </p:sp>
    </p:spTree>
    <p:extLst>
      <p:ext uri="{BB962C8B-B14F-4D97-AF65-F5344CB8AC3E}">
        <p14:creationId xmlns:p14="http://schemas.microsoft.com/office/powerpoint/2010/main" val="3531871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B5939092-ABCF-4C0A-8130-8ACFB3449FA9}" type="slidenum">
              <a:rPr lang="en-US" altLang="en-US"/>
              <a:pPr>
                <a:defRPr/>
              </a:pPr>
              <a:t>‹#›</a:t>
            </a:fld>
            <a:endParaRPr lang="en-US" altLang="en-US"/>
          </a:p>
        </p:txBody>
      </p:sp>
    </p:spTree>
    <p:extLst>
      <p:ext uri="{BB962C8B-B14F-4D97-AF65-F5344CB8AC3E}">
        <p14:creationId xmlns:p14="http://schemas.microsoft.com/office/powerpoint/2010/main" val="681369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2E2826BE-7FE4-42E8-9E26-872F6894D4C2}" type="slidenum">
              <a:rPr lang="en-US" altLang="en-US"/>
              <a:pPr>
                <a:defRPr/>
              </a:pPr>
              <a:t>‹#›</a:t>
            </a:fld>
            <a:endParaRPr lang="en-US" altLang="en-US"/>
          </a:p>
        </p:txBody>
      </p:sp>
    </p:spTree>
    <p:extLst>
      <p:ext uri="{BB962C8B-B14F-4D97-AF65-F5344CB8AC3E}">
        <p14:creationId xmlns:p14="http://schemas.microsoft.com/office/powerpoint/2010/main" val="1606104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B7B970CA-9D11-4307-BDBB-3BFC82E92513}" type="slidenum">
              <a:rPr lang="en-US" altLang="en-US"/>
              <a:pPr>
                <a:defRPr/>
              </a:pPr>
              <a:t>‹#›</a:t>
            </a:fld>
            <a:endParaRPr lang="en-US" altLang="en-US"/>
          </a:p>
        </p:txBody>
      </p:sp>
    </p:spTree>
    <p:extLst>
      <p:ext uri="{BB962C8B-B14F-4D97-AF65-F5344CB8AC3E}">
        <p14:creationId xmlns:p14="http://schemas.microsoft.com/office/powerpoint/2010/main" val="3706554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370013" y="301625"/>
            <a:ext cx="7313612"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827213"/>
            <a:ext cx="7313612"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370013" y="3960813"/>
            <a:ext cx="7313612"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C6C0B219-D6F0-4927-869E-89B390F57C3E}" type="slidenum">
              <a:rPr lang="en-US" altLang="en-US"/>
              <a:pPr>
                <a:defRPr/>
              </a:pPr>
              <a:t>‹#›</a:t>
            </a:fld>
            <a:endParaRPr lang="en-US" altLang="en-US"/>
          </a:p>
        </p:txBody>
      </p:sp>
    </p:spTree>
    <p:extLst>
      <p:ext uri="{BB962C8B-B14F-4D97-AF65-F5344CB8AC3E}">
        <p14:creationId xmlns:p14="http://schemas.microsoft.com/office/powerpoint/2010/main" val="2573895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70013" y="301625"/>
            <a:ext cx="7313612"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827213"/>
            <a:ext cx="357981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02225" y="1827213"/>
            <a:ext cx="3581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5531593A-BD22-41C3-8AFC-1C30DE9EA679}" type="slidenum">
              <a:rPr lang="en-US" altLang="en-US"/>
              <a:pPr>
                <a:defRPr/>
              </a:pPr>
              <a:t>‹#›</a:t>
            </a:fld>
            <a:endParaRPr lang="en-US" altLang="en-US"/>
          </a:p>
        </p:txBody>
      </p:sp>
    </p:spTree>
    <p:extLst>
      <p:ext uri="{BB962C8B-B14F-4D97-AF65-F5344CB8AC3E}">
        <p14:creationId xmlns:p14="http://schemas.microsoft.com/office/powerpoint/2010/main" val="4021800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EAEA"/>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1032" name="AutoShape 3"/>
            <p:cNvSpPr>
              <a:spLocks noChangeArrowheads="1"/>
            </p:cNvSpPr>
            <p:nvPr/>
          </p:nvSpPr>
          <p:spPr bwMode="auto">
            <a:xfrm>
              <a:off x="-2040" y="432"/>
              <a:ext cx="2592" cy="1968"/>
            </a:xfrm>
            <a:custGeom>
              <a:avLst/>
              <a:gdLst>
                <a:gd name="T0" fmla="*/ 50296 w 64000"/>
                <a:gd name="T1" fmla="*/ 5746 h 64000"/>
                <a:gd name="T2" fmla="*/ 64000 w 64000"/>
                <a:gd name="T3" fmla="*/ 32000 h 64000"/>
                <a:gd name="T4" fmla="*/ 50296 w 64000"/>
                <a:gd name="T5" fmla="*/ 58253 h 64000"/>
                <a:gd name="T6" fmla="*/ 50296 w 64000"/>
                <a:gd name="T7" fmla="*/ 58253 h 64000"/>
                <a:gd name="T8" fmla="*/ 50295 w 64000"/>
                <a:gd name="T9" fmla="*/ 58253 h 64000"/>
                <a:gd name="T10" fmla="*/ 50296 w 64000"/>
                <a:gd name="T11" fmla="*/ 58254 h 64000"/>
                <a:gd name="T12" fmla="*/ 50296 w 64000"/>
                <a:gd name="T13" fmla="*/ 5746 h 64000"/>
                <a:gd name="T14" fmla="*/ 50295 w 64000"/>
                <a:gd name="T15" fmla="*/ 5746 h 64000"/>
                <a:gd name="T16" fmla="*/ 50296 w 64000"/>
                <a:gd name="T17" fmla="*/ 5746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3" name="AutoShape 4"/>
            <p:cNvSpPr>
              <a:spLocks noChangeArrowheads="1"/>
            </p:cNvSpPr>
            <p:nvPr/>
          </p:nvSpPr>
          <p:spPr bwMode="auto">
            <a:xfrm>
              <a:off x="-1528" y="0"/>
              <a:ext cx="1949" cy="1987"/>
            </a:xfrm>
            <a:custGeom>
              <a:avLst/>
              <a:gdLst>
                <a:gd name="T0" fmla="*/ 50077 w 64000"/>
                <a:gd name="T1" fmla="*/ 5595 h 64000"/>
                <a:gd name="T2" fmla="*/ 64000 w 64000"/>
                <a:gd name="T3" fmla="*/ 32000 h 64000"/>
                <a:gd name="T4" fmla="*/ 50077 w 64000"/>
                <a:gd name="T5" fmla="*/ 58404 h 64000"/>
                <a:gd name="T6" fmla="*/ 50077 w 64000"/>
                <a:gd name="T7" fmla="*/ 58404 h 64000"/>
                <a:gd name="T8" fmla="*/ 50076 w 64000"/>
                <a:gd name="T9" fmla="*/ 58404 h 64000"/>
                <a:gd name="T10" fmla="*/ 50077 w 64000"/>
                <a:gd name="T11" fmla="*/ 58405 h 64000"/>
                <a:gd name="T12" fmla="*/ 50077 w 64000"/>
                <a:gd name="T13" fmla="*/ 5595 h 64000"/>
                <a:gd name="T14" fmla="*/ 50076 w 64000"/>
                <a:gd name="T15" fmla="*/ 5595 h 64000"/>
                <a:gd name="T16" fmla="*/ 50077 w 64000"/>
                <a:gd name="T17" fmla="*/ 5595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4" name="Line 5"/>
            <p:cNvSpPr>
              <a:spLocks noChangeShapeType="1"/>
            </p:cNvSpPr>
            <p:nvPr/>
          </p:nvSpPr>
          <p:spPr bwMode="auto">
            <a:xfrm>
              <a:off x="864" y="960"/>
              <a:ext cx="46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27" name="Rectangle 6"/>
          <p:cNvSpPr>
            <a:spLocks noGrp="1" noChangeAspect="1" noChangeArrowheads="1"/>
          </p:cNvSpPr>
          <p:nvPr>
            <p:ph type="title"/>
          </p:nvPr>
        </p:nvSpPr>
        <p:spPr bwMode="auto">
          <a:xfrm>
            <a:off x="1370013" y="301625"/>
            <a:ext cx="7313612" cy="1143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2104"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en-US"/>
          </a:p>
        </p:txBody>
      </p:sp>
      <p:sp>
        <p:nvSpPr>
          <p:cNvPr id="132105"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lvl1pPr>
          </a:lstStyle>
          <a:p>
            <a:pPr>
              <a:defRPr/>
            </a:pPr>
            <a:endParaRPr lang="en-US" altLang="en-US"/>
          </a:p>
        </p:txBody>
      </p:sp>
      <p:sp>
        <p:nvSpPr>
          <p:cNvPr id="132106"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33EBD199-1E71-4E4E-AB5E-D7CC32DF4A7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33"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4" r:id="rId12"/>
    <p:sldLayoutId id="2147483735" r:id="rId13"/>
  </p:sldLayoutIdLst>
  <p:hf hdr="0" ft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cs typeface="Arial" charset="0"/>
        </a:defRPr>
      </a:lvl2pPr>
      <a:lvl3pPr algn="l" rtl="0" eaLnBrk="0" fontAlgn="base" hangingPunct="0">
        <a:spcBef>
          <a:spcPct val="0"/>
        </a:spcBef>
        <a:spcAft>
          <a:spcPct val="0"/>
        </a:spcAft>
        <a:defRPr sz="3600">
          <a:solidFill>
            <a:schemeClr val="tx2"/>
          </a:solidFill>
          <a:latin typeface="Arial" charset="0"/>
          <a:cs typeface="Arial" charset="0"/>
        </a:defRPr>
      </a:lvl3pPr>
      <a:lvl4pPr algn="l" rtl="0" eaLnBrk="0" fontAlgn="base" hangingPunct="0">
        <a:spcBef>
          <a:spcPct val="0"/>
        </a:spcBef>
        <a:spcAft>
          <a:spcPct val="0"/>
        </a:spcAft>
        <a:defRPr sz="3600">
          <a:solidFill>
            <a:schemeClr val="tx2"/>
          </a:solidFill>
          <a:latin typeface="Arial" charset="0"/>
          <a:cs typeface="Arial" charset="0"/>
        </a:defRPr>
      </a:lvl4pPr>
      <a:lvl5pPr algn="l" rtl="0" eaLnBrk="0" fontAlgn="base" hangingPunct="0">
        <a:spcBef>
          <a:spcPct val="0"/>
        </a:spcBef>
        <a:spcAft>
          <a:spcPct val="0"/>
        </a:spcAft>
        <a:defRPr sz="3600">
          <a:solidFill>
            <a:schemeClr val="tx2"/>
          </a:solidFill>
          <a:latin typeface="Arial" charset="0"/>
          <a:cs typeface="Arial" charset="0"/>
        </a:defRPr>
      </a:lvl5pPr>
      <a:lvl6pPr marL="457200" algn="l" rtl="0" fontAlgn="base">
        <a:spcBef>
          <a:spcPct val="0"/>
        </a:spcBef>
        <a:spcAft>
          <a:spcPct val="0"/>
        </a:spcAft>
        <a:defRPr sz="3600">
          <a:solidFill>
            <a:schemeClr val="tx2"/>
          </a:solidFill>
          <a:latin typeface="Arial" charset="0"/>
          <a:cs typeface="Arial" charset="0"/>
        </a:defRPr>
      </a:lvl6pPr>
      <a:lvl7pPr marL="914400" algn="l" rtl="0" fontAlgn="base">
        <a:spcBef>
          <a:spcPct val="0"/>
        </a:spcBef>
        <a:spcAft>
          <a:spcPct val="0"/>
        </a:spcAft>
        <a:defRPr sz="3600">
          <a:solidFill>
            <a:schemeClr val="tx2"/>
          </a:solidFill>
          <a:latin typeface="Arial" charset="0"/>
          <a:cs typeface="Arial" charset="0"/>
        </a:defRPr>
      </a:lvl7pPr>
      <a:lvl8pPr marL="1371600" algn="l" rtl="0" fontAlgn="base">
        <a:spcBef>
          <a:spcPct val="0"/>
        </a:spcBef>
        <a:spcAft>
          <a:spcPct val="0"/>
        </a:spcAft>
        <a:defRPr sz="3600">
          <a:solidFill>
            <a:schemeClr val="tx2"/>
          </a:solidFill>
          <a:latin typeface="Arial" charset="0"/>
          <a:cs typeface="Arial" charset="0"/>
        </a:defRPr>
      </a:lvl8pPr>
      <a:lvl9pPr marL="1828800" algn="l" rtl="0" fontAlgn="base">
        <a:spcBef>
          <a:spcPct val="0"/>
        </a:spcBef>
        <a:spcAft>
          <a:spcPct val="0"/>
        </a:spcAft>
        <a:defRPr sz="36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cs typeface="+mn-cs"/>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cs typeface="+mn-cs"/>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cs typeface="+mn-cs"/>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loc.gov/aba/pcc/rda/PCC%20RDA%20guidelines/Relat-Desig-Guidelines.docx"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3.xml"/><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4.xm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5.xml"/><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6.xml"/><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7.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8.xml"/><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9.xml"/><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0.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1.xml"/><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1447800" y="304800"/>
            <a:ext cx="7239000" cy="1219200"/>
          </a:xfrm>
          <a:prstGeom prst="rect">
            <a:avLst/>
          </a:prstGeom>
          <a:solidFill>
            <a:schemeClr val="accent1"/>
          </a:solidFill>
          <a:ln>
            <a:noFill/>
          </a:ln>
          <a:extLst>
            <a:ext uri="{91240B29-F687-4F45-9708-019B960494DF}">
              <a14:hiddenLine xmlns:a14="http://schemas.microsoft.com/office/drawing/2010/main" w="12700">
                <a:solidFill>
                  <a:schemeClr val="tx2"/>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ctr" eaLnBrk="1" fontAlgn="ctr" hangingPunct="1">
              <a:spcBef>
                <a:spcPct val="0"/>
              </a:spcBef>
              <a:buClrTx/>
              <a:buSzTx/>
              <a:buFontTx/>
              <a:buNone/>
            </a:pPr>
            <a:r>
              <a:rPr lang="en-US" altLang="en-US" sz="3200" b="1" dirty="0">
                <a:solidFill>
                  <a:schemeClr val="tx2"/>
                </a:solidFill>
              </a:rPr>
              <a:t>Descriptive </a:t>
            </a:r>
            <a:r>
              <a:rPr lang="en-US" altLang="en-US" sz="3200" b="1" dirty="0" smtClean="0">
                <a:solidFill>
                  <a:schemeClr val="tx2"/>
                </a:solidFill>
              </a:rPr>
              <a:t>Cataloging</a:t>
            </a:r>
          </a:p>
          <a:p>
            <a:pPr algn="ctr" eaLnBrk="1" fontAlgn="ctr" hangingPunct="1">
              <a:spcBef>
                <a:spcPct val="0"/>
              </a:spcBef>
              <a:buClrTx/>
              <a:buSzTx/>
              <a:buFontTx/>
              <a:buNone/>
            </a:pPr>
            <a:r>
              <a:rPr lang="en-US" altLang="en-US" sz="3200" b="1" dirty="0" smtClean="0">
                <a:solidFill>
                  <a:schemeClr val="tx2"/>
                </a:solidFill>
              </a:rPr>
              <a:t>Using RDA</a:t>
            </a:r>
            <a:endParaRPr lang="en-US" altLang="en-US" sz="3200" dirty="0">
              <a:solidFill>
                <a:schemeClr val="tx2"/>
              </a:solidFill>
            </a:endParaRPr>
          </a:p>
        </p:txBody>
      </p:sp>
      <p:sp>
        <p:nvSpPr>
          <p:cNvPr id="3075" name="Text Box 3"/>
          <p:cNvSpPr txBox="1">
            <a:spLocks noChangeArrowheads="1"/>
          </p:cNvSpPr>
          <p:nvPr/>
        </p:nvSpPr>
        <p:spPr bwMode="auto">
          <a:xfrm>
            <a:off x="1828800" y="1766888"/>
            <a:ext cx="6629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spcBef>
                <a:spcPct val="50000"/>
              </a:spcBef>
            </a:pPr>
            <a:r>
              <a:rPr lang="en-US" altLang="en-US" sz="2800" b="1" dirty="0" smtClean="0"/>
              <a:t>Module 7</a:t>
            </a:r>
            <a:endParaRPr lang="en-US" altLang="en-US" b="1" dirty="0"/>
          </a:p>
        </p:txBody>
      </p:sp>
      <p:sp>
        <p:nvSpPr>
          <p:cNvPr id="3076" name="Rectangle 3"/>
          <p:cNvSpPr>
            <a:spLocks noChangeArrowheads="1"/>
          </p:cNvSpPr>
          <p:nvPr/>
        </p:nvSpPr>
        <p:spPr bwMode="auto">
          <a:xfrm>
            <a:off x="1447800" y="2743200"/>
            <a:ext cx="7239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ctr" eaLnBrk="1" hangingPunct="1">
              <a:lnSpc>
                <a:spcPct val="90000"/>
              </a:lnSpc>
              <a:spcBef>
                <a:spcPct val="0"/>
              </a:spcBef>
              <a:buFont typeface="Wingdings" pitchFamily="2" charset="2"/>
              <a:buNone/>
            </a:pPr>
            <a:r>
              <a:rPr lang="en-US" altLang="en-US" sz="2800" b="1" dirty="0" smtClean="0">
                <a:solidFill>
                  <a:schemeClr val="tx2"/>
                </a:solidFill>
              </a:rPr>
              <a:t>Relationships in RDA</a:t>
            </a:r>
          </a:p>
          <a:p>
            <a:pPr algn="ctr" eaLnBrk="1" hangingPunct="1">
              <a:lnSpc>
                <a:spcPct val="90000"/>
              </a:lnSpc>
              <a:spcBef>
                <a:spcPct val="0"/>
              </a:spcBef>
              <a:buFont typeface="Wingdings" pitchFamily="2" charset="2"/>
              <a:buNone/>
            </a:pPr>
            <a:r>
              <a:rPr lang="en-US" altLang="en-US" sz="2800" b="1" dirty="0" smtClean="0">
                <a:solidFill>
                  <a:schemeClr val="tx2"/>
                </a:solidFill>
              </a:rPr>
              <a:t>Authority Control</a:t>
            </a:r>
            <a:endParaRPr lang="en-US" altLang="en-US" sz="2800" b="1" dirty="0">
              <a:solidFill>
                <a:schemeClr val="tx2"/>
              </a:solidFill>
            </a:endParaRPr>
          </a:p>
          <a:p>
            <a:pPr algn="ctr" eaLnBrk="1" hangingPunct="1">
              <a:lnSpc>
                <a:spcPct val="90000"/>
              </a:lnSpc>
              <a:buFont typeface="Wingdings" pitchFamily="2" charset="2"/>
              <a:buNone/>
            </a:pPr>
            <a:endParaRPr lang="en-US" altLang="en-US" sz="2100" b="1" dirty="0"/>
          </a:p>
          <a:p>
            <a:pPr algn="ctr" eaLnBrk="1" hangingPunct="1">
              <a:lnSpc>
                <a:spcPct val="90000"/>
              </a:lnSpc>
              <a:buFont typeface="Wingdings" pitchFamily="2" charset="2"/>
              <a:buNone/>
            </a:pPr>
            <a:endParaRPr lang="en-US" altLang="en-US" sz="2100" b="1" dirty="0" smtClean="0"/>
          </a:p>
          <a:p>
            <a:pPr algn="ctr" eaLnBrk="1" hangingPunct="1">
              <a:lnSpc>
                <a:spcPct val="90000"/>
              </a:lnSpc>
              <a:buFont typeface="Wingdings" pitchFamily="2" charset="2"/>
              <a:buNone/>
            </a:pPr>
            <a:endParaRPr lang="en-US" altLang="en-US" sz="2100" b="1" dirty="0"/>
          </a:p>
          <a:p>
            <a:pPr algn="ctr" eaLnBrk="1" hangingPunct="1">
              <a:lnSpc>
                <a:spcPct val="90000"/>
              </a:lnSpc>
              <a:buFont typeface="Wingdings" pitchFamily="2" charset="2"/>
              <a:buNone/>
            </a:pPr>
            <a:endParaRPr lang="en-US" altLang="en-US" sz="2100" b="1" dirty="0"/>
          </a:p>
          <a:p>
            <a:pPr algn="ctr" eaLnBrk="1" hangingPunct="1">
              <a:lnSpc>
                <a:spcPct val="90000"/>
              </a:lnSpc>
              <a:buFont typeface="Wingdings" pitchFamily="2" charset="2"/>
              <a:buNone/>
            </a:pPr>
            <a:r>
              <a:rPr lang="en-US" altLang="en-US" sz="2000" b="1" dirty="0"/>
              <a:t>Cooperative and Instructional Programs Division</a:t>
            </a:r>
          </a:p>
          <a:p>
            <a:pPr algn="ctr" eaLnBrk="1" hangingPunct="1">
              <a:lnSpc>
                <a:spcPct val="90000"/>
              </a:lnSpc>
              <a:buFont typeface="Wingdings" pitchFamily="2" charset="2"/>
              <a:buNone/>
            </a:pPr>
            <a:r>
              <a:rPr lang="en-US" altLang="en-US" sz="2000" b="1" dirty="0"/>
              <a:t>Library of Congress</a:t>
            </a:r>
          </a:p>
          <a:p>
            <a:pPr algn="ctr" eaLnBrk="1" hangingPunct="1">
              <a:lnSpc>
                <a:spcPct val="90000"/>
              </a:lnSpc>
              <a:buFont typeface="Wingdings" pitchFamily="2" charset="2"/>
              <a:buNone/>
            </a:pPr>
            <a:endParaRPr lang="en-US" altLang="en-US" sz="2000" b="1" dirty="0"/>
          </a:p>
          <a:p>
            <a:pPr algn="ctr" eaLnBrk="1" hangingPunct="1">
              <a:lnSpc>
                <a:spcPct val="90000"/>
              </a:lnSpc>
              <a:buFont typeface="Wingdings" pitchFamily="2" charset="2"/>
              <a:buNone/>
            </a:pPr>
            <a:r>
              <a:rPr lang="en-US" altLang="en-US" sz="2000" b="1" dirty="0" smtClean="0"/>
              <a:t>2014</a:t>
            </a:r>
            <a:endParaRPr lang="en-US" altLang="en-US" sz="2000" b="1" dirty="0"/>
          </a:p>
        </p:txBody>
      </p:sp>
      <p:sp>
        <p:nvSpPr>
          <p:cNvPr id="307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E05BEF62-B1CD-4FB6-AF05-4781233E9C32}" type="slidenum">
              <a:rPr lang="en-US" altLang="en-US"/>
              <a:pPr eaLnBrk="1" hangingPunct="1"/>
              <a:t>1</a:t>
            </a:fld>
            <a:endParaRPr lang="en-US"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spect="1" noChangeArrowheads="1"/>
          </p:cNvSpPr>
          <p:nvPr>
            <p:ph type="title"/>
          </p:nvPr>
        </p:nvSpPr>
        <p:spPr>
          <a:xfrm>
            <a:off x="1371600" y="301625"/>
            <a:ext cx="7315200" cy="1069975"/>
          </a:xfrm>
        </p:spPr>
        <p:txBody>
          <a:bodyPr/>
          <a:lstStyle/>
          <a:p>
            <a:pPr algn="ctr"/>
            <a:r>
              <a:rPr lang="en-US" altLang="en-US" sz="3200" b="1" smtClean="0"/>
              <a:t>Acknowledgements</a:t>
            </a:r>
          </a:p>
        </p:txBody>
      </p:sp>
      <p:sp>
        <p:nvSpPr>
          <p:cNvPr id="188419" name="Rectangle 3"/>
          <p:cNvSpPr>
            <a:spLocks noGrp="1" noChangeArrowheads="1"/>
          </p:cNvSpPr>
          <p:nvPr>
            <p:ph type="body" idx="1"/>
          </p:nvPr>
        </p:nvSpPr>
        <p:spPr>
          <a:xfrm>
            <a:off x="914400" y="1600200"/>
            <a:ext cx="7924800" cy="4876800"/>
          </a:xfrm>
        </p:spPr>
        <p:txBody>
          <a:bodyPr/>
          <a:lstStyle/>
          <a:p>
            <a:pPr eaLnBrk="1" hangingPunct="1">
              <a:spcBef>
                <a:spcPts val="300"/>
              </a:spcBef>
            </a:pPr>
            <a:r>
              <a:rPr lang="en-US" altLang="en-US" sz="2400" dirty="0" smtClean="0"/>
              <a:t>This course is the result of collaboration between</a:t>
            </a:r>
          </a:p>
          <a:p>
            <a:pPr lvl="1">
              <a:spcBef>
                <a:spcPts val="300"/>
              </a:spcBef>
            </a:pPr>
            <a:r>
              <a:rPr lang="en-US" altLang="en-US" sz="2200" b="1" dirty="0" smtClean="0">
                <a:solidFill>
                  <a:schemeClr val="tx2"/>
                </a:solidFill>
              </a:rPr>
              <a:t>Tim Carlton</a:t>
            </a:r>
            <a:r>
              <a:rPr lang="en-US" altLang="en-US" sz="2200" b="1" dirty="0" smtClean="0"/>
              <a:t>, Cooperative and Instructional Programs Division, Library of Congress </a:t>
            </a:r>
          </a:p>
          <a:p>
            <a:pPr lvl="1">
              <a:spcBef>
                <a:spcPts val="300"/>
              </a:spcBef>
            </a:pPr>
            <a:r>
              <a:rPr lang="en-US" altLang="en-US" sz="2200" b="1" dirty="0" smtClean="0">
                <a:solidFill>
                  <a:schemeClr val="tx2"/>
                </a:solidFill>
              </a:rPr>
              <a:t>Ingrid Hsieh-Yee, Ph. D.</a:t>
            </a:r>
            <a:r>
              <a:rPr lang="en-US" altLang="en-US" sz="2200" b="1" dirty="0" smtClean="0"/>
              <a:t>, Dept. of Library &amp; Information Science, Catholic University of America</a:t>
            </a:r>
          </a:p>
          <a:p>
            <a:pPr>
              <a:spcBef>
                <a:spcPts val="300"/>
              </a:spcBef>
            </a:pPr>
            <a:r>
              <a:rPr lang="en-US" altLang="en-US" sz="2400" dirty="0" smtClean="0"/>
              <a:t>It has been adapted from training developed by Barbara </a:t>
            </a:r>
            <a:r>
              <a:rPr lang="en-US" altLang="en-US" sz="2400" dirty="0" err="1" smtClean="0"/>
              <a:t>Tillett</a:t>
            </a:r>
            <a:r>
              <a:rPr lang="en-US" altLang="en-US" sz="2400" dirty="0" smtClean="0"/>
              <a:t> and Judith Kuhagen, Library of Congress Policy and Standards Division, and other Library of Congress staff</a:t>
            </a:r>
          </a:p>
          <a:p>
            <a:pPr eaLnBrk="1" hangingPunct="1">
              <a:spcBef>
                <a:spcPts val="300"/>
              </a:spcBef>
            </a:pPr>
            <a:r>
              <a:rPr lang="en-US" altLang="en-US" sz="2400" dirty="0" smtClean="0"/>
              <a:t>COIN gratefully acknowledges PSD’s permission to adapt the material for the present purpose</a:t>
            </a:r>
            <a:endParaRPr lang="en-US" altLang="en-US" sz="2500" dirty="0" smtClean="0">
              <a:solidFill>
                <a:schemeClr val="tx2"/>
              </a:solidFill>
            </a:endParaRPr>
          </a:p>
        </p:txBody>
      </p:sp>
      <p:sp>
        <p:nvSpPr>
          <p:cNvPr id="410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AC5E73FC-2A50-49BF-B8F0-ED0A44A3B2BE}" type="slidenum">
              <a:rPr lang="en-US" altLang="en-US"/>
              <a:pPr eaLnBrk="1" hangingPunct="1"/>
              <a:t>2</a:t>
            </a:fld>
            <a:endParaRPr lang="en-US"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spect="1" noChangeArrowheads="1"/>
          </p:cNvSpPr>
          <p:nvPr>
            <p:ph type="title"/>
          </p:nvPr>
        </p:nvSpPr>
        <p:spPr>
          <a:xfrm>
            <a:off x="1371600" y="301625"/>
            <a:ext cx="7315200" cy="1069975"/>
          </a:xfrm>
        </p:spPr>
        <p:txBody>
          <a:bodyPr/>
          <a:lstStyle/>
          <a:p>
            <a:pPr algn="ctr"/>
            <a:r>
              <a:rPr lang="en-US" altLang="en-US" sz="3200" b="1" smtClean="0"/>
              <a:t>About This Material</a:t>
            </a:r>
          </a:p>
        </p:txBody>
      </p:sp>
      <p:sp>
        <p:nvSpPr>
          <p:cNvPr id="190467" name="Rectangle 3"/>
          <p:cNvSpPr>
            <a:spLocks noGrp="1" noChangeArrowheads="1"/>
          </p:cNvSpPr>
          <p:nvPr>
            <p:ph type="body" idx="1"/>
          </p:nvPr>
        </p:nvSpPr>
        <p:spPr>
          <a:xfrm>
            <a:off x="1066800" y="1752600"/>
            <a:ext cx="7616825" cy="4189413"/>
          </a:xfrm>
        </p:spPr>
        <p:txBody>
          <a:bodyPr/>
          <a:lstStyle/>
          <a:p>
            <a:pPr>
              <a:spcBef>
                <a:spcPts val="600"/>
              </a:spcBef>
            </a:pPr>
            <a:r>
              <a:rPr lang="en-US" altLang="en-US" sz="2800" dirty="0" smtClean="0"/>
              <a:t>This training material has been created for a primary audience of Library of Congress staff.</a:t>
            </a:r>
          </a:p>
          <a:p>
            <a:pPr>
              <a:spcBef>
                <a:spcPts val="600"/>
              </a:spcBef>
            </a:pPr>
            <a:endParaRPr lang="en-US" altLang="en-US" sz="2400" dirty="0"/>
          </a:p>
          <a:p>
            <a:pPr lvl="1">
              <a:spcBef>
                <a:spcPts val="600"/>
              </a:spcBef>
            </a:pPr>
            <a:r>
              <a:rPr lang="en-US" altLang="en-US" sz="2400" dirty="0" smtClean="0"/>
              <a:t>Other audiences are welcome to adapt and utilize it as they see fit.  However, it should be understood that it reflects LC policies, and should not be interpreted to either prohibit or require specific practices for other libraries or organizations.</a:t>
            </a:r>
            <a:endParaRPr lang="en-US" altLang="en-US" sz="2400" dirty="0" smtClean="0">
              <a:solidFill>
                <a:schemeClr val="tx2"/>
              </a:solidFill>
            </a:endParaRPr>
          </a:p>
        </p:txBody>
      </p:sp>
      <p:sp>
        <p:nvSpPr>
          <p:cNvPr id="512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D60D42A0-0165-4776-AAFF-A511E9C378B1}" type="slidenum">
              <a:rPr lang="en-US" altLang="en-US"/>
              <a:pPr eaLnBrk="1" hangingPunct="1"/>
              <a:t>3</a:t>
            </a:fld>
            <a:endParaRPr lang="en-US"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2031B90-04EC-42B5-9212-F180381B08D6}" type="slidenum">
              <a:rPr lang="en-US" altLang="en-US" smtClean="0"/>
              <a:pPr>
                <a:defRPr/>
              </a:pPr>
              <a:t>4</a:t>
            </a:fld>
            <a:endParaRPr lang="en-US" altLang="en-US"/>
          </a:p>
        </p:txBody>
      </p:sp>
      <p:sp>
        <p:nvSpPr>
          <p:cNvPr id="5" name="TextBox 4"/>
          <p:cNvSpPr txBox="1"/>
          <p:nvPr/>
        </p:nvSpPr>
        <p:spPr>
          <a:xfrm>
            <a:off x="1447800" y="2286000"/>
            <a:ext cx="7162800" cy="769441"/>
          </a:xfrm>
          <a:prstGeom prst="rect">
            <a:avLst/>
          </a:prstGeom>
          <a:noFill/>
        </p:spPr>
        <p:txBody>
          <a:bodyPr wrap="square" rtlCol="0">
            <a:spAutoFit/>
          </a:bodyPr>
          <a:lstStyle/>
          <a:p>
            <a:pPr algn="ctr"/>
            <a:r>
              <a:rPr lang="en-US" sz="4400" b="1" dirty="0" smtClean="0">
                <a:solidFill>
                  <a:schemeClr val="tx2"/>
                </a:solidFill>
              </a:rPr>
              <a:t>Relationships in RDA</a:t>
            </a:r>
            <a:endParaRPr lang="en-US" sz="4400" b="1" dirty="0">
              <a:solidFill>
                <a:schemeClr val="tx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spect="1" noChangeArrowheads="1"/>
          </p:cNvSpPr>
          <p:nvPr>
            <p:ph type="title"/>
          </p:nvPr>
        </p:nvSpPr>
        <p:spPr>
          <a:xfrm>
            <a:off x="1371600" y="301625"/>
            <a:ext cx="7315200" cy="1069975"/>
          </a:xfrm>
        </p:spPr>
        <p:txBody>
          <a:bodyPr/>
          <a:lstStyle/>
          <a:p>
            <a:pPr algn="ctr"/>
            <a:r>
              <a:rPr lang="en-US" altLang="en-US" b="1" dirty="0" smtClean="0"/>
              <a:t>Learning Objectives</a:t>
            </a:r>
            <a:endParaRPr lang="en-US" altLang="en-US" b="1" i="1" dirty="0" smtClean="0"/>
          </a:p>
        </p:txBody>
      </p:sp>
      <p:sp>
        <p:nvSpPr>
          <p:cNvPr id="171011" name="Rectangle 3"/>
          <p:cNvSpPr>
            <a:spLocks noGrp="1" noChangeArrowheads="1"/>
          </p:cNvSpPr>
          <p:nvPr>
            <p:ph type="body" idx="1"/>
          </p:nvPr>
        </p:nvSpPr>
        <p:spPr>
          <a:xfrm>
            <a:off x="1143000" y="1752600"/>
            <a:ext cx="7543800" cy="4189413"/>
          </a:xfrm>
        </p:spPr>
        <p:txBody>
          <a:bodyPr/>
          <a:lstStyle/>
          <a:p>
            <a:pPr eaLnBrk="1" hangingPunct="1">
              <a:spcBef>
                <a:spcPts val="600"/>
              </a:spcBef>
            </a:pPr>
            <a:r>
              <a:rPr lang="en-US" altLang="en-US" sz="2800" dirty="0" smtClean="0">
                <a:solidFill>
                  <a:schemeClr val="tx2"/>
                </a:solidFill>
              </a:rPr>
              <a:t>Basics of RDA Relationships</a:t>
            </a:r>
          </a:p>
          <a:p>
            <a:pPr eaLnBrk="1" hangingPunct="1">
              <a:spcBef>
                <a:spcPts val="600"/>
              </a:spcBef>
            </a:pPr>
            <a:r>
              <a:rPr lang="en-US" altLang="en-US" sz="2800" dirty="0" smtClean="0">
                <a:solidFill>
                  <a:schemeClr val="tx2"/>
                </a:solidFill>
              </a:rPr>
              <a:t>Core Relationships: Group 1 – Group 2</a:t>
            </a:r>
          </a:p>
          <a:p>
            <a:pPr eaLnBrk="1" hangingPunct="1">
              <a:spcBef>
                <a:spcPts val="600"/>
              </a:spcBef>
            </a:pPr>
            <a:r>
              <a:rPr lang="en-US" altLang="en-US" sz="2800" dirty="0" smtClean="0">
                <a:solidFill>
                  <a:schemeClr val="tx2"/>
                </a:solidFill>
              </a:rPr>
              <a:t>Core Relationships: Group 1 – Group 1 </a:t>
            </a:r>
          </a:p>
          <a:p>
            <a:pPr eaLnBrk="1" hangingPunct="1">
              <a:spcBef>
                <a:spcPts val="600"/>
              </a:spcBef>
            </a:pPr>
            <a:r>
              <a:rPr lang="en-US" altLang="en-US" sz="2800" dirty="0" smtClean="0">
                <a:solidFill>
                  <a:schemeClr val="tx2"/>
                </a:solidFill>
              </a:rPr>
              <a:t>Core Relationships: Group 2 – Group 2</a:t>
            </a:r>
          </a:p>
        </p:txBody>
      </p:sp>
      <p:sp>
        <p:nvSpPr>
          <p:cNvPr id="614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CF3ED6FB-5DDD-4FA2-AF02-8C17E6F1766B}" type="slidenum">
              <a:rPr lang="en-US" altLang="en-US"/>
              <a:pPr eaLnBrk="1" hangingPunct="1"/>
              <a:t>5</a:t>
            </a:fld>
            <a:endParaRPr lang="en-US" altLang="en-US"/>
          </a:p>
        </p:txBody>
      </p:sp>
    </p:spTree>
    <p:extLst>
      <p:ext uri="{BB962C8B-B14F-4D97-AF65-F5344CB8AC3E}">
        <p14:creationId xmlns:p14="http://schemas.microsoft.com/office/powerpoint/2010/main" val="22502856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10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10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710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914400" y="301625"/>
            <a:ext cx="8153400" cy="1143000"/>
          </a:xfrm>
        </p:spPr>
        <p:txBody>
          <a:bodyPr/>
          <a:lstStyle/>
          <a:p>
            <a:pPr algn="ctr"/>
            <a:r>
              <a:rPr lang="en-US" altLang="en-US" b="1" dirty="0" smtClean="0"/>
              <a:t>Unit 1: Basics of RDA Relationships</a:t>
            </a:r>
          </a:p>
        </p:txBody>
      </p:sp>
      <p:sp>
        <p:nvSpPr>
          <p:cNvPr id="7171" name="Content Placeholder 2"/>
          <p:cNvSpPr>
            <a:spLocks noGrp="1"/>
          </p:cNvSpPr>
          <p:nvPr>
            <p:ph idx="1"/>
          </p:nvPr>
        </p:nvSpPr>
        <p:spPr>
          <a:xfrm>
            <a:off x="1219200" y="1827213"/>
            <a:ext cx="7467600" cy="4497387"/>
          </a:xfrm>
        </p:spPr>
        <p:txBody>
          <a:bodyPr/>
          <a:lstStyle/>
          <a:p>
            <a:pPr marL="347663" indent="-347663">
              <a:spcBef>
                <a:spcPts val="600"/>
              </a:spcBef>
              <a:tabLst>
                <a:tab pos="3367088" algn="l"/>
              </a:tabLst>
            </a:pPr>
            <a:r>
              <a:rPr lang="en-US" altLang="en-US" sz="2800" dirty="0" smtClean="0"/>
              <a:t>The What and the Why</a:t>
            </a:r>
          </a:p>
          <a:p>
            <a:pPr marL="347663" indent="-347663">
              <a:spcBef>
                <a:spcPts val="600"/>
              </a:spcBef>
              <a:tabLst>
                <a:tab pos="3367088" algn="l"/>
              </a:tabLst>
            </a:pPr>
            <a:r>
              <a:rPr lang="en-US" altLang="en-US" sz="2800" dirty="0" smtClean="0"/>
              <a:t>The Who and the How</a:t>
            </a:r>
          </a:p>
          <a:p>
            <a:pPr marL="347663" indent="-347663">
              <a:spcBef>
                <a:spcPts val="600"/>
              </a:spcBef>
              <a:tabLst>
                <a:tab pos="3367088" algn="l"/>
              </a:tabLst>
            </a:pPr>
            <a:r>
              <a:rPr lang="en-US" altLang="en-US" sz="2800" dirty="0" smtClean="0"/>
              <a:t>Relationships Between …</a:t>
            </a:r>
          </a:p>
          <a:p>
            <a:pPr marL="347663" indent="-347663">
              <a:spcBef>
                <a:spcPts val="600"/>
              </a:spcBef>
              <a:tabLst>
                <a:tab pos="3367088" algn="l"/>
              </a:tabLst>
            </a:pPr>
            <a:r>
              <a:rPr lang="en-US" altLang="en-US" sz="2800" dirty="0" smtClean="0"/>
              <a:t>Where are the Instructions?</a:t>
            </a:r>
          </a:p>
          <a:p>
            <a:pPr marL="347663" indent="-347663" eaLnBrk="1" hangingPunct="1">
              <a:spcBef>
                <a:spcPts val="600"/>
              </a:spcBef>
              <a:tabLst>
                <a:tab pos="3367088" algn="l"/>
              </a:tabLst>
            </a:pPr>
            <a:r>
              <a:rPr lang="en-US" altLang="en-US" sz="2800" dirty="0" smtClean="0"/>
              <a:t>Relationship Designators</a:t>
            </a:r>
          </a:p>
          <a:p>
            <a:pPr marL="347663" indent="-347663" eaLnBrk="1" hangingPunct="1">
              <a:spcBef>
                <a:spcPts val="600"/>
              </a:spcBef>
              <a:tabLst>
                <a:tab pos="3367088" algn="l"/>
              </a:tabLst>
            </a:pPr>
            <a:r>
              <a:rPr lang="en-US" altLang="en-US" sz="2800" dirty="0" smtClean="0"/>
              <a:t>Methods of Expressing Relationships</a:t>
            </a:r>
          </a:p>
        </p:txBody>
      </p:sp>
      <p:sp>
        <p:nvSpPr>
          <p:cNvPr id="717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52439469-1FF2-4DCA-82E3-46968E42C25E}" type="slidenum">
              <a:rPr lang="en-US" altLang="en-US" sz="1200"/>
              <a:pPr eaLnBrk="1" hangingPunct="1">
                <a:spcBef>
                  <a:spcPct val="0"/>
                </a:spcBef>
                <a:buClrTx/>
                <a:buSzTx/>
                <a:buFontTx/>
                <a:buNone/>
              </a:pPr>
              <a:t>6</a:t>
            </a:fld>
            <a:endParaRPr lang="en-US" altLang="en-US" sz="12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058D04F7-DFCE-4D5D-B1AF-394004C354C0}" type="slidenum">
              <a:rPr lang="en-US" altLang="en-US" sz="1200"/>
              <a:pPr eaLnBrk="1" hangingPunct="1">
                <a:spcBef>
                  <a:spcPct val="0"/>
                </a:spcBef>
                <a:buClrTx/>
                <a:buSzTx/>
                <a:buFontTx/>
                <a:buNone/>
              </a:pPr>
              <a:t>7</a:t>
            </a:fld>
            <a:endParaRPr lang="en-US" altLang="en-US" sz="1200"/>
          </a:p>
        </p:txBody>
      </p:sp>
      <p:sp>
        <p:nvSpPr>
          <p:cNvPr id="8195" name="Rectangle 2"/>
          <p:cNvSpPr>
            <a:spLocks noGrp="1" noChangeAspect="1" noChangeArrowheads="1"/>
          </p:cNvSpPr>
          <p:nvPr>
            <p:ph type="title"/>
          </p:nvPr>
        </p:nvSpPr>
        <p:spPr/>
        <p:txBody>
          <a:bodyPr/>
          <a:lstStyle/>
          <a:p>
            <a:pPr algn="ctr" eaLnBrk="1" hangingPunct="1"/>
            <a:r>
              <a:rPr lang="en-US" altLang="en-US" sz="3200" b="1" dirty="0" smtClean="0"/>
              <a:t>The What and the Why</a:t>
            </a:r>
          </a:p>
        </p:txBody>
      </p:sp>
      <p:sp>
        <p:nvSpPr>
          <p:cNvPr id="8196" name="Rectangle 3"/>
          <p:cNvSpPr>
            <a:spLocks noGrp="1" noChangeArrowheads="1"/>
          </p:cNvSpPr>
          <p:nvPr>
            <p:ph type="body" idx="1"/>
          </p:nvPr>
        </p:nvSpPr>
        <p:spPr>
          <a:xfrm>
            <a:off x="1219200" y="1828800"/>
            <a:ext cx="7467600" cy="4572000"/>
          </a:xfrm>
        </p:spPr>
        <p:txBody>
          <a:bodyPr/>
          <a:lstStyle/>
          <a:p>
            <a:pPr marL="347663" indent="-347663" eaLnBrk="1" hangingPunct="1">
              <a:spcBef>
                <a:spcPts val="600"/>
              </a:spcBef>
            </a:pPr>
            <a:r>
              <a:rPr lang="en-US" altLang="en-US" sz="2800" dirty="0" smtClean="0">
                <a:solidFill>
                  <a:schemeClr val="tx2"/>
                </a:solidFill>
              </a:rPr>
              <a:t>What</a:t>
            </a:r>
            <a:r>
              <a:rPr lang="en-US" altLang="en-US" sz="2800" dirty="0" smtClean="0"/>
              <a:t> are relationships?</a:t>
            </a:r>
          </a:p>
          <a:p>
            <a:pPr marL="739775" lvl="1" indent="-274638" eaLnBrk="1" hangingPunct="1">
              <a:spcBef>
                <a:spcPts val="600"/>
              </a:spcBef>
            </a:pPr>
            <a:r>
              <a:rPr lang="en-US" altLang="en-US" sz="2400" dirty="0" smtClean="0"/>
              <a:t>Connections between entities</a:t>
            </a:r>
          </a:p>
          <a:p>
            <a:pPr marL="1201738" lvl="2" indent="-347663" eaLnBrk="1" hangingPunct="1">
              <a:spcBef>
                <a:spcPts val="600"/>
              </a:spcBef>
            </a:pPr>
            <a:r>
              <a:rPr lang="en-US" altLang="en-US" sz="2000" dirty="0" smtClean="0"/>
              <a:t>Author/novel; composer/music; serial title/title change; work/expression; person/family</a:t>
            </a:r>
          </a:p>
          <a:p>
            <a:pPr marL="347663" indent="-347663" eaLnBrk="1" hangingPunct="1">
              <a:spcBef>
                <a:spcPts val="600"/>
              </a:spcBef>
            </a:pPr>
            <a:r>
              <a:rPr lang="en-US" altLang="en-US" sz="2800" dirty="0" smtClean="0">
                <a:solidFill>
                  <a:schemeClr val="tx2"/>
                </a:solidFill>
              </a:rPr>
              <a:t>Why</a:t>
            </a:r>
            <a:r>
              <a:rPr lang="en-US" altLang="en-US" sz="2800" dirty="0" smtClean="0"/>
              <a:t> are relationships important?</a:t>
            </a:r>
          </a:p>
          <a:p>
            <a:pPr marL="739775" lvl="1" indent="-274638" eaLnBrk="1" hangingPunct="1">
              <a:spcBef>
                <a:spcPts val="600"/>
              </a:spcBef>
            </a:pPr>
            <a:r>
              <a:rPr lang="en-US" altLang="en-US" sz="2400" dirty="0" smtClean="0"/>
              <a:t>Help users find what they want!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F760BE11-6305-4AC0-AFFA-DD85C86AF395}" type="slidenum">
              <a:rPr lang="en-US" altLang="en-US" sz="1200"/>
              <a:pPr eaLnBrk="1" hangingPunct="1">
                <a:spcBef>
                  <a:spcPct val="0"/>
                </a:spcBef>
                <a:buClrTx/>
                <a:buSzTx/>
                <a:buFontTx/>
                <a:buNone/>
              </a:pPr>
              <a:t>8</a:t>
            </a:fld>
            <a:endParaRPr lang="en-US" altLang="en-US" sz="1200"/>
          </a:p>
        </p:txBody>
      </p:sp>
      <p:sp>
        <p:nvSpPr>
          <p:cNvPr id="9219" name="Rectangle 2"/>
          <p:cNvSpPr>
            <a:spLocks noGrp="1" noChangeAspect="1" noChangeArrowheads="1"/>
          </p:cNvSpPr>
          <p:nvPr>
            <p:ph type="title"/>
          </p:nvPr>
        </p:nvSpPr>
        <p:spPr/>
        <p:txBody>
          <a:bodyPr/>
          <a:lstStyle/>
          <a:p>
            <a:pPr algn="ctr" eaLnBrk="1" hangingPunct="1"/>
            <a:r>
              <a:rPr lang="en-US" altLang="en-US" sz="3200" b="1" dirty="0" smtClean="0"/>
              <a:t>The Who and the How</a:t>
            </a:r>
          </a:p>
        </p:txBody>
      </p:sp>
      <p:sp>
        <p:nvSpPr>
          <p:cNvPr id="9220" name="Rectangle 3"/>
          <p:cNvSpPr>
            <a:spLocks noGrp="1" noChangeArrowheads="1"/>
          </p:cNvSpPr>
          <p:nvPr>
            <p:ph type="body" idx="1"/>
          </p:nvPr>
        </p:nvSpPr>
        <p:spPr>
          <a:xfrm>
            <a:off x="1143000" y="1524000"/>
            <a:ext cx="7542213" cy="5334000"/>
          </a:xfrm>
        </p:spPr>
        <p:txBody>
          <a:bodyPr/>
          <a:lstStyle/>
          <a:p>
            <a:pPr eaLnBrk="1" hangingPunct="1">
              <a:spcBef>
                <a:spcPts val="600"/>
              </a:spcBef>
            </a:pPr>
            <a:r>
              <a:rPr lang="en-US" altLang="en-US" sz="2800" dirty="0" smtClean="0">
                <a:solidFill>
                  <a:schemeClr val="tx2"/>
                </a:solidFill>
              </a:rPr>
              <a:t>Who </a:t>
            </a:r>
            <a:r>
              <a:rPr lang="en-US" altLang="en-US" sz="2800" dirty="0" smtClean="0"/>
              <a:t>are the related entities?</a:t>
            </a:r>
          </a:p>
          <a:p>
            <a:pPr lvl="1" eaLnBrk="1" hangingPunct="1">
              <a:spcBef>
                <a:spcPts val="600"/>
              </a:spcBef>
            </a:pPr>
            <a:r>
              <a:rPr lang="en-US" altLang="en-US" sz="2400" dirty="0" smtClean="0">
                <a:solidFill>
                  <a:schemeClr val="tx2"/>
                </a:solidFill>
              </a:rPr>
              <a:t>WEMI</a:t>
            </a:r>
            <a:r>
              <a:rPr lang="en-US" altLang="en-US" sz="2400" dirty="0" smtClean="0"/>
              <a:t> ; </a:t>
            </a:r>
            <a:r>
              <a:rPr lang="en-US" altLang="en-US" sz="2400" dirty="0" smtClean="0">
                <a:solidFill>
                  <a:schemeClr val="tx2"/>
                </a:solidFill>
              </a:rPr>
              <a:t>Person/Family/Corporate Body</a:t>
            </a:r>
            <a:endParaRPr lang="en-US" altLang="en-US" sz="2400" dirty="0" smtClean="0"/>
          </a:p>
          <a:p>
            <a:pPr lvl="1" eaLnBrk="1" hangingPunct="1">
              <a:spcBef>
                <a:spcPts val="600"/>
              </a:spcBef>
            </a:pPr>
            <a:r>
              <a:rPr lang="en-US" altLang="en-US" sz="2400" dirty="0" smtClean="0"/>
              <a:t>Identified by</a:t>
            </a:r>
          </a:p>
          <a:p>
            <a:pPr lvl="2" eaLnBrk="1" hangingPunct="1">
              <a:spcBef>
                <a:spcPts val="600"/>
              </a:spcBef>
            </a:pPr>
            <a:r>
              <a:rPr lang="en-US" altLang="en-US" sz="2100" dirty="0" smtClean="0">
                <a:solidFill>
                  <a:schemeClr val="tx2"/>
                </a:solidFill>
              </a:rPr>
              <a:t>authorized access point</a:t>
            </a:r>
          </a:p>
          <a:p>
            <a:pPr lvl="2" eaLnBrk="1" hangingPunct="1">
              <a:spcBef>
                <a:spcPts val="600"/>
              </a:spcBef>
            </a:pPr>
            <a:r>
              <a:rPr lang="en-US" altLang="en-US" sz="2100" dirty="0" smtClean="0">
                <a:solidFill>
                  <a:schemeClr val="tx2"/>
                </a:solidFill>
              </a:rPr>
              <a:t>identifier</a:t>
            </a:r>
          </a:p>
          <a:p>
            <a:pPr lvl="2" eaLnBrk="1" hangingPunct="1">
              <a:spcBef>
                <a:spcPts val="600"/>
              </a:spcBef>
            </a:pPr>
            <a:r>
              <a:rPr lang="en-US" altLang="en-US" sz="2100" dirty="0" smtClean="0">
                <a:solidFill>
                  <a:schemeClr val="tx2"/>
                </a:solidFill>
              </a:rPr>
              <a:t>URI</a:t>
            </a:r>
          </a:p>
          <a:p>
            <a:pPr lvl="2" eaLnBrk="1" hangingPunct="1">
              <a:spcBef>
                <a:spcPts val="600"/>
              </a:spcBef>
            </a:pPr>
            <a:r>
              <a:rPr lang="en-US" altLang="en-US" sz="2100" dirty="0" smtClean="0">
                <a:solidFill>
                  <a:schemeClr val="tx2"/>
                </a:solidFill>
              </a:rPr>
              <a:t>bibliographic description</a:t>
            </a:r>
          </a:p>
          <a:p>
            <a:pPr eaLnBrk="1" hangingPunct="1">
              <a:spcBef>
                <a:spcPts val="600"/>
              </a:spcBef>
            </a:pPr>
            <a:r>
              <a:rPr lang="en-US" altLang="en-US" sz="2800" dirty="0" smtClean="0">
                <a:solidFill>
                  <a:schemeClr val="tx2"/>
                </a:solidFill>
              </a:rPr>
              <a:t>How</a:t>
            </a:r>
            <a:r>
              <a:rPr lang="en-US" altLang="en-US" sz="2800" dirty="0" smtClean="0"/>
              <a:t> are they related?</a:t>
            </a:r>
          </a:p>
          <a:p>
            <a:pPr lvl="1" eaLnBrk="1" hangingPunct="1">
              <a:spcBef>
                <a:spcPts val="600"/>
              </a:spcBef>
            </a:pPr>
            <a:r>
              <a:rPr lang="en-US" altLang="en-US" sz="2400" dirty="0" smtClean="0"/>
              <a:t>Role or function</a:t>
            </a:r>
          </a:p>
          <a:p>
            <a:pPr lvl="1" eaLnBrk="1" hangingPunct="1">
              <a:spcBef>
                <a:spcPts val="600"/>
              </a:spcBef>
            </a:pPr>
            <a:r>
              <a:rPr lang="en-US" altLang="en-US" sz="2400" dirty="0" smtClean="0"/>
              <a:t>Denoted by</a:t>
            </a:r>
          </a:p>
          <a:p>
            <a:pPr lvl="2" eaLnBrk="1" hangingPunct="1">
              <a:spcBef>
                <a:spcPts val="600"/>
              </a:spcBef>
            </a:pPr>
            <a:r>
              <a:rPr lang="en-US" altLang="en-US" sz="2100" dirty="0" smtClean="0">
                <a:solidFill>
                  <a:schemeClr val="tx2"/>
                </a:solidFill>
              </a:rPr>
              <a:t>Relationship designator</a:t>
            </a:r>
          </a:p>
          <a:p>
            <a:pPr lvl="2" eaLnBrk="1" hangingPunct="1">
              <a:spcBef>
                <a:spcPts val="600"/>
              </a:spcBef>
            </a:pPr>
            <a:r>
              <a:rPr lang="en-US" altLang="en-US" sz="2100" dirty="0" smtClean="0">
                <a:solidFill>
                  <a:schemeClr val="tx2"/>
                </a:solidFill>
              </a:rPr>
              <a:t>Other indications </a:t>
            </a:r>
            <a:r>
              <a:rPr lang="en-US" altLang="en-US" sz="2100" dirty="0" smtClean="0"/>
              <a:t>(e.g., </a:t>
            </a:r>
            <a:r>
              <a:rPr lang="en-US" altLang="en-US" sz="2100" dirty="0" smtClean="0">
                <a:solidFill>
                  <a:schemeClr val="tx2"/>
                </a:solidFill>
              </a:rPr>
              <a:t>MARC tag</a:t>
            </a:r>
            <a:r>
              <a:rPr lang="en-US" altLang="en-US" sz="2100" dirty="0" smtClean="0"/>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3F26C0C4-9A26-4D27-9507-B0B6FBD8A5BA}" type="slidenum">
              <a:rPr lang="en-US" altLang="en-US" sz="1200"/>
              <a:pPr algn="r" eaLnBrk="1" hangingPunct="1">
                <a:spcBef>
                  <a:spcPct val="0"/>
                </a:spcBef>
                <a:buClrTx/>
                <a:buSzTx/>
                <a:buFontTx/>
                <a:buNone/>
              </a:pPr>
              <a:t>9</a:t>
            </a:fld>
            <a:endParaRPr lang="en-US" altLang="en-US" sz="1200"/>
          </a:p>
        </p:txBody>
      </p:sp>
      <p:sp>
        <p:nvSpPr>
          <p:cNvPr id="10243" name="Rectangle 2"/>
          <p:cNvSpPr>
            <a:spLocks noGrp="1" noChangeAspect="1" noChangeArrowheads="1"/>
          </p:cNvSpPr>
          <p:nvPr>
            <p:ph type="title" idx="4294967295"/>
          </p:nvPr>
        </p:nvSpPr>
        <p:spPr/>
        <p:txBody>
          <a:bodyPr/>
          <a:lstStyle/>
          <a:p>
            <a:pPr algn="ctr" eaLnBrk="1" hangingPunct="1"/>
            <a:r>
              <a:rPr lang="en-US" altLang="en-US" sz="3200" b="1" dirty="0" smtClean="0"/>
              <a:t>Relationships Between …</a:t>
            </a:r>
          </a:p>
        </p:txBody>
      </p:sp>
      <p:sp>
        <p:nvSpPr>
          <p:cNvPr id="10244" name="Rectangle 3"/>
          <p:cNvSpPr>
            <a:spLocks noGrp="1" noChangeArrowheads="1"/>
          </p:cNvSpPr>
          <p:nvPr>
            <p:ph type="body" idx="4294967295"/>
          </p:nvPr>
        </p:nvSpPr>
        <p:spPr>
          <a:xfrm>
            <a:off x="914400" y="1524000"/>
            <a:ext cx="8001000" cy="5105400"/>
          </a:xfrm>
        </p:spPr>
        <p:txBody>
          <a:bodyPr/>
          <a:lstStyle/>
          <a:p>
            <a:pPr eaLnBrk="1" hangingPunct="1">
              <a:spcBef>
                <a:spcPts val="600"/>
              </a:spcBef>
            </a:pPr>
            <a:r>
              <a:rPr lang="en-US" altLang="en-US" sz="2800" dirty="0" smtClean="0">
                <a:solidFill>
                  <a:schemeClr val="tx2"/>
                </a:solidFill>
              </a:rPr>
              <a:t>Resources</a:t>
            </a:r>
            <a:r>
              <a:rPr lang="en-US" altLang="en-US" sz="2800" dirty="0" smtClean="0"/>
              <a:t> and </a:t>
            </a:r>
            <a:r>
              <a:rPr lang="en-US" altLang="en-US" sz="2800" i="1" dirty="0" smtClean="0"/>
              <a:t>associated</a:t>
            </a:r>
            <a:r>
              <a:rPr lang="en-US" altLang="en-US" sz="2800" dirty="0" smtClean="0"/>
              <a:t> </a:t>
            </a:r>
            <a:r>
              <a:rPr lang="en-US" altLang="en-US" sz="2800" dirty="0" smtClean="0">
                <a:solidFill>
                  <a:schemeClr val="tx2"/>
                </a:solidFill>
              </a:rPr>
              <a:t>persons, families, and corporate bodies</a:t>
            </a:r>
          </a:p>
          <a:p>
            <a:pPr lvl="1" eaLnBrk="1" hangingPunct="1">
              <a:spcBef>
                <a:spcPts val="600"/>
              </a:spcBef>
            </a:pPr>
            <a:r>
              <a:rPr lang="en-US" altLang="en-US" sz="2400" dirty="0" smtClean="0"/>
              <a:t>Group 1 – Group 2</a:t>
            </a:r>
          </a:p>
          <a:p>
            <a:pPr lvl="1" eaLnBrk="1" hangingPunct="1">
              <a:spcBef>
                <a:spcPts val="600"/>
              </a:spcBef>
            </a:pPr>
            <a:r>
              <a:rPr lang="en-US" altLang="en-US" sz="2400" dirty="0" smtClean="0"/>
              <a:t>WEMI – P/F/CB</a:t>
            </a:r>
          </a:p>
          <a:p>
            <a:pPr eaLnBrk="1" hangingPunct="1">
              <a:spcBef>
                <a:spcPts val="600"/>
              </a:spcBef>
            </a:pPr>
            <a:r>
              <a:rPr lang="en-US" altLang="en-US" sz="2800" dirty="0" smtClean="0">
                <a:solidFill>
                  <a:schemeClr val="tx2"/>
                </a:solidFill>
              </a:rPr>
              <a:t>Resources</a:t>
            </a:r>
            <a:r>
              <a:rPr lang="en-US" altLang="en-US" sz="2800" dirty="0" smtClean="0"/>
              <a:t> and </a:t>
            </a:r>
            <a:r>
              <a:rPr lang="en-US" altLang="en-US" sz="2800" i="1" dirty="0" smtClean="0"/>
              <a:t>other</a:t>
            </a:r>
            <a:r>
              <a:rPr lang="en-US" altLang="en-US" sz="2800" dirty="0" smtClean="0">
                <a:solidFill>
                  <a:schemeClr val="tx2"/>
                </a:solidFill>
              </a:rPr>
              <a:t> resources</a:t>
            </a:r>
          </a:p>
          <a:p>
            <a:pPr lvl="1" eaLnBrk="1" hangingPunct="1">
              <a:spcBef>
                <a:spcPts val="600"/>
              </a:spcBef>
            </a:pPr>
            <a:r>
              <a:rPr lang="en-US" altLang="en-US" sz="2400" dirty="0" smtClean="0"/>
              <a:t>Group 1 – Group 1</a:t>
            </a:r>
          </a:p>
          <a:p>
            <a:pPr lvl="1" eaLnBrk="1" hangingPunct="1">
              <a:spcBef>
                <a:spcPts val="600"/>
              </a:spcBef>
            </a:pPr>
            <a:r>
              <a:rPr lang="en-US" altLang="en-US" sz="2400" dirty="0" smtClean="0"/>
              <a:t>WEMI - WEMI</a:t>
            </a:r>
          </a:p>
          <a:p>
            <a:pPr eaLnBrk="1" hangingPunct="1">
              <a:spcBef>
                <a:spcPts val="600"/>
              </a:spcBef>
            </a:pPr>
            <a:r>
              <a:rPr lang="en-US" altLang="en-US" sz="2800" dirty="0" smtClean="0">
                <a:solidFill>
                  <a:schemeClr val="tx2"/>
                </a:solidFill>
              </a:rPr>
              <a:t>Persons, families, corporate bodies</a:t>
            </a:r>
            <a:r>
              <a:rPr lang="en-US" altLang="en-US" sz="2800" dirty="0" smtClean="0"/>
              <a:t> and </a:t>
            </a:r>
            <a:r>
              <a:rPr lang="en-US" altLang="en-US" sz="2800" i="1" dirty="0" smtClean="0"/>
              <a:t>other</a:t>
            </a:r>
            <a:r>
              <a:rPr lang="en-US" altLang="en-US" sz="2800" dirty="0" smtClean="0">
                <a:solidFill>
                  <a:schemeClr val="tx2"/>
                </a:solidFill>
              </a:rPr>
              <a:t> persons, families, corporate bodies</a:t>
            </a:r>
            <a:r>
              <a:rPr lang="en-US" altLang="en-US" sz="2800" dirty="0" smtClean="0"/>
              <a:t>  </a:t>
            </a:r>
          </a:p>
          <a:p>
            <a:pPr lvl="1" eaLnBrk="1" hangingPunct="1">
              <a:spcBef>
                <a:spcPts val="600"/>
              </a:spcBef>
            </a:pPr>
            <a:r>
              <a:rPr lang="en-US" altLang="en-US" sz="2400" dirty="0" smtClean="0"/>
              <a:t>Group 2 – Group 2</a:t>
            </a:r>
          </a:p>
          <a:p>
            <a:pPr lvl="1" eaLnBrk="1" hangingPunct="1">
              <a:spcBef>
                <a:spcPts val="600"/>
              </a:spcBef>
            </a:pPr>
            <a:r>
              <a:rPr lang="en-US" altLang="en-US" sz="2400" dirty="0" smtClean="0"/>
              <a:t>P/F/CB – P/F/CB</a:t>
            </a:r>
          </a:p>
        </p:txBody>
      </p:sp>
      <p:sp>
        <p:nvSpPr>
          <p:cNvPr id="1024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747DF24B-52D7-4111-8FCC-2DF8CF234E82}" type="slidenum">
              <a:rPr lang="en-US" altLang="en-US"/>
              <a:pPr eaLnBrk="1" hangingPunct="1"/>
              <a:t>9</a:t>
            </a:fld>
            <a:endParaRPr lang="en-US"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CB737DDD-DE8D-488A-A3F1-04B8711092DD}" type="slidenum">
              <a:rPr lang="en-US" altLang="en-US" sz="1200"/>
              <a:pPr eaLnBrk="1" hangingPunct="1">
                <a:spcBef>
                  <a:spcPct val="0"/>
                </a:spcBef>
                <a:buClrTx/>
                <a:buSzTx/>
                <a:buFontTx/>
                <a:buNone/>
              </a:pPr>
              <a:t>10</a:t>
            </a:fld>
            <a:endParaRPr lang="en-US" altLang="en-US" sz="1200"/>
          </a:p>
        </p:txBody>
      </p:sp>
      <p:sp>
        <p:nvSpPr>
          <p:cNvPr id="11267" name="Rectangle 2"/>
          <p:cNvSpPr>
            <a:spLocks noGrp="1" noChangeAspect="1" noChangeArrowheads="1"/>
          </p:cNvSpPr>
          <p:nvPr>
            <p:ph type="title"/>
          </p:nvPr>
        </p:nvSpPr>
        <p:spPr/>
        <p:txBody>
          <a:bodyPr/>
          <a:lstStyle/>
          <a:p>
            <a:pPr algn="ctr" eaLnBrk="1" hangingPunct="1"/>
            <a:r>
              <a:rPr lang="en-US" altLang="en-US" sz="3200" b="1" dirty="0" smtClean="0"/>
              <a:t>Where are the Instructions?</a:t>
            </a:r>
          </a:p>
        </p:txBody>
      </p:sp>
      <p:sp>
        <p:nvSpPr>
          <p:cNvPr id="11268" name="Rectangle 3"/>
          <p:cNvSpPr>
            <a:spLocks noGrp="1" noChangeArrowheads="1"/>
          </p:cNvSpPr>
          <p:nvPr>
            <p:ph type="body" idx="1"/>
          </p:nvPr>
        </p:nvSpPr>
        <p:spPr>
          <a:xfrm>
            <a:off x="1219200" y="1524000"/>
            <a:ext cx="7543800" cy="5029200"/>
          </a:xfrm>
        </p:spPr>
        <p:txBody>
          <a:bodyPr/>
          <a:lstStyle/>
          <a:p>
            <a:pPr eaLnBrk="1" hangingPunct="1">
              <a:spcBef>
                <a:spcPts val="600"/>
              </a:spcBef>
            </a:pPr>
            <a:r>
              <a:rPr lang="en-US" altLang="en-US" sz="2800" dirty="0" smtClean="0"/>
              <a:t>Between </a:t>
            </a:r>
            <a:r>
              <a:rPr lang="en-US" altLang="en-US" sz="2800" dirty="0" smtClean="0">
                <a:solidFill>
                  <a:schemeClr val="tx2"/>
                </a:solidFill>
              </a:rPr>
              <a:t>resources</a:t>
            </a:r>
            <a:r>
              <a:rPr lang="en-US" altLang="en-US" sz="2800" dirty="0" smtClean="0"/>
              <a:t> and associated </a:t>
            </a:r>
            <a:r>
              <a:rPr lang="en-US" altLang="en-US" sz="2800" dirty="0">
                <a:solidFill>
                  <a:schemeClr val="tx2"/>
                </a:solidFill>
              </a:rPr>
              <a:t>persons/families/corporate bodies</a:t>
            </a:r>
          </a:p>
          <a:p>
            <a:pPr lvl="1" eaLnBrk="1" hangingPunct="1">
              <a:spcBef>
                <a:spcPts val="600"/>
              </a:spcBef>
            </a:pPr>
            <a:r>
              <a:rPr lang="en-US" altLang="en-US" sz="2400" dirty="0" smtClean="0"/>
              <a:t>Chapters </a:t>
            </a:r>
            <a:r>
              <a:rPr lang="en-US" altLang="en-US" sz="2400" dirty="0" smtClean="0">
                <a:solidFill>
                  <a:schemeClr val="tx2"/>
                </a:solidFill>
              </a:rPr>
              <a:t>18-22</a:t>
            </a:r>
            <a:r>
              <a:rPr lang="en-US" altLang="en-US" sz="2400" dirty="0" smtClean="0"/>
              <a:t>; Appendix </a:t>
            </a:r>
            <a:r>
              <a:rPr lang="en-US" altLang="en-US" sz="2400" dirty="0" smtClean="0">
                <a:solidFill>
                  <a:schemeClr val="tx2"/>
                </a:solidFill>
              </a:rPr>
              <a:t>I</a:t>
            </a:r>
          </a:p>
          <a:p>
            <a:pPr lvl="1" eaLnBrk="1" hangingPunct="1">
              <a:spcBef>
                <a:spcPts val="600"/>
              </a:spcBef>
            </a:pPr>
            <a:r>
              <a:rPr lang="en-US" altLang="en-US" sz="2400" dirty="0" smtClean="0"/>
              <a:t>Used in </a:t>
            </a:r>
            <a:r>
              <a:rPr lang="en-US" altLang="en-US" sz="2400" dirty="0" smtClean="0">
                <a:solidFill>
                  <a:schemeClr val="tx2"/>
                </a:solidFill>
              </a:rPr>
              <a:t>bibliographic</a:t>
            </a:r>
            <a:r>
              <a:rPr lang="en-US" altLang="en-US" sz="2400" dirty="0" smtClean="0"/>
              <a:t> records</a:t>
            </a:r>
          </a:p>
          <a:p>
            <a:pPr eaLnBrk="1" hangingPunct="1">
              <a:spcBef>
                <a:spcPts val="600"/>
              </a:spcBef>
            </a:pPr>
            <a:r>
              <a:rPr lang="en-US" altLang="en-US" sz="2800" dirty="0" smtClean="0"/>
              <a:t>Between </a:t>
            </a:r>
            <a:r>
              <a:rPr lang="en-US" altLang="en-US" sz="2800" dirty="0">
                <a:solidFill>
                  <a:schemeClr val="tx2"/>
                </a:solidFill>
              </a:rPr>
              <a:t>resources </a:t>
            </a:r>
          </a:p>
          <a:p>
            <a:pPr lvl="1" eaLnBrk="1" hangingPunct="1">
              <a:spcBef>
                <a:spcPts val="600"/>
              </a:spcBef>
            </a:pPr>
            <a:r>
              <a:rPr lang="en-US" altLang="en-US" sz="2400" dirty="0" smtClean="0"/>
              <a:t>Chapters </a:t>
            </a:r>
            <a:r>
              <a:rPr lang="en-US" altLang="en-US" sz="2400" dirty="0" smtClean="0">
                <a:solidFill>
                  <a:schemeClr val="tx2"/>
                </a:solidFill>
              </a:rPr>
              <a:t>24-28</a:t>
            </a:r>
            <a:r>
              <a:rPr lang="en-US" altLang="en-US" sz="2400" dirty="0" smtClean="0"/>
              <a:t>; Appendix </a:t>
            </a:r>
            <a:r>
              <a:rPr lang="en-US" altLang="en-US" sz="2400" dirty="0" smtClean="0">
                <a:solidFill>
                  <a:schemeClr val="tx2"/>
                </a:solidFill>
              </a:rPr>
              <a:t>J</a:t>
            </a:r>
          </a:p>
          <a:p>
            <a:pPr lvl="1" eaLnBrk="1" hangingPunct="1">
              <a:spcBef>
                <a:spcPts val="600"/>
              </a:spcBef>
            </a:pPr>
            <a:r>
              <a:rPr lang="en-US" altLang="en-US" sz="2400" dirty="0" smtClean="0"/>
              <a:t>Used in </a:t>
            </a:r>
            <a:r>
              <a:rPr lang="en-US" altLang="en-US" sz="2400" dirty="0" smtClean="0">
                <a:solidFill>
                  <a:schemeClr val="tx2"/>
                </a:solidFill>
              </a:rPr>
              <a:t>bibliographic and authority </a:t>
            </a:r>
            <a:r>
              <a:rPr lang="en-US" altLang="en-US" sz="2400" dirty="0" smtClean="0"/>
              <a:t>records</a:t>
            </a:r>
          </a:p>
          <a:p>
            <a:pPr eaLnBrk="1" hangingPunct="1">
              <a:spcBef>
                <a:spcPts val="600"/>
              </a:spcBef>
            </a:pPr>
            <a:r>
              <a:rPr lang="en-US" altLang="en-US" sz="2800" dirty="0" smtClean="0"/>
              <a:t>Between </a:t>
            </a:r>
            <a:r>
              <a:rPr lang="en-US" altLang="en-US" sz="2800" dirty="0">
                <a:solidFill>
                  <a:schemeClr val="tx2"/>
                </a:solidFill>
              </a:rPr>
              <a:t>persons/families/corporate bodies</a:t>
            </a:r>
          </a:p>
          <a:p>
            <a:pPr lvl="1" eaLnBrk="1" hangingPunct="1">
              <a:spcBef>
                <a:spcPts val="600"/>
              </a:spcBef>
            </a:pPr>
            <a:r>
              <a:rPr lang="en-US" altLang="en-US" sz="2400" dirty="0" smtClean="0"/>
              <a:t>Chapters </a:t>
            </a:r>
            <a:r>
              <a:rPr lang="en-US" altLang="en-US" sz="2400" dirty="0" smtClean="0">
                <a:solidFill>
                  <a:schemeClr val="tx2"/>
                </a:solidFill>
              </a:rPr>
              <a:t>29-32</a:t>
            </a:r>
            <a:r>
              <a:rPr lang="en-US" altLang="en-US" sz="2400" dirty="0" smtClean="0"/>
              <a:t>, Appendix </a:t>
            </a:r>
            <a:r>
              <a:rPr lang="en-US" altLang="en-US" sz="2400" dirty="0" smtClean="0">
                <a:solidFill>
                  <a:schemeClr val="tx2"/>
                </a:solidFill>
              </a:rPr>
              <a:t>K</a:t>
            </a:r>
          </a:p>
          <a:p>
            <a:pPr lvl="1" eaLnBrk="1" hangingPunct="1">
              <a:spcBef>
                <a:spcPts val="600"/>
              </a:spcBef>
            </a:pPr>
            <a:r>
              <a:rPr lang="en-US" altLang="en-US" sz="2400" dirty="0" smtClean="0"/>
              <a:t>Used in </a:t>
            </a:r>
            <a:r>
              <a:rPr lang="en-US" altLang="en-US" sz="2400" dirty="0" smtClean="0">
                <a:solidFill>
                  <a:schemeClr val="tx2"/>
                </a:solidFill>
              </a:rPr>
              <a:t>authority</a:t>
            </a:r>
            <a:r>
              <a:rPr lang="en-US" altLang="en-US" sz="2400" dirty="0" smtClean="0"/>
              <a:t> records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191F2E07-FF04-4C3B-8F03-D9554E85FDA2}" type="slidenum">
              <a:rPr lang="en-US" altLang="en-US" sz="1200"/>
              <a:pPr algn="r" eaLnBrk="1" hangingPunct="1">
                <a:spcBef>
                  <a:spcPct val="0"/>
                </a:spcBef>
                <a:buClrTx/>
                <a:buSzTx/>
                <a:buFontTx/>
                <a:buNone/>
              </a:pPr>
              <a:t>11</a:t>
            </a:fld>
            <a:endParaRPr lang="en-US" altLang="en-US" sz="1200"/>
          </a:p>
        </p:txBody>
      </p:sp>
      <p:sp>
        <p:nvSpPr>
          <p:cNvPr id="12291" name="Rectangle 2"/>
          <p:cNvSpPr>
            <a:spLocks noGrp="1" noChangeAspect="1" noChangeArrowheads="1"/>
          </p:cNvSpPr>
          <p:nvPr>
            <p:ph type="title" idx="4294967295"/>
          </p:nvPr>
        </p:nvSpPr>
        <p:spPr/>
        <p:txBody>
          <a:bodyPr/>
          <a:lstStyle/>
          <a:p>
            <a:pPr algn="ctr" eaLnBrk="1" hangingPunct="1"/>
            <a:r>
              <a:rPr lang="en-US" altLang="en-US" sz="3200" b="1" dirty="0" smtClean="0"/>
              <a:t>Relationship Designators</a:t>
            </a:r>
          </a:p>
        </p:txBody>
      </p:sp>
      <p:sp>
        <p:nvSpPr>
          <p:cNvPr id="12292" name="Rectangle 3"/>
          <p:cNvSpPr>
            <a:spLocks noGrp="1" noChangeArrowheads="1"/>
          </p:cNvSpPr>
          <p:nvPr>
            <p:ph type="body" idx="4294967295"/>
          </p:nvPr>
        </p:nvSpPr>
        <p:spPr>
          <a:xfrm>
            <a:off x="1066800" y="1752600"/>
            <a:ext cx="7848600" cy="4800600"/>
          </a:xfrm>
        </p:spPr>
        <p:txBody>
          <a:bodyPr/>
          <a:lstStyle/>
          <a:p>
            <a:pPr eaLnBrk="1" hangingPunct="1">
              <a:spcBef>
                <a:spcPts val="600"/>
              </a:spcBef>
            </a:pPr>
            <a:r>
              <a:rPr lang="en-US" altLang="en-US" sz="2800" dirty="0" smtClean="0"/>
              <a:t>They ‘</a:t>
            </a:r>
            <a:r>
              <a:rPr lang="en-US" altLang="en-US" sz="2800" dirty="0" smtClean="0">
                <a:solidFill>
                  <a:schemeClr val="tx2"/>
                </a:solidFill>
              </a:rPr>
              <a:t>designate relationships</a:t>
            </a:r>
            <a:r>
              <a:rPr lang="en-US" altLang="en-US" sz="2800" dirty="0" smtClean="0"/>
              <a:t>’</a:t>
            </a:r>
            <a:r>
              <a:rPr lang="en-US" altLang="en-US" sz="2800" dirty="0" smtClean="0">
                <a:solidFill>
                  <a:schemeClr val="tx2"/>
                </a:solidFill>
              </a:rPr>
              <a:t> </a:t>
            </a:r>
            <a:r>
              <a:rPr lang="en-US" altLang="en-US" sz="2800" dirty="0" smtClean="0"/>
              <a:t>(</a:t>
            </a:r>
            <a:r>
              <a:rPr lang="en-US" altLang="en-US" sz="2800" i="1" dirty="0" smtClean="0"/>
              <a:t>duh!)</a:t>
            </a:r>
          </a:p>
          <a:p>
            <a:pPr eaLnBrk="1" hangingPunct="1">
              <a:spcBef>
                <a:spcPts val="600"/>
              </a:spcBef>
            </a:pPr>
            <a:r>
              <a:rPr lang="en-US" altLang="en-US" sz="2800" dirty="0" smtClean="0"/>
              <a:t>Appendices I, J, and K are </a:t>
            </a:r>
            <a:r>
              <a:rPr lang="en-US" altLang="en-US" sz="2800" dirty="0" smtClean="0">
                <a:solidFill>
                  <a:schemeClr val="tx2"/>
                </a:solidFill>
              </a:rPr>
              <a:t>‘open’ lists</a:t>
            </a:r>
          </a:p>
          <a:p>
            <a:pPr eaLnBrk="1" hangingPunct="1">
              <a:spcBef>
                <a:spcPts val="600"/>
              </a:spcBef>
            </a:pPr>
            <a:r>
              <a:rPr lang="en-US" altLang="en-US" sz="2800" dirty="0" smtClean="0"/>
              <a:t>Only a </a:t>
            </a:r>
            <a:r>
              <a:rPr lang="en-US" altLang="en-US" sz="2800" dirty="0" smtClean="0">
                <a:solidFill>
                  <a:schemeClr val="tx2"/>
                </a:solidFill>
              </a:rPr>
              <a:t>few</a:t>
            </a:r>
            <a:r>
              <a:rPr lang="en-US" altLang="en-US" sz="2800" dirty="0" smtClean="0"/>
              <a:t> designators are </a:t>
            </a:r>
            <a:r>
              <a:rPr lang="en-US" altLang="en-US" sz="2800" dirty="0" smtClean="0">
                <a:solidFill>
                  <a:schemeClr val="tx2"/>
                </a:solidFill>
              </a:rPr>
              <a:t>core </a:t>
            </a:r>
          </a:p>
          <a:p>
            <a:pPr lvl="1" eaLnBrk="1" hangingPunct="1">
              <a:spcBef>
                <a:spcPts val="600"/>
              </a:spcBef>
            </a:pPr>
            <a:r>
              <a:rPr lang="en-US" altLang="en-US" sz="2400" dirty="0" smtClean="0"/>
              <a:t>That’s what we’ll focus on in this module</a:t>
            </a:r>
          </a:p>
          <a:p>
            <a:pPr lvl="1" eaLnBrk="1" hangingPunct="1">
              <a:spcBef>
                <a:spcPts val="600"/>
              </a:spcBef>
            </a:pPr>
            <a:r>
              <a:rPr lang="en-US" altLang="en-US" sz="2400" dirty="0" smtClean="0"/>
              <a:t>Otherwise, cataloger judgment</a:t>
            </a:r>
          </a:p>
          <a:p>
            <a:pPr eaLnBrk="1" hangingPunct="1">
              <a:spcBef>
                <a:spcPts val="600"/>
              </a:spcBef>
            </a:pPr>
            <a:r>
              <a:rPr lang="en-US" altLang="en-US" sz="2800" dirty="0" smtClean="0">
                <a:solidFill>
                  <a:schemeClr val="tx2"/>
                </a:solidFill>
              </a:rPr>
              <a:t>If</a:t>
            </a:r>
            <a:r>
              <a:rPr lang="en-US" altLang="en-US" sz="2800" dirty="0" smtClean="0"/>
              <a:t> you use them, use them </a:t>
            </a:r>
            <a:r>
              <a:rPr lang="en-US" altLang="en-US" sz="2800" dirty="0" smtClean="0">
                <a:solidFill>
                  <a:schemeClr val="tx2"/>
                </a:solidFill>
              </a:rPr>
              <a:t>appropriately</a:t>
            </a:r>
          </a:p>
          <a:p>
            <a:pPr eaLnBrk="1" hangingPunct="1">
              <a:spcBef>
                <a:spcPts val="600"/>
              </a:spcBef>
            </a:pPr>
            <a:r>
              <a:rPr lang="en-US" altLang="en-US" sz="2800" dirty="0" smtClean="0"/>
              <a:t>Consult the </a:t>
            </a:r>
            <a:r>
              <a:rPr lang="en-US" sz="2800" u="sng" dirty="0">
                <a:hlinkClick r:id="rId3"/>
              </a:rPr>
              <a:t>PCC Guidelines for the Application of Relationship Designators in Bibliographic </a:t>
            </a:r>
            <a:r>
              <a:rPr lang="en-US" sz="2800" u="sng" dirty="0" smtClean="0">
                <a:hlinkClick r:id="rId3"/>
              </a:rPr>
              <a:t>Records</a:t>
            </a:r>
            <a:endParaRPr lang="en-US" altLang="en-US" sz="2800" u="sng" dirty="0"/>
          </a:p>
        </p:txBody>
      </p:sp>
      <p:sp>
        <p:nvSpPr>
          <p:cNvPr id="1229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A10B2C51-B68C-4B53-B07D-63EC9582BFD8}" type="slidenum">
              <a:rPr lang="en-US" altLang="en-US"/>
              <a:pPr eaLnBrk="1" hangingPunct="1"/>
              <a:t>11</a:t>
            </a:fld>
            <a:endParaRPr lang="en-US"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191F2E07-FF04-4C3B-8F03-D9554E85FDA2}" type="slidenum">
              <a:rPr lang="en-US" altLang="en-US" sz="1200"/>
              <a:pPr algn="r" eaLnBrk="1" hangingPunct="1">
                <a:spcBef>
                  <a:spcPct val="0"/>
                </a:spcBef>
                <a:buClrTx/>
                <a:buSzTx/>
                <a:buFontTx/>
                <a:buNone/>
              </a:pPr>
              <a:t>12</a:t>
            </a:fld>
            <a:endParaRPr lang="en-US" altLang="en-US" sz="1200"/>
          </a:p>
        </p:txBody>
      </p:sp>
      <p:sp>
        <p:nvSpPr>
          <p:cNvPr id="12291" name="Rectangle 2"/>
          <p:cNvSpPr>
            <a:spLocks noGrp="1" noChangeAspect="1" noChangeArrowheads="1"/>
          </p:cNvSpPr>
          <p:nvPr>
            <p:ph type="title" idx="4294967295"/>
          </p:nvPr>
        </p:nvSpPr>
        <p:spPr/>
        <p:txBody>
          <a:bodyPr/>
          <a:lstStyle/>
          <a:p>
            <a:pPr algn="ctr" eaLnBrk="1" hangingPunct="1"/>
            <a:r>
              <a:rPr lang="en-US" altLang="en-US" sz="3200" b="1" dirty="0" smtClean="0"/>
              <a:t>Relationship Designators –</a:t>
            </a:r>
            <a:br>
              <a:rPr lang="en-US" altLang="en-US" sz="3200" b="1" dirty="0" smtClean="0"/>
            </a:br>
            <a:r>
              <a:rPr lang="en-US" altLang="en-US" sz="2800" b="1" dirty="0" smtClean="0"/>
              <a:t>PCC Guidelines</a:t>
            </a:r>
          </a:p>
        </p:txBody>
      </p:sp>
      <p:sp>
        <p:nvSpPr>
          <p:cNvPr id="12292" name="Rectangle 3"/>
          <p:cNvSpPr>
            <a:spLocks noGrp="1" noChangeArrowheads="1"/>
          </p:cNvSpPr>
          <p:nvPr>
            <p:ph type="body" idx="4294967295"/>
          </p:nvPr>
        </p:nvSpPr>
        <p:spPr>
          <a:xfrm>
            <a:off x="914400" y="1600200"/>
            <a:ext cx="8077200" cy="4876800"/>
          </a:xfrm>
        </p:spPr>
        <p:txBody>
          <a:bodyPr/>
          <a:lstStyle/>
          <a:p>
            <a:pPr eaLnBrk="1" hangingPunct="1">
              <a:spcBef>
                <a:spcPts val="600"/>
              </a:spcBef>
            </a:pPr>
            <a:r>
              <a:rPr lang="en-US" sz="2800" dirty="0" smtClean="0"/>
              <a:t>include </a:t>
            </a:r>
            <a:r>
              <a:rPr lang="en-US" sz="2800" dirty="0"/>
              <a:t>a relationship designator for </a:t>
            </a:r>
            <a:r>
              <a:rPr lang="en-US" sz="2800" dirty="0">
                <a:solidFill>
                  <a:schemeClr val="tx2"/>
                </a:solidFill>
              </a:rPr>
              <a:t>all creators</a:t>
            </a:r>
            <a:r>
              <a:rPr lang="en-US" sz="2800" dirty="0"/>
              <a:t>, whether </a:t>
            </a:r>
            <a:r>
              <a:rPr lang="en-US" sz="2800" dirty="0" smtClean="0"/>
              <a:t>coded 1XX </a:t>
            </a:r>
            <a:r>
              <a:rPr lang="en-US" sz="2800" dirty="0"/>
              <a:t>or </a:t>
            </a:r>
            <a:r>
              <a:rPr lang="en-US" sz="2800" dirty="0" smtClean="0"/>
              <a:t>7XX</a:t>
            </a:r>
          </a:p>
          <a:p>
            <a:pPr eaLnBrk="1" hangingPunct="1">
              <a:spcBef>
                <a:spcPts val="600"/>
              </a:spcBef>
            </a:pPr>
            <a:r>
              <a:rPr lang="en-US" sz="2800" dirty="0" smtClean="0"/>
              <a:t>use designators </a:t>
            </a:r>
            <a:r>
              <a:rPr lang="en-US" sz="2800" dirty="0"/>
              <a:t>from </a:t>
            </a:r>
            <a:r>
              <a:rPr lang="en-US" sz="2800" dirty="0" smtClean="0"/>
              <a:t>RDA </a:t>
            </a:r>
            <a:r>
              <a:rPr lang="en-US" sz="2800" dirty="0" smtClean="0">
                <a:solidFill>
                  <a:schemeClr val="tx2"/>
                </a:solidFill>
              </a:rPr>
              <a:t>appendices</a:t>
            </a:r>
          </a:p>
          <a:p>
            <a:pPr eaLnBrk="1" hangingPunct="1">
              <a:spcBef>
                <a:spcPts val="600"/>
              </a:spcBef>
            </a:pPr>
            <a:r>
              <a:rPr lang="en-US" sz="2800" dirty="0" smtClean="0"/>
              <a:t>prefer </a:t>
            </a:r>
            <a:r>
              <a:rPr lang="en-US" sz="2800" dirty="0"/>
              <a:t>a </a:t>
            </a:r>
            <a:r>
              <a:rPr lang="en-US" sz="2800" dirty="0">
                <a:solidFill>
                  <a:schemeClr val="tx2"/>
                </a:solidFill>
              </a:rPr>
              <a:t>specific</a:t>
            </a:r>
            <a:r>
              <a:rPr lang="en-US" sz="2800" dirty="0"/>
              <a:t> term to a general </a:t>
            </a:r>
            <a:r>
              <a:rPr lang="en-US" sz="2800" dirty="0" smtClean="0"/>
              <a:t>one</a:t>
            </a:r>
          </a:p>
          <a:p>
            <a:pPr eaLnBrk="1" hangingPunct="1">
              <a:spcBef>
                <a:spcPts val="600"/>
              </a:spcBef>
            </a:pPr>
            <a:r>
              <a:rPr lang="en-US" sz="2800" dirty="0" smtClean="0"/>
              <a:t>if </a:t>
            </a:r>
            <a:r>
              <a:rPr lang="en-US" sz="2800" dirty="0"/>
              <a:t>the nature of the relationship cannot be </a:t>
            </a:r>
            <a:r>
              <a:rPr lang="en-US" sz="2800" dirty="0" smtClean="0"/>
              <a:t>determined, </a:t>
            </a:r>
            <a:r>
              <a:rPr lang="en-US" sz="2800" dirty="0"/>
              <a:t>do not </a:t>
            </a:r>
            <a:r>
              <a:rPr lang="en-US" sz="2800" dirty="0" smtClean="0"/>
              <a:t>assign a designator</a:t>
            </a:r>
          </a:p>
          <a:p>
            <a:pPr eaLnBrk="1" hangingPunct="1">
              <a:spcBef>
                <a:spcPts val="600"/>
              </a:spcBef>
            </a:pPr>
            <a:r>
              <a:rPr lang="en-US" sz="2800" dirty="0" smtClean="0"/>
              <a:t>if multiple designators are </a:t>
            </a:r>
            <a:r>
              <a:rPr lang="en-US" sz="2800" dirty="0"/>
              <a:t>appropriate because the same entity has multiple roles, </a:t>
            </a:r>
            <a:r>
              <a:rPr lang="en-US" sz="2800" dirty="0" smtClean="0"/>
              <a:t>prefer to use </a:t>
            </a:r>
            <a:r>
              <a:rPr lang="en-US" sz="2800" dirty="0" smtClean="0">
                <a:solidFill>
                  <a:schemeClr val="tx2"/>
                </a:solidFill>
              </a:rPr>
              <a:t>repeated </a:t>
            </a:r>
            <a:r>
              <a:rPr lang="en-US" sz="2800" dirty="0">
                <a:solidFill>
                  <a:schemeClr val="tx2"/>
                </a:solidFill>
              </a:rPr>
              <a:t>$</a:t>
            </a:r>
            <a:r>
              <a:rPr lang="en-US" sz="2800" dirty="0" smtClean="0">
                <a:solidFill>
                  <a:schemeClr val="tx2"/>
                </a:solidFill>
              </a:rPr>
              <a:t>e</a:t>
            </a:r>
          </a:p>
          <a:p>
            <a:pPr marL="682625" lvl="2" indent="-334963" eaLnBrk="1" hangingPunct="1">
              <a:spcBef>
                <a:spcPts val="600"/>
              </a:spcBef>
              <a:buClr>
                <a:schemeClr val="accent2"/>
              </a:buClr>
              <a:buSzPct val="70000"/>
              <a:buFont typeface="Wingdings" panose="05000000000000000000" pitchFamily="2" charset="2"/>
              <a:buChar char=""/>
            </a:pPr>
            <a:r>
              <a:rPr lang="en-US" dirty="0" smtClean="0"/>
              <a:t>100 </a:t>
            </a:r>
            <a:r>
              <a:rPr lang="en-US" dirty="0"/>
              <a:t>1 Stone, </a:t>
            </a:r>
            <a:r>
              <a:rPr lang="en-US" dirty="0" err="1"/>
              <a:t>Melicent</a:t>
            </a:r>
            <a:r>
              <a:rPr lang="en-US" dirty="0"/>
              <a:t>, </a:t>
            </a:r>
            <a:r>
              <a:rPr lang="en-US" b="1" dirty="0">
                <a:solidFill>
                  <a:schemeClr val="tx2"/>
                </a:solidFill>
                <a:latin typeface="Courier" pitchFamily="49" charset="0"/>
              </a:rPr>
              <a:t>$e author</a:t>
            </a:r>
            <a:r>
              <a:rPr lang="en-US" b="1" dirty="0" smtClean="0">
                <a:solidFill>
                  <a:schemeClr val="tx2"/>
                </a:solidFill>
                <a:latin typeface="Courier" pitchFamily="49" charset="0"/>
              </a:rPr>
              <a:t>, $</a:t>
            </a:r>
            <a:r>
              <a:rPr lang="en-US" b="1" dirty="0">
                <a:solidFill>
                  <a:schemeClr val="tx2"/>
                </a:solidFill>
                <a:latin typeface="Courier" pitchFamily="49" charset="0"/>
              </a:rPr>
              <a:t>e </a:t>
            </a:r>
            <a:r>
              <a:rPr lang="en-US" b="1" dirty="0" smtClean="0">
                <a:solidFill>
                  <a:schemeClr val="tx2"/>
                </a:solidFill>
                <a:latin typeface="Courier" pitchFamily="49" charset="0"/>
              </a:rPr>
              <a:t>illustrator</a:t>
            </a:r>
            <a:endParaRPr lang="en-US" altLang="en-US" i="1" dirty="0"/>
          </a:p>
          <a:p>
            <a:pPr eaLnBrk="1" hangingPunct="1"/>
            <a:endParaRPr lang="en-US" altLang="en-US" sz="2800" i="1" dirty="0" smtClean="0"/>
          </a:p>
        </p:txBody>
      </p:sp>
      <p:sp>
        <p:nvSpPr>
          <p:cNvPr id="1229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A10B2C51-B68C-4B53-B07D-63EC9582BFD8}" type="slidenum">
              <a:rPr lang="en-US" altLang="en-US"/>
              <a:pPr eaLnBrk="1" hangingPunct="1"/>
              <a:t>12</a:t>
            </a:fld>
            <a:endParaRPr lang="en-US" altLang="en-US" dirty="0"/>
          </a:p>
        </p:txBody>
      </p:sp>
    </p:spTree>
    <p:extLst>
      <p:ext uri="{BB962C8B-B14F-4D97-AF65-F5344CB8AC3E}">
        <p14:creationId xmlns:p14="http://schemas.microsoft.com/office/powerpoint/2010/main" val="37324908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B5618F11-CA78-461B-A961-98DE5F2449BF}" type="slidenum">
              <a:rPr lang="en-US" altLang="en-US" sz="1200"/>
              <a:pPr algn="r" eaLnBrk="1" hangingPunct="1">
                <a:spcBef>
                  <a:spcPct val="0"/>
                </a:spcBef>
                <a:buClrTx/>
                <a:buSzTx/>
                <a:buFontTx/>
                <a:buNone/>
              </a:pPr>
              <a:t>13</a:t>
            </a:fld>
            <a:endParaRPr lang="en-US" altLang="en-US" sz="1200"/>
          </a:p>
        </p:txBody>
      </p:sp>
      <p:sp>
        <p:nvSpPr>
          <p:cNvPr id="13315" name="Rectangle 2"/>
          <p:cNvSpPr>
            <a:spLocks noGrp="1" noChangeAspect="1" noChangeArrowheads="1"/>
          </p:cNvSpPr>
          <p:nvPr>
            <p:ph type="title" idx="4294967295"/>
          </p:nvPr>
        </p:nvSpPr>
        <p:spPr/>
        <p:txBody>
          <a:bodyPr/>
          <a:lstStyle/>
          <a:p>
            <a:pPr algn="ctr" eaLnBrk="1" hangingPunct="1"/>
            <a:r>
              <a:rPr lang="en-US" altLang="en-US" sz="3200" b="1" dirty="0" smtClean="0"/>
              <a:t>Relationship Designators –</a:t>
            </a:r>
            <a:br>
              <a:rPr lang="en-US" altLang="en-US" sz="3200" b="1" dirty="0" smtClean="0"/>
            </a:br>
            <a:r>
              <a:rPr lang="en-US" altLang="en-US" sz="2800" b="1" dirty="0" smtClean="0"/>
              <a:t>Example from RDA Appendix I</a:t>
            </a:r>
          </a:p>
        </p:txBody>
      </p:sp>
      <p:pic>
        <p:nvPicPr>
          <p:cNvPr id="13316" name="Picture 6" descr="reldese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282" y="1676400"/>
            <a:ext cx="7918918" cy="464820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1331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3F1A7FFE-C42E-432B-B95E-A0CD951BD244}" type="slidenum">
              <a:rPr lang="en-US" altLang="en-US"/>
              <a:pPr eaLnBrk="1" hangingPunct="1"/>
              <a:t>13</a:t>
            </a:fld>
            <a:endParaRPr lang="en-US"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03D53694-4CDD-42FC-A64B-53465D08C44A}" type="slidenum">
              <a:rPr lang="en-US" altLang="en-US" sz="1200"/>
              <a:pPr eaLnBrk="1" hangingPunct="1">
                <a:spcBef>
                  <a:spcPct val="0"/>
                </a:spcBef>
                <a:buClrTx/>
                <a:buSzTx/>
                <a:buFontTx/>
                <a:buNone/>
              </a:pPr>
              <a:t>14</a:t>
            </a:fld>
            <a:endParaRPr lang="en-US" altLang="en-US" sz="1200"/>
          </a:p>
        </p:txBody>
      </p:sp>
      <p:sp>
        <p:nvSpPr>
          <p:cNvPr id="14339" name="Rectangle 2"/>
          <p:cNvSpPr>
            <a:spLocks noGrp="1" noChangeAspect="1" noChangeArrowheads="1"/>
          </p:cNvSpPr>
          <p:nvPr>
            <p:ph type="title"/>
          </p:nvPr>
        </p:nvSpPr>
        <p:spPr>
          <a:xfrm>
            <a:off x="1295400" y="228600"/>
            <a:ext cx="7467600" cy="1143000"/>
          </a:xfrm>
        </p:spPr>
        <p:txBody>
          <a:bodyPr/>
          <a:lstStyle/>
          <a:p>
            <a:pPr algn="ctr" eaLnBrk="1" hangingPunct="1"/>
            <a:r>
              <a:rPr lang="en-US" altLang="en-US" sz="3200" b="1" dirty="0" smtClean="0"/>
              <a:t>Methods of Expressing Relationships</a:t>
            </a:r>
            <a:r>
              <a:rPr lang="en-US" altLang="en-US" sz="3200" dirty="0" smtClean="0"/>
              <a:t> </a:t>
            </a:r>
          </a:p>
        </p:txBody>
      </p:sp>
      <p:sp>
        <p:nvSpPr>
          <p:cNvPr id="14340" name="Rectangle 3"/>
          <p:cNvSpPr>
            <a:spLocks noGrp="1" noChangeArrowheads="1"/>
          </p:cNvSpPr>
          <p:nvPr>
            <p:ph type="body" idx="1"/>
          </p:nvPr>
        </p:nvSpPr>
        <p:spPr>
          <a:xfrm>
            <a:off x="1066800" y="1676400"/>
            <a:ext cx="7543800" cy="4265613"/>
          </a:xfrm>
        </p:spPr>
        <p:txBody>
          <a:bodyPr/>
          <a:lstStyle/>
          <a:p>
            <a:pPr eaLnBrk="1" hangingPunct="1">
              <a:spcBef>
                <a:spcPts val="600"/>
              </a:spcBef>
            </a:pPr>
            <a:r>
              <a:rPr lang="en-US" altLang="en-US" sz="2800" dirty="0" smtClean="0">
                <a:ea typeface="Verdana" pitchFamily="34" charset="0"/>
                <a:cs typeface="Verdana" pitchFamily="34" charset="0"/>
              </a:rPr>
              <a:t>Authorized access point</a:t>
            </a:r>
            <a:r>
              <a:rPr lang="en-US" altLang="en-US" dirty="0" smtClean="0">
                <a:ea typeface="Verdana" pitchFamily="34" charset="0"/>
                <a:cs typeface="Verdana" pitchFamily="34" charset="0"/>
              </a:rPr>
              <a:t> </a:t>
            </a:r>
          </a:p>
          <a:p>
            <a:pPr marL="2003425" lvl="1" indent="-1546225" eaLnBrk="1" hangingPunct="1">
              <a:spcBef>
                <a:spcPts val="600"/>
              </a:spcBef>
              <a:buSzTx/>
              <a:buFontTx/>
              <a:buNone/>
            </a:pPr>
            <a:r>
              <a:rPr lang="en-US" altLang="en-US" sz="2400" b="1" dirty="0" smtClean="0">
                <a:solidFill>
                  <a:schemeClr val="tx2"/>
                </a:solidFill>
                <a:latin typeface="Courier New" pitchFamily="49" charset="0"/>
                <a:cs typeface="Courier New" pitchFamily="49" charset="0"/>
              </a:rPr>
              <a:t>110 2# $a Society of Linguists, $e                   author</a:t>
            </a:r>
          </a:p>
          <a:p>
            <a:pPr eaLnBrk="1" hangingPunct="1">
              <a:spcBef>
                <a:spcPts val="600"/>
              </a:spcBef>
            </a:pPr>
            <a:r>
              <a:rPr lang="en-US" altLang="en-US" sz="2800" dirty="0" smtClean="0"/>
              <a:t>Structured description</a:t>
            </a:r>
          </a:p>
          <a:p>
            <a:pPr marL="2003425" lvl="1" indent="-1546225" eaLnBrk="1" hangingPunct="1">
              <a:spcBef>
                <a:spcPts val="600"/>
              </a:spcBef>
              <a:buSzTx/>
              <a:buFontTx/>
              <a:buNone/>
            </a:pPr>
            <a:r>
              <a:rPr lang="en-US" altLang="en-US" sz="2400" b="1" dirty="0" smtClean="0">
                <a:solidFill>
                  <a:schemeClr val="tx2"/>
                </a:solidFill>
                <a:latin typeface="Courier New" pitchFamily="49" charset="0"/>
                <a:cs typeface="Courier New" pitchFamily="49" charset="0"/>
              </a:rPr>
              <a:t>776 08 $</a:t>
            </a:r>
            <a:r>
              <a:rPr lang="en-US" altLang="en-US" sz="2400" b="1" dirty="0" err="1" smtClean="0">
                <a:solidFill>
                  <a:schemeClr val="tx2"/>
                </a:solidFill>
                <a:latin typeface="Courier New" pitchFamily="49" charset="0"/>
                <a:cs typeface="Courier New" pitchFamily="49" charset="0"/>
              </a:rPr>
              <a:t>i</a:t>
            </a:r>
            <a:r>
              <a:rPr lang="en-US" altLang="en-US" sz="2400" b="1" dirty="0" smtClean="0">
                <a:solidFill>
                  <a:schemeClr val="tx2"/>
                </a:solidFill>
                <a:latin typeface="Courier New" pitchFamily="49" charset="0"/>
                <a:cs typeface="Courier New" pitchFamily="49" charset="0"/>
              </a:rPr>
              <a:t> Also issued as: $t Health statistics</a:t>
            </a:r>
          </a:p>
          <a:p>
            <a:pPr eaLnBrk="1" hangingPunct="1">
              <a:spcBef>
                <a:spcPts val="600"/>
              </a:spcBef>
            </a:pPr>
            <a:r>
              <a:rPr lang="en-US" altLang="en-US" sz="2800" dirty="0" smtClean="0"/>
              <a:t>Unstructured description</a:t>
            </a:r>
          </a:p>
          <a:p>
            <a:pPr marL="2003425" lvl="1" indent="-1546225" eaLnBrk="1" hangingPunct="1">
              <a:spcBef>
                <a:spcPts val="600"/>
              </a:spcBef>
              <a:buClr>
                <a:schemeClr val="tx2"/>
              </a:buClr>
              <a:buFont typeface="Wingdings" pitchFamily="2" charset="2"/>
              <a:buNone/>
            </a:pPr>
            <a:r>
              <a:rPr lang="en-US" altLang="en-US" sz="2400" b="1" dirty="0" smtClean="0">
                <a:solidFill>
                  <a:schemeClr val="tx2"/>
                </a:solidFill>
                <a:latin typeface="Courier New" pitchFamily="49" charset="0"/>
                <a:cs typeface="Courier New" pitchFamily="49" charset="0"/>
              </a:rPr>
              <a:t>500 ## $a Translation of the author’s novel Digital fortress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E65DB10D-C20E-4DBF-952A-038C94C8CA25}" type="slidenum">
              <a:rPr lang="en-US" altLang="en-US" sz="1200"/>
              <a:pPr eaLnBrk="1" hangingPunct="1">
                <a:spcBef>
                  <a:spcPct val="0"/>
                </a:spcBef>
                <a:buClrTx/>
                <a:buSzTx/>
                <a:buFontTx/>
                <a:buNone/>
              </a:pPr>
              <a:t>15</a:t>
            </a:fld>
            <a:endParaRPr lang="en-US" altLang="en-US" sz="1200"/>
          </a:p>
        </p:txBody>
      </p:sp>
      <p:sp>
        <p:nvSpPr>
          <p:cNvPr id="15363" name="Rectangle 2"/>
          <p:cNvSpPr>
            <a:spLocks noGrp="1" noChangeAspect="1" noChangeArrowheads="1"/>
          </p:cNvSpPr>
          <p:nvPr>
            <p:ph type="title"/>
          </p:nvPr>
        </p:nvSpPr>
        <p:spPr>
          <a:xfrm>
            <a:off x="1295400" y="301625"/>
            <a:ext cx="7467600" cy="1143000"/>
          </a:xfrm>
        </p:spPr>
        <p:txBody>
          <a:bodyPr/>
          <a:lstStyle/>
          <a:p>
            <a:pPr algn="ctr" eaLnBrk="1" hangingPunct="1"/>
            <a:r>
              <a:rPr lang="en-US" altLang="en-US" sz="3200" b="1" dirty="0" smtClean="0"/>
              <a:t>Methods of Expressing Relationships</a:t>
            </a:r>
            <a:br>
              <a:rPr lang="en-US" altLang="en-US" sz="3200" b="1" dirty="0" smtClean="0"/>
            </a:br>
            <a:r>
              <a:rPr lang="en-US" altLang="en-US" sz="2800" b="1" dirty="0" smtClean="0"/>
              <a:t>-- MARC coding</a:t>
            </a:r>
          </a:p>
        </p:txBody>
      </p:sp>
      <p:sp>
        <p:nvSpPr>
          <p:cNvPr id="15364" name="Rectangle 3"/>
          <p:cNvSpPr>
            <a:spLocks noGrp="1" noChangeArrowheads="1"/>
          </p:cNvSpPr>
          <p:nvPr>
            <p:ph type="body" idx="1"/>
          </p:nvPr>
        </p:nvSpPr>
        <p:spPr>
          <a:xfrm>
            <a:off x="1295400" y="1752600"/>
            <a:ext cx="7388225" cy="4114800"/>
          </a:xfrm>
        </p:spPr>
        <p:txBody>
          <a:bodyPr/>
          <a:lstStyle/>
          <a:p>
            <a:pPr eaLnBrk="1" hangingPunct="1">
              <a:spcBef>
                <a:spcPts val="600"/>
              </a:spcBef>
            </a:pPr>
            <a:r>
              <a:rPr lang="en-US" altLang="en-US" sz="2800" dirty="0" smtClean="0">
                <a:solidFill>
                  <a:schemeClr val="tx2"/>
                </a:solidFill>
              </a:rPr>
              <a:t>$e </a:t>
            </a:r>
            <a:r>
              <a:rPr lang="en-US" altLang="en-US" sz="2800" dirty="0" smtClean="0"/>
              <a:t>of 100-110 and 700-710</a:t>
            </a:r>
          </a:p>
          <a:p>
            <a:pPr eaLnBrk="1" hangingPunct="1">
              <a:spcBef>
                <a:spcPts val="600"/>
              </a:spcBef>
            </a:pPr>
            <a:r>
              <a:rPr lang="en-US" altLang="en-US" sz="2800" dirty="0" smtClean="0">
                <a:solidFill>
                  <a:schemeClr val="tx2"/>
                </a:solidFill>
              </a:rPr>
              <a:t>$j</a:t>
            </a:r>
            <a:r>
              <a:rPr lang="en-US" altLang="en-US" sz="2800" dirty="0" smtClean="0"/>
              <a:t> of 111 and 711</a:t>
            </a:r>
          </a:p>
          <a:p>
            <a:pPr eaLnBrk="1" hangingPunct="1">
              <a:spcBef>
                <a:spcPts val="600"/>
              </a:spcBef>
            </a:pPr>
            <a:r>
              <a:rPr lang="en-US" altLang="en-US" sz="2800" dirty="0" smtClean="0">
                <a:solidFill>
                  <a:schemeClr val="tx2"/>
                </a:solidFill>
              </a:rPr>
              <a:t>$</a:t>
            </a:r>
            <a:r>
              <a:rPr lang="en-US" altLang="en-US" sz="2800" dirty="0" err="1" smtClean="0">
                <a:solidFill>
                  <a:schemeClr val="tx2"/>
                </a:solidFill>
              </a:rPr>
              <a:t>i</a:t>
            </a:r>
            <a:r>
              <a:rPr lang="en-US" altLang="en-US" sz="2800" dirty="0" smtClean="0"/>
              <a:t> of 700-730 </a:t>
            </a:r>
          </a:p>
          <a:p>
            <a:pPr eaLnBrk="1" hangingPunct="1">
              <a:spcBef>
                <a:spcPts val="600"/>
              </a:spcBef>
            </a:pPr>
            <a:r>
              <a:rPr lang="en-US" altLang="en-US" sz="2800" dirty="0" smtClean="0">
                <a:solidFill>
                  <a:schemeClr val="tx2"/>
                </a:solidFill>
              </a:rPr>
              <a:t>$</a:t>
            </a:r>
            <a:r>
              <a:rPr lang="en-US" altLang="en-US" sz="2800" dirty="0" err="1" smtClean="0">
                <a:solidFill>
                  <a:schemeClr val="tx2"/>
                </a:solidFill>
              </a:rPr>
              <a:t>i</a:t>
            </a:r>
            <a:r>
              <a:rPr lang="en-US" altLang="en-US" sz="2800" dirty="0" smtClean="0"/>
              <a:t> of 76X-78X linking entry fields </a:t>
            </a:r>
          </a:p>
          <a:p>
            <a:pPr eaLnBrk="1" hangingPunct="1">
              <a:spcBef>
                <a:spcPts val="600"/>
              </a:spcBef>
            </a:pPr>
            <a:endParaRPr lang="en-US" altLang="en-US" sz="2800" dirty="0" smtClean="0">
              <a:solidFill>
                <a:schemeClr val="tx2"/>
              </a:solidFill>
            </a:endParaRPr>
          </a:p>
          <a:p>
            <a:pPr eaLnBrk="1" hangingPunct="1">
              <a:spcBef>
                <a:spcPts val="600"/>
              </a:spcBef>
            </a:pPr>
            <a:r>
              <a:rPr lang="en-US" altLang="en-US" sz="2800" dirty="0" smtClean="0">
                <a:solidFill>
                  <a:schemeClr val="tx2"/>
                </a:solidFill>
              </a:rPr>
              <a:t>MARC 21 tags and indicators</a:t>
            </a:r>
          </a:p>
          <a:p>
            <a:pPr lvl="1" eaLnBrk="1" hangingPunct="1">
              <a:spcBef>
                <a:spcPts val="600"/>
              </a:spcBef>
            </a:pPr>
            <a:r>
              <a:rPr lang="en-US" altLang="en-US" sz="2400" dirty="0" smtClean="0">
                <a:solidFill>
                  <a:schemeClr val="tx2"/>
                </a:solidFill>
              </a:rPr>
              <a:t>780</a:t>
            </a:r>
            <a:r>
              <a:rPr lang="en-US" altLang="en-US" sz="2400" dirty="0" smtClean="0"/>
              <a:t> “continues”; </a:t>
            </a:r>
            <a:r>
              <a:rPr lang="en-US" altLang="en-US" sz="2400" dirty="0" smtClean="0">
                <a:solidFill>
                  <a:schemeClr val="tx2"/>
                </a:solidFill>
              </a:rPr>
              <a:t>785</a:t>
            </a:r>
            <a:r>
              <a:rPr lang="en-US" altLang="en-US" sz="2400" dirty="0" smtClean="0"/>
              <a:t> “continued by”</a:t>
            </a:r>
          </a:p>
          <a:p>
            <a:pPr lvl="1" eaLnBrk="1" hangingPunct="1">
              <a:spcBef>
                <a:spcPts val="600"/>
              </a:spcBef>
            </a:pPr>
            <a:r>
              <a:rPr lang="en-US" altLang="en-US" sz="2400" dirty="0" smtClean="0">
                <a:solidFill>
                  <a:schemeClr val="tx2"/>
                </a:solidFill>
              </a:rPr>
              <a:t>264</a:t>
            </a:r>
            <a:r>
              <a:rPr lang="en-US" altLang="en-US" sz="2400" dirty="0" smtClean="0"/>
              <a:t> fields</a:t>
            </a:r>
            <a:r>
              <a:rPr lang="en-US" altLang="en-US" dirty="0" smtClean="0"/>
              <a:t> (publisher, distributor, etc.)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868952C4-0563-43FE-B29F-6B6413116E12}" type="slidenum">
              <a:rPr lang="en-US" altLang="en-US" sz="1200"/>
              <a:pPr eaLnBrk="1" hangingPunct="1">
                <a:spcBef>
                  <a:spcPct val="0"/>
                </a:spcBef>
                <a:buClrTx/>
                <a:buSzTx/>
                <a:buFontTx/>
                <a:buNone/>
              </a:pPr>
              <a:t>16</a:t>
            </a:fld>
            <a:endParaRPr lang="en-US" altLang="en-US" sz="1200"/>
          </a:p>
        </p:txBody>
      </p:sp>
      <p:sp>
        <p:nvSpPr>
          <p:cNvPr id="16387" name="Rectangle 2"/>
          <p:cNvSpPr>
            <a:spLocks noGrp="1" noChangeAspect="1" noChangeArrowheads="1"/>
          </p:cNvSpPr>
          <p:nvPr>
            <p:ph type="title"/>
          </p:nvPr>
        </p:nvSpPr>
        <p:spPr>
          <a:xfrm>
            <a:off x="1295400" y="304800"/>
            <a:ext cx="7467600" cy="1108075"/>
          </a:xfrm>
        </p:spPr>
        <p:txBody>
          <a:bodyPr/>
          <a:lstStyle/>
          <a:p>
            <a:pPr algn="ctr" eaLnBrk="1" hangingPunct="1"/>
            <a:r>
              <a:rPr lang="en-US" altLang="en-US" sz="3200" b="1" dirty="0" smtClean="0"/>
              <a:t>Methods of Expressing Relationships</a:t>
            </a:r>
            <a:br>
              <a:rPr lang="en-US" altLang="en-US" sz="3200" b="1" dirty="0" smtClean="0"/>
            </a:br>
            <a:r>
              <a:rPr lang="en-US" altLang="en-US" sz="2800" b="1" dirty="0" smtClean="0"/>
              <a:t>-- Form of 700/730 Access Points</a:t>
            </a:r>
          </a:p>
        </p:txBody>
      </p:sp>
      <p:sp>
        <p:nvSpPr>
          <p:cNvPr id="16388" name="Rectangle 3"/>
          <p:cNvSpPr>
            <a:spLocks noGrp="1" noChangeArrowheads="1"/>
          </p:cNvSpPr>
          <p:nvPr>
            <p:ph type="body" idx="1"/>
          </p:nvPr>
        </p:nvSpPr>
        <p:spPr>
          <a:xfrm>
            <a:off x="1143000" y="1827213"/>
            <a:ext cx="7543800" cy="4149725"/>
          </a:xfrm>
        </p:spPr>
        <p:txBody>
          <a:bodyPr/>
          <a:lstStyle/>
          <a:p>
            <a:pPr eaLnBrk="1" hangingPunct="1">
              <a:spcBef>
                <a:spcPts val="600"/>
              </a:spcBef>
            </a:pPr>
            <a:r>
              <a:rPr lang="en-US" altLang="en-US" sz="2800" dirty="0" smtClean="0"/>
              <a:t>When citing another resource in </a:t>
            </a:r>
            <a:r>
              <a:rPr lang="en-US" altLang="en-US" sz="2800" dirty="0" smtClean="0">
                <a:solidFill>
                  <a:schemeClr val="tx2"/>
                </a:solidFill>
              </a:rPr>
              <a:t>700-730 </a:t>
            </a:r>
            <a:r>
              <a:rPr lang="en-US" altLang="en-US" sz="2800" dirty="0" smtClean="0"/>
              <a:t>authorized access points:</a:t>
            </a:r>
          </a:p>
          <a:p>
            <a:pPr marL="625475" lvl="1" indent="-277813" eaLnBrk="1" hangingPunct="1">
              <a:spcBef>
                <a:spcPts val="600"/>
              </a:spcBef>
            </a:pPr>
            <a:r>
              <a:rPr lang="en-US" altLang="en-US" sz="2400" dirty="0" smtClean="0"/>
              <a:t>Use the form found in the </a:t>
            </a:r>
            <a:r>
              <a:rPr lang="en-US" altLang="en-US" sz="2400" dirty="0" smtClean="0">
                <a:solidFill>
                  <a:schemeClr val="tx2"/>
                </a:solidFill>
              </a:rPr>
              <a:t>Authority Record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C64C8D16-D418-4770-B555-7DE39F4E22E6}" type="slidenum">
              <a:rPr lang="en-US" altLang="en-US" sz="1200"/>
              <a:pPr eaLnBrk="1" hangingPunct="1">
                <a:spcBef>
                  <a:spcPct val="0"/>
                </a:spcBef>
                <a:buClrTx/>
                <a:buSzTx/>
                <a:buFontTx/>
                <a:buNone/>
              </a:pPr>
              <a:t>17</a:t>
            </a:fld>
            <a:endParaRPr lang="en-US" altLang="en-US" sz="1200"/>
          </a:p>
        </p:txBody>
      </p:sp>
      <p:sp>
        <p:nvSpPr>
          <p:cNvPr id="17411" name="Rectangle 2"/>
          <p:cNvSpPr>
            <a:spLocks noGrp="1" noChangeArrowheads="1"/>
          </p:cNvSpPr>
          <p:nvPr>
            <p:ph type="title"/>
          </p:nvPr>
        </p:nvSpPr>
        <p:spPr>
          <a:xfrm>
            <a:off x="1295400" y="301625"/>
            <a:ext cx="7467600" cy="1143000"/>
          </a:xfrm>
        </p:spPr>
        <p:txBody>
          <a:bodyPr/>
          <a:lstStyle/>
          <a:p>
            <a:pPr algn="ctr" eaLnBrk="1" hangingPunct="1"/>
            <a:r>
              <a:rPr lang="en-US" altLang="en-US" sz="3200" b="1" dirty="0" smtClean="0"/>
              <a:t>Methods of Expressing Relationships</a:t>
            </a:r>
            <a:br>
              <a:rPr lang="en-US" altLang="en-US" sz="3200" b="1" dirty="0" smtClean="0"/>
            </a:br>
            <a:r>
              <a:rPr lang="en-US" altLang="en-US" sz="2800" b="1" dirty="0" smtClean="0"/>
              <a:t>-- </a:t>
            </a:r>
            <a:r>
              <a:rPr lang="en-US" altLang="en-US" sz="2800" b="1" dirty="0"/>
              <a:t>Form of </a:t>
            </a:r>
            <a:r>
              <a:rPr lang="en-US" altLang="en-US" sz="2800" b="1" dirty="0" smtClean="0"/>
              <a:t>760-787 Linking Fields</a:t>
            </a:r>
          </a:p>
        </p:txBody>
      </p:sp>
      <p:sp>
        <p:nvSpPr>
          <p:cNvPr id="17412" name="Rectangle 3"/>
          <p:cNvSpPr>
            <a:spLocks noGrp="1" noChangeArrowheads="1"/>
          </p:cNvSpPr>
          <p:nvPr>
            <p:ph type="body" idx="1"/>
          </p:nvPr>
        </p:nvSpPr>
        <p:spPr>
          <a:xfrm>
            <a:off x="1143000" y="1827213"/>
            <a:ext cx="7542213" cy="4113212"/>
          </a:xfrm>
        </p:spPr>
        <p:txBody>
          <a:bodyPr/>
          <a:lstStyle/>
          <a:p>
            <a:pPr marL="342900" lvl="1" indent="-342900" eaLnBrk="1" hangingPunct="1">
              <a:spcBef>
                <a:spcPts val="600"/>
              </a:spcBef>
              <a:buClr>
                <a:schemeClr val="tx2"/>
              </a:buClr>
              <a:buFont typeface="Wingdings" pitchFamily="2" charset="2"/>
              <a:buChar char="¡"/>
            </a:pPr>
            <a:r>
              <a:rPr lang="en-US" altLang="en-US" sz="2800" dirty="0" smtClean="0"/>
              <a:t>When citing another resource in </a:t>
            </a:r>
            <a:r>
              <a:rPr lang="en-US" altLang="en-US" dirty="0" smtClean="0">
                <a:solidFill>
                  <a:schemeClr val="tx2"/>
                </a:solidFill>
              </a:rPr>
              <a:t>760-787</a:t>
            </a:r>
            <a:r>
              <a:rPr lang="en-US" altLang="en-US" sz="2800" dirty="0" smtClean="0"/>
              <a:t> linking fields</a:t>
            </a:r>
            <a:r>
              <a:rPr lang="en-US" altLang="en-US" sz="2800" dirty="0"/>
              <a:t> </a:t>
            </a:r>
            <a:r>
              <a:rPr lang="en-US" altLang="en-US" sz="2000" dirty="0" smtClean="0"/>
              <a:t>(for </a:t>
            </a:r>
            <a:r>
              <a:rPr lang="en-US" altLang="en-US" sz="2000" dirty="0"/>
              <a:t>example, a reproduction)</a:t>
            </a:r>
          </a:p>
          <a:p>
            <a:pPr lvl="1" eaLnBrk="1" hangingPunct="1">
              <a:spcBef>
                <a:spcPts val="600"/>
              </a:spcBef>
            </a:pPr>
            <a:r>
              <a:rPr lang="en-US" altLang="en-US" sz="2400" dirty="0" smtClean="0">
                <a:solidFill>
                  <a:schemeClr val="tx2"/>
                </a:solidFill>
              </a:rPr>
              <a:t>Copy/paste</a:t>
            </a:r>
            <a:r>
              <a:rPr lang="en-US" altLang="en-US" sz="2400" dirty="0" smtClean="0"/>
              <a:t> what is in the existing bibliographic record for that resource </a:t>
            </a:r>
            <a:r>
              <a:rPr lang="en-US" altLang="en-US" sz="2400" dirty="0" smtClean="0">
                <a:solidFill>
                  <a:schemeClr val="tx2"/>
                </a:solidFill>
              </a:rPr>
              <a:t>and adjust</a:t>
            </a:r>
            <a:r>
              <a:rPr lang="en-US" altLang="en-US" sz="2400" dirty="0" smtClean="0"/>
              <a:t> the subfield coding as appropriate</a:t>
            </a:r>
          </a:p>
          <a:p>
            <a:pPr eaLnBrk="1" hangingPunct="1"/>
            <a:endParaRPr lang="en-US" alt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p:txBody>
          <a:bodyPr/>
          <a:lstStyle/>
          <a:p>
            <a:pPr algn="ctr"/>
            <a:r>
              <a:rPr lang="en-US" altLang="en-US" b="1" dirty="0" smtClean="0"/>
              <a:t>Unit 2: Core Relationships:</a:t>
            </a:r>
            <a:br>
              <a:rPr lang="en-US" altLang="en-US" b="1" dirty="0" smtClean="0"/>
            </a:br>
            <a:r>
              <a:rPr lang="en-US" altLang="en-US" b="1" dirty="0" smtClean="0"/>
              <a:t>Group 1 – Group 2</a:t>
            </a:r>
          </a:p>
        </p:txBody>
      </p:sp>
      <p:sp>
        <p:nvSpPr>
          <p:cNvPr id="18435" name="Content Placeholder 2"/>
          <p:cNvSpPr>
            <a:spLocks noGrp="1"/>
          </p:cNvSpPr>
          <p:nvPr>
            <p:ph idx="4294967295"/>
          </p:nvPr>
        </p:nvSpPr>
        <p:spPr>
          <a:xfrm>
            <a:off x="1143000" y="1827213"/>
            <a:ext cx="7543800" cy="4497387"/>
          </a:xfrm>
        </p:spPr>
        <p:txBody>
          <a:bodyPr/>
          <a:lstStyle/>
          <a:p>
            <a:pPr marL="347663" indent="-347663">
              <a:spcBef>
                <a:spcPts val="600"/>
              </a:spcBef>
            </a:pPr>
            <a:r>
              <a:rPr lang="en-US" altLang="en-US" sz="2800" dirty="0" smtClean="0"/>
              <a:t>Relationships that are Expressed in Bibliographic Records</a:t>
            </a:r>
          </a:p>
          <a:p>
            <a:pPr marL="347663" indent="-347663">
              <a:spcBef>
                <a:spcPts val="600"/>
              </a:spcBef>
            </a:pPr>
            <a:r>
              <a:rPr lang="en-US" altLang="en-US" sz="2800" dirty="0" smtClean="0"/>
              <a:t>Relationships to Works</a:t>
            </a:r>
          </a:p>
          <a:p>
            <a:pPr marL="347663" indent="-347663">
              <a:spcBef>
                <a:spcPts val="600"/>
              </a:spcBef>
            </a:pPr>
            <a:r>
              <a:rPr lang="en-US" altLang="en-US" sz="2800" dirty="0" smtClean="0"/>
              <a:t>Relationships to Expressions</a:t>
            </a:r>
          </a:p>
          <a:p>
            <a:pPr marL="347663" indent="-347663">
              <a:spcBef>
                <a:spcPts val="600"/>
              </a:spcBef>
            </a:pPr>
            <a:r>
              <a:rPr lang="en-US" altLang="en-US" sz="2800" dirty="0" smtClean="0"/>
              <a:t>Relationships to Manifestations</a:t>
            </a:r>
          </a:p>
          <a:p>
            <a:pPr marL="347663" indent="-347663">
              <a:spcBef>
                <a:spcPts val="600"/>
              </a:spcBef>
            </a:pPr>
            <a:r>
              <a:rPr lang="en-US" altLang="en-US" sz="2800" dirty="0" smtClean="0"/>
              <a:t>Relationships to Items</a:t>
            </a:r>
          </a:p>
          <a:p>
            <a:pPr marL="347663" indent="-347663">
              <a:spcBef>
                <a:spcPts val="600"/>
              </a:spcBef>
            </a:pPr>
            <a:r>
              <a:rPr lang="en-US" altLang="en-US" sz="2800" dirty="0" smtClean="0"/>
              <a:t>Summary of Core Relationships</a:t>
            </a:r>
          </a:p>
        </p:txBody>
      </p:sp>
      <p:sp>
        <p:nvSpPr>
          <p:cNvPr id="18436"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F2387B9F-F91D-4607-8B4E-A7E4386E24B0}" type="slidenum">
              <a:rPr lang="en-US" altLang="en-US" sz="1200"/>
              <a:pPr algn="r" eaLnBrk="1" hangingPunct="1">
                <a:spcBef>
                  <a:spcPct val="0"/>
                </a:spcBef>
                <a:buClrTx/>
                <a:buSzTx/>
                <a:buFontTx/>
                <a:buNone/>
              </a:pPr>
              <a:t>18</a:t>
            </a:fld>
            <a:endParaRPr lang="en-US" altLang="en-US" sz="1200"/>
          </a:p>
        </p:txBody>
      </p:sp>
      <p:sp>
        <p:nvSpPr>
          <p:cNvPr id="1843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EA3B21F0-4DA6-49F6-9797-63D9A30638F1}" type="slidenum">
              <a:rPr lang="en-US" altLang="en-US"/>
              <a:pPr eaLnBrk="1" hangingPunct="1"/>
              <a:t>18</a:t>
            </a:fld>
            <a:endParaRPr lang="en-US"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710C997E-1F1B-4FAC-8C26-6A0F3543F59E}" type="slidenum">
              <a:rPr lang="en-US" altLang="en-US" sz="1200"/>
              <a:pPr eaLnBrk="1" hangingPunct="1">
                <a:spcBef>
                  <a:spcPct val="0"/>
                </a:spcBef>
                <a:buClrTx/>
                <a:buSzTx/>
                <a:buFontTx/>
                <a:buNone/>
              </a:pPr>
              <a:t>19</a:t>
            </a:fld>
            <a:endParaRPr lang="en-US" altLang="en-US" sz="1200"/>
          </a:p>
        </p:txBody>
      </p:sp>
      <p:sp>
        <p:nvSpPr>
          <p:cNvPr id="19459" name="Date Placeholder 3"/>
          <p:cNvSpPr txBox="1">
            <a:spLocks noGrp="1"/>
          </p:cNvSpPr>
          <p:nvPr/>
        </p:nvSpPr>
        <p:spPr bwMode="auto">
          <a:xfrm>
            <a:off x="685800" y="6248400"/>
            <a:ext cx="464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endParaRPr lang="en-US" altLang="en-US" sz="1400">
              <a:latin typeface="Arial" charset="0"/>
            </a:endParaRPr>
          </a:p>
        </p:txBody>
      </p:sp>
      <p:sp>
        <p:nvSpPr>
          <p:cNvPr id="19460" name="Rectangle 2"/>
          <p:cNvSpPr>
            <a:spLocks noGrp="1" noChangeArrowheads="1"/>
          </p:cNvSpPr>
          <p:nvPr>
            <p:ph type="title" idx="4294967295"/>
          </p:nvPr>
        </p:nvSpPr>
        <p:spPr/>
        <p:txBody>
          <a:bodyPr/>
          <a:lstStyle/>
          <a:p>
            <a:pPr algn="ctr" eaLnBrk="1" hangingPunct="1"/>
            <a:r>
              <a:rPr lang="en-US" altLang="en-US" sz="3200" b="1" dirty="0" smtClean="0"/>
              <a:t>Relationships that are Expressed in Bibliographic Records</a:t>
            </a:r>
          </a:p>
        </p:txBody>
      </p:sp>
      <p:sp>
        <p:nvSpPr>
          <p:cNvPr id="19461" name="Rectangle 3"/>
          <p:cNvSpPr>
            <a:spLocks noGrp="1" noChangeArrowheads="1"/>
          </p:cNvSpPr>
          <p:nvPr>
            <p:ph type="body" idx="4294967295"/>
          </p:nvPr>
        </p:nvSpPr>
        <p:spPr>
          <a:xfrm>
            <a:off x="990600" y="1751013"/>
            <a:ext cx="7848600" cy="4497387"/>
          </a:xfrm>
        </p:spPr>
        <p:txBody>
          <a:bodyPr/>
          <a:lstStyle/>
          <a:p>
            <a:pPr eaLnBrk="1" hangingPunct="1">
              <a:lnSpc>
                <a:spcPct val="90000"/>
              </a:lnSpc>
            </a:pPr>
            <a:r>
              <a:rPr lang="en-US" altLang="en-US" sz="2800" dirty="0" smtClean="0">
                <a:solidFill>
                  <a:schemeClr val="tx2"/>
                </a:solidFill>
              </a:rPr>
              <a:t>Creators</a:t>
            </a:r>
            <a:r>
              <a:rPr lang="en-US" altLang="en-US" sz="2800" dirty="0" smtClean="0"/>
              <a:t> and others associated with </a:t>
            </a:r>
            <a:r>
              <a:rPr lang="en-US" altLang="en-US" sz="2800" dirty="0" smtClean="0">
                <a:solidFill>
                  <a:schemeClr val="tx2"/>
                </a:solidFill>
              </a:rPr>
              <a:t>works</a:t>
            </a:r>
            <a:r>
              <a:rPr lang="en-US" altLang="en-US" sz="2800" dirty="0" smtClean="0"/>
              <a:t> (RDA </a:t>
            </a:r>
            <a:r>
              <a:rPr lang="en-US" altLang="en-US" sz="2800" dirty="0" smtClean="0">
                <a:solidFill>
                  <a:schemeClr val="tx2"/>
                </a:solidFill>
              </a:rPr>
              <a:t>19</a:t>
            </a:r>
            <a:r>
              <a:rPr lang="en-US" altLang="en-US" sz="2800" dirty="0" smtClean="0"/>
              <a:t>) </a:t>
            </a:r>
          </a:p>
          <a:p>
            <a:pPr eaLnBrk="1" hangingPunct="1">
              <a:lnSpc>
                <a:spcPct val="90000"/>
              </a:lnSpc>
            </a:pPr>
            <a:r>
              <a:rPr lang="en-US" altLang="en-US" sz="2800" dirty="0" smtClean="0">
                <a:solidFill>
                  <a:schemeClr val="tx2"/>
                </a:solidFill>
              </a:rPr>
              <a:t>Contributors</a:t>
            </a:r>
            <a:r>
              <a:rPr lang="en-US" altLang="en-US" sz="2800" dirty="0" smtClean="0"/>
              <a:t> associated with </a:t>
            </a:r>
            <a:r>
              <a:rPr lang="en-US" altLang="en-US" sz="2800" dirty="0" smtClean="0">
                <a:solidFill>
                  <a:schemeClr val="tx2"/>
                </a:solidFill>
              </a:rPr>
              <a:t>expressions</a:t>
            </a:r>
            <a:r>
              <a:rPr lang="en-US" altLang="en-US" sz="2800" dirty="0" smtClean="0"/>
              <a:t> (RDA </a:t>
            </a:r>
            <a:r>
              <a:rPr lang="en-US" altLang="en-US" sz="2800" dirty="0" smtClean="0">
                <a:solidFill>
                  <a:schemeClr val="tx2"/>
                </a:solidFill>
              </a:rPr>
              <a:t>20</a:t>
            </a:r>
            <a:r>
              <a:rPr lang="en-US" altLang="en-US" sz="2800" dirty="0" smtClean="0"/>
              <a:t>)</a:t>
            </a:r>
          </a:p>
          <a:p>
            <a:pPr eaLnBrk="1" hangingPunct="1">
              <a:lnSpc>
                <a:spcPct val="90000"/>
              </a:lnSpc>
            </a:pPr>
            <a:r>
              <a:rPr lang="en-US" altLang="en-US" sz="2800" dirty="0" smtClean="0">
                <a:solidFill>
                  <a:schemeClr val="tx2"/>
                </a:solidFill>
              </a:rPr>
              <a:t>Manufacturers, publishers, distributors</a:t>
            </a:r>
            <a:r>
              <a:rPr lang="en-US" altLang="en-US" sz="2800" dirty="0" smtClean="0"/>
              <a:t> associated with </a:t>
            </a:r>
            <a:r>
              <a:rPr lang="en-US" altLang="en-US" sz="2800" dirty="0" smtClean="0">
                <a:solidFill>
                  <a:schemeClr val="tx2"/>
                </a:solidFill>
              </a:rPr>
              <a:t>manifestations</a:t>
            </a:r>
            <a:r>
              <a:rPr lang="en-US" altLang="en-US" sz="2800" dirty="0" smtClean="0"/>
              <a:t> (RDA </a:t>
            </a:r>
            <a:r>
              <a:rPr lang="en-US" altLang="en-US" sz="2800" dirty="0" smtClean="0">
                <a:solidFill>
                  <a:schemeClr val="tx2"/>
                </a:solidFill>
              </a:rPr>
              <a:t>21</a:t>
            </a:r>
            <a:r>
              <a:rPr lang="en-US" altLang="en-US" sz="2800" dirty="0" smtClean="0"/>
              <a:t>)</a:t>
            </a:r>
          </a:p>
          <a:p>
            <a:pPr eaLnBrk="1" hangingPunct="1">
              <a:lnSpc>
                <a:spcPct val="90000"/>
              </a:lnSpc>
            </a:pPr>
            <a:r>
              <a:rPr lang="en-US" altLang="en-US" sz="2800" dirty="0" smtClean="0">
                <a:solidFill>
                  <a:schemeClr val="tx2"/>
                </a:solidFill>
              </a:rPr>
              <a:t>Owners, annotator, </a:t>
            </a:r>
            <a:r>
              <a:rPr lang="en-US" altLang="en-US" sz="2800" dirty="0" err="1" smtClean="0">
                <a:solidFill>
                  <a:schemeClr val="tx2"/>
                </a:solidFill>
              </a:rPr>
              <a:t>autographer</a:t>
            </a:r>
            <a:r>
              <a:rPr lang="en-US" altLang="en-US" sz="2800" dirty="0" smtClean="0"/>
              <a:t>, etc. associated with </a:t>
            </a:r>
            <a:r>
              <a:rPr lang="en-US" altLang="en-US" sz="2800" dirty="0" smtClean="0">
                <a:solidFill>
                  <a:schemeClr val="tx2"/>
                </a:solidFill>
              </a:rPr>
              <a:t>items</a:t>
            </a:r>
            <a:r>
              <a:rPr lang="en-US" altLang="en-US" sz="2800" dirty="0" smtClean="0"/>
              <a:t> (RDA </a:t>
            </a:r>
            <a:r>
              <a:rPr lang="en-US" altLang="en-US" sz="2800" dirty="0" smtClean="0">
                <a:solidFill>
                  <a:schemeClr val="tx2"/>
                </a:solidFill>
              </a:rPr>
              <a:t>22</a:t>
            </a:r>
            <a:r>
              <a:rPr lang="en-US" altLang="en-US" sz="2800" dirty="0" smtClean="0"/>
              <a:t>)</a:t>
            </a:r>
          </a:p>
          <a:p>
            <a:pPr eaLnBrk="1" hangingPunct="1">
              <a:lnSpc>
                <a:spcPct val="90000"/>
              </a:lnSpc>
            </a:pPr>
            <a:endParaRPr lang="en-US" altLang="en-US" sz="2800" dirty="0" smtClean="0"/>
          </a:p>
          <a:p>
            <a:pPr eaLnBrk="1" hangingPunct="1">
              <a:lnSpc>
                <a:spcPct val="90000"/>
              </a:lnSpc>
              <a:spcBef>
                <a:spcPts val="0"/>
              </a:spcBef>
            </a:pPr>
            <a:r>
              <a:rPr lang="en-US" altLang="en-US" sz="2800" dirty="0" smtClean="0"/>
              <a:t>Appendix </a:t>
            </a:r>
            <a:r>
              <a:rPr lang="en-US" altLang="en-US" sz="2800" dirty="0" smtClean="0">
                <a:solidFill>
                  <a:schemeClr val="tx2"/>
                </a:solidFill>
              </a:rPr>
              <a:t>I</a:t>
            </a:r>
            <a:r>
              <a:rPr lang="en-US" altLang="en-US" sz="2800" dirty="0" smtClean="0"/>
              <a:t> for Relationship Designators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41C66E75-3111-4B2F-AB54-9C97665F5E01}" type="slidenum">
              <a:rPr lang="en-US" altLang="en-US" sz="1200"/>
              <a:pPr eaLnBrk="1" hangingPunct="1">
                <a:spcBef>
                  <a:spcPct val="0"/>
                </a:spcBef>
                <a:buClrTx/>
                <a:buSzTx/>
                <a:buFontTx/>
                <a:buNone/>
              </a:pPr>
              <a:t>20</a:t>
            </a:fld>
            <a:endParaRPr lang="en-US" altLang="en-US" sz="1200"/>
          </a:p>
        </p:txBody>
      </p:sp>
      <p:sp>
        <p:nvSpPr>
          <p:cNvPr id="20483" name="Rectangle 2"/>
          <p:cNvSpPr>
            <a:spLocks noGrp="1" noChangeArrowheads="1"/>
          </p:cNvSpPr>
          <p:nvPr>
            <p:ph type="title"/>
          </p:nvPr>
        </p:nvSpPr>
        <p:spPr>
          <a:xfrm>
            <a:off x="1370013" y="304800"/>
            <a:ext cx="7313612" cy="1143000"/>
          </a:xfrm>
        </p:spPr>
        <p:txBody>
          <a:bodyPr/>
          <a:lstStyle/>
          <a:p>
            <a:pPr algn="ctr" eaLnBrk="1" hangingPunct="1"/>
            <a:r>
              <a:rPr lang="en-US" altLang="en-US" sz="3200" b="1" dirty="0" smtClean="0"/>
              <a:t>Relationships to Works –</a:t>
            </a:r>
            <a:br>
              <a:rPr lang="en-US" altLang="en-US" sz="3200" b="1" dirty="0" smtClean="0"/>
            </a:br>
            <a:r>
              <a:rPr lang="en-US" altLang="en-US" sz="2800" b="1" dirty="0" smtClean="0"/>
              <a:t>Creators</a:t>
            </a:r>
          </a:p>
        </p:txBody>
      </p:sp>
      <p:sp>
        <p:nvSpPr>
          <p:cNvPr id="20484" name="Rectangle 3"/>
          <p:cNvSpPr>
            <a:spLocks noGrp="1" noChangeArrowheads="1"/>
          </p:cNvSpPr>
          <p:nvPr>
            <p:ph type="body" idx="1"/>
          </p:nvPr>
        </p:nvSpPr>
        <p:spPr>
          <a:xfrm>
            <a:off x="1143000" y="1600200"/>
            <a:ext cx="7542213" cy="4953000"/>
          </a:xfrm>
        </p:spPr>
        <p:txBody>
          <a:bodyPr/>
          <a:lstStyle/>
          <a:p>
            <a:pPr eaLnBrk="1" hangingPunct="1">
              <a:spcBef>
                <a:spcPts val="600"/>
              </a:spcBef>
            </a:pPr>
            <a:r>
              <a:rPr lang="en-US" altLang="en-US" sz="2800" dirty="0"/>
              <a:t>“a person, family, or corporate body responsible for the creation of a work”</a:t>
            </a:r>
          </a:p>
          <a:p>
            <a:pPr eaLnBrk="1" hangingPunct="1">
              <a:spcBef>
                <a:spcPts val="600"/>
              </a:spcBef>
            </a:pPr>
            <a:r>
              <a:rPr lang="en-US" altLang="en-US" sz="2800" dirty="0" smtClean="0"/>
              <a:t>involved at the </a:t>
            </a:r>
            <a:r>
              <a:rPr lang="en-US" altLang="en-US" sz="2800" dirty="0" smtClean="0">
                <a:solidFill>
                  <a:schemeClr val="tx2"/>
                </a:solidFill>
              </a:rPr>
              <a:t>work</a:t>
            </a:r>
            <a:r>
              <a:rPr lang="en-US" altLang="en-US" sz="2800" dirty="0" smtClean="0"/>
              <a:t> level</a:t>
            </a:r>
          </a:p>
          <a:p>
            <a:pPr lvl="1" eaLnBrk="1" hangingPunct="1">
              <a:spcBef>
                <a:spcPts val="600"/>
              </a:spcBef>
            </a:pPr>
            <a:r>
              <a:rPr lang="en-US" altLang="en-US" sz="2400" dirty="0" smtClean="0"/>
              <a:t>author</a:t>
            </a:r>
          </a:p>
          <a:p>
            <a:pPr lvl="1" eaLnBrk="1" hangingPunct="1">
              <a:spcBef>
                <a:spcPts val="600"/>
              </a:spcBef>
            </a:pPr>
            <a:r>
              <a:rPr lang="en-US" altLang="en-US" sz="2400" dirty="0" smtClean="0"/>
              <a:t>compiler (</a:t>
            </a:r>
            <a:r>
              <a:rPr lang="en-US" altLang="en-US" sz="2400" dirty="0" smtClean="0">
                <a:solidFill>
                  <a:schemeClr val="tx2"/>
                </a:solidFill>
              </a:rPr>
              <a:t>if</a:t>
            </a:r>
            <a:r>
              <a:rPr lang="en-US" altLang="en-US" sz="2400" dirty="0" smtClean="0"/>
              <a:t> a creator)</a:t>
            </a:r>
          </a:p>
          <a:p>
            <a:pPr lvl="1" eaLnBrk="1" hangingPunct="1">
              <a:spcBef>
                <a:spcPts val="600"/>
              </a:spcBef>
            </a:pPr>
            <a:r>
              <a:rPr lang="en-US" altLang="en-US" sz="2400" dirty="0" smtClean="0"/>
              <a:t>composer</a:t>
            </a:r>
          </a:p>
          <a:p>
            <a:pPr lvl="1" eaLnBrk="1" hangingPunct="1">
              <a:spcBef>
                <a:spcPts val="600"/>
              </a:spcBef>
            </a:pPr>
            <a:r>
              <a:rPr lang="en-US" altLang="en-US" sz="2400" dirty="0" smtClean="0"/>
              <a:t>filmmaker</a:t>
            </a:r>
          </a:p>
          <a:p>
            <a:pPr lvl="1" eaLnBrk="1" hangingPunct="1">
              <a:spcBef>
                <a:spcPts val="600"/>
              </a:spcBef>
            </a:pPr>
            <a:r>
              <a:rPr lang="en-US" altLang="en-US" sz="2400" dirty="0" smtClean="0"/>
              <a:t>interviewer</a:t>
            </a:r>
          </a:p>
          <a:p>
            <a:pPr lvl="1" eaLnBrk="1" hangingPunct="1">
              <a:spcBef>
                <a:spcPts val="600"/>
              </a:spcBef>
            </a:pPr>
            <a:r>
              <a:rPr lang="en-US" altLang="en-US" sz="2400" dirty="0" smtClean="0"/>
              <a:t>programmer</a:t>
            </a:r>
          </a:p>
          <a:p>
            <a:pPr lvl="1" eaLnBrk="1" hangingPunct="1">
              <a:spcBef>
                <a:spcPts val="600"/>
              </a:spcBef>
            </a:pPr>
            <a:r>
              <a:rPr lang="en-US" altLang="en-US" sz="2400" i="1" dirty="0" smtClean="0"/>
              <a:t>[and others …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63485152-3133-4150-9F0C-8781E7D915CA}" type="slidenum">
              <a:rPr lang="en-US" altLang="en-US" sz="1200"/>
              <a:pPr eaLnBrk="1" hangingPunct="1">
                <a:spcBef>
                  <a:spcPct val="0"/>
                </a:spcBef>
                <a:buClrTx/>
                <a:buSzTx/>
                <a:buFontTx/>
                <a:buNone/>
              </a:pPr>
              <a:t>21</a:t>
            </a:fld>
            <a:endParaRPr lang="en-US" altLang="en-US" sz="1200"/>
          </a:p>
        </p:txBody>
      </p:sp>
      <p:sp>
        <p:nvSpPr>
          <p:cNvPr id="21507" name="Rectangle 2"/>
          <p:cNvSpPr>
            <a:spLocks noGrp="1" noChangeAspect="1" noChangeArrowheads="1"/>
          </p:cNvSpPr>
          <p:nvPr>
            <p:ph type="title"/>
          </p:nvPr>
        </p:nvSpPr>
        <p:spPr/>
        <p:txBody>
          <a:bodyPr/>
          <a:lstStyle/>
          <a:p>
            <a:pPr algn="ctr" eaLnBrk="1" hangingPunct="1"/>
            <a:r>
              <a:rPr lang="en-US" altLang="en-US" sz="3200" b="1" dirty="0" smtClean="0"/>
              <a:t>Relationships to Works –</a:t>
            </a:r>
            <a:br>
              <a:rPr lang="en-US" altLang="en-US" sz="3200" b="1" dirty="0" smtClean="0"/>
            </a:br>
            <a:r>
              <a:rPr lang="en-US" altLang="en-US" sz="2800" b="1" dirty="0" smtClean="0"/>
              <a:t>Creators</a:t>
            </a:r>
          </a:p>
        </p:txBody>
      </p:sp>
      <p:sp>
        <p:nvSpPr>
          <p:cNvPr id="21508" name="Rectangle 3"/>
          <p:cNvSpPr>
            <a:spLocks noGrp="1" noChangeArrowheads="1"/>
          </p:cNvSpPr>
          <p:nvPr>
            <p:ph type="body" idx="1"/>
          </p:nvPr>
        </p:nvSpPr>
        <p:spPr>
          <a:xfrm>
            <a:off x="1066800" y="1600200"/>
            <a:ext cx="7772400" cy="4876800"/>
          </a:xfrm>
        </p:spPr>
        <p:txBody>
          <a:bodyPr/>
          <a:lstStyle/>
          <a:p>
            <a:pPr eaLnBrk="1" hangingPunct="1">
              <a:spcBef>
                <a:spcPts val="600"/>
              </a:spcBef>
            </a:pPr>
            <a:r>
              <a:rPr lang="en-US" altLang="en-US" sz="2800" dirty="0" smtClean="0">
                <a:solidFill>
                  <a:schemeClr val="tx2"/>
                </a:solidFill>
              </a:rPr>
              <a:t>RDA </a:t>
            </a:r>
            <a:r>
              <a:rPr lang="en-US" altLang="en-US" sz="2800" dirty="0" smtClean="0"/>
              <a:t>and</a:t>
            </a:r>
            <a:r>
              <a:rPr lang="en-US" altLang="en-US" sz="2800" dirty="0" smtClean="0">
                <a:solidFill>
                  <a:schemeClr val="tx2"/>
                </a:solidFill>
              </a:rPr>
              <a:t> LC-PCC PS 19.2</a:t>
            </a:r>
          </a:p>
          <a:p>
            <a:pPr eaLnBrk="1" hangingPunct="1">
              <a:spcBef>
                <a:spcPts val="600"/>
              </a:spcBef>
            </a:pPr>
            <a:r>
              <a:rPr lang="en-US" altLang="en-US" sz="2800" dirty="0" smtClean="0">
                <a:solidFill>
                  <a:schemeClr val="tx2"/>
                </a:solidFill>
              </a:rPr>
              <a:t>Core relationship</a:t>
            </a:r>
          </a:p>
          <a:p>
            <a:pPr lvl="1" eaLnBrk="1" hangingPunct="1">
              <a:spcBef>
                <a:spcPts val="600"/>
              </a:spcBef>
            </a:pPr>
            <a:r>
              <a:rPr lang="en-US" altLang="en-US" sz="2400" dirty="0" smtClean="0"/>
              <a:t>creator having principal responsibility named first</a:t>
            </a:r>
          </a:p>
          <a:p>
            <a:pPr lvl="1" eaLnBrk="1" hangingPunct="1">
              <a:spcBef>
                <a:spcPts val="600"/>
              </a:spcBef>
            </a:pPr>
            <a:r>
              <a:rPr lang="en-US" altLang="en-US" sz="2400" dirty="0"/>
              <a:t>If principal </a:t>
            </a:r>
            <a:r>
              <a:rPr lang="en-US" altLang="en-US" sz="2400" dirty="0" smtClean="0"/>
              <a:t>responsibility is not indicated, first-named</a:t>
            </a:r>
          </a:p>
          <a:p>
            <a:pPr lvl="1" eaLnBrk="1" hangingPunct="1">
              <a:spcBef>
                <a:spcPts val="600"/>
              </a:spcBef>
            </a:pPr>
            <a:r>
              <a:rPr lang="en-US" altLang="en-US" sz="2400" dirty="0" smtClean="0"/>
              <a:t>authorized access point in</a:t>
            </a:r>
            <a:r>
              <a:rPr lang="en-US" altLang="en-US" sz="2400" dirty="0" smtClean="0">
                <a:solidFill>
                  <a:schemeClr val="tx2"/>
                </a:solidFill>
              </a:rPr>
              <a:t> 1XX</a:t>
            </a:r>
            <a:r>
              <a:rPr lang="en-US" altLang="en-US" sz="2400" dirty="0" smtClean="0">
                <a:solidFill>
                  <a:srgbClr val="FF0000"/>
                </a:solidFill>
              </a:rPr>
              <a:t> </a:t>
            </a:r>
            <a:r>
              <a:rPr lang="en-US" altLang="en-US" sz="2400" dirty="0" smtClean="0"/>
              <a:t>field</a:t>
            </a:r>
          </a:p>
          <a:p>
            <a:pPr eaLnBrk="1" hangingPunct="1">
              <a:spcBef>
                <a:spcPts val="600"/>
              </a:spcBef>
            </a:pPr>
            <a:r>
              <a:rPr lang="en-US" altLang="en-US" sz="2800" dirty="0" smtClean="0"/>
              <a:t>If multiple, apply </a:t>
            </a:r>
            <a:r>
              <a:rPr lang="en-US" altLang="en-US" sz="2800" dirty="0" smtClean="0">
                <a:solidFill>
                  <a:schemeClr val="tx2"/>
                </a:solidFill>
              </a:rPr>
              <a:t>cataloger judgment</a:t>
            </a:r>
            <a:endParaRPr lang="en-US" altLang="en-US" sz="2800" dirty="0" smtClean="0"/>
          </a:p>
          <a:p>
            <a:pPr lvl="1" eaLnBrk="1" hangingPunct="1">
              <a:spcBef>
                <a:spcPts val="600"/>
              </a:spcBef>
            </a:pPr>
            <a:r>
              <a:rPr lang="en-US" altLang="en-US" sz="2400" dirty="0" smtClean="0"/>
              <a:t>authorized access point in</a:t>
            </a:r>
            <a:r>
              <a:rPr lang="en-US" altLang="en-US" sz="2400" dirty="0" smtClean="0">
                <a:solidFill>
                  <a:schemeClr val="tx2"/>
                </a:solidFill>
              </a:rPr>
              <a:t> 7XX</a:t>
            </a:r>
            <a:r>
              <a:rPr lang="en-US" altLang="en-US" sz="2400" dirty="0" smtClean="0">
                <a:solidFill>
                  <a:srgbClr val="FF0000"/>
                </a:solidFill>
              </a:rPr>
              <a:t> </a:t>
            </a:r>
            <a:r>
              <a:rPr lang="en-US" altLang="en-US" sz="2400" dirty="0" smtClean="0"/>
              <a:t>field(s)</a:t>
            </a:r>
          </a:p>
          <a:p>
            <a:pPr eaLnBrk="1" hangingPunct="1">
              <a:spcBef>
                <a:spcPts val="600"/>
              </a:spcBef>
            </a:pPr>
            <a:r>
              <a:rPr lang="en-US" altLang="en-US" sz="2800" dirty="0" smtClean="0">
                <a:solidFill>
                  <a:schemeClr val="tx2"/>
                </a:solidFill>
              </a:rPr>
              <a:t>Relationship designators</a:t>
            </a:r>
            <a:r>
              <a:rPr lang="en-US" altLang="en-US" sz="2800" dirty="0" smtClean="0">
                <a:solidFill>
                  <a:srgbClr val="FF0000"/>
                </a:solidFill>
              </a:rPr>
              <a:t> </a:t>
            </a:r>
            <a:r>
              <a:rPr lang="en-US" altLang="en-US" sz="2800" dirty="0" smtClean="0"/>
              <a:t>from </a:t>
            </a:r>
            <a:r>
              <a:rPr lang="en-US" altLang="en-US" sz="2800" dirty="0" smtClean="0">
                <a:solidFill>
                  <a:schemeClr val="tx2"/>
                </a:solidFill>
              </a:rPr>
              <a:t>I.2.1</a:t>
            </a:r>
          </a:p>
          <a:p>
            <a:pPr lvl="1" eaLnBrk="1" hangingPunct="1">
              <a:spcBef>
                <a:spcPts val="600"/>
              </a:spcBef>
            </a:pPr>
            <a:r>
              <a:rPr lang="en-US" altLang="en-US" sz="2400" dirty="0" smtClean="0">
                <a:solidFill>
                  <a:schemeClr val="tx2"/>
                </a:solidFill>
              </a:rPr>
              <a:t>$e</a:t>
            </a:r>
            <a:r>
              <a:rPr lang="en-US" altLang="en-US" sz="2400" dirty="0" smtClean="0"/>
              <a:t> of 1XX/7XX</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A21B3688-B66D-417F-8D41-916EDDDCAE46}" type="slidenum">
              <a:rPr lang="en-US" altLang="en-US" sz="1200"/>
              <a:pPr eaLnBrk="1" hangingPunct="1">
                <a:spcBef>
                  <a:spcPct val="0"/>
                </a:spcBef>
                <a:buClrTx/>
                <a:buSzTx/>
                <a:buFontTx/>
                <a:buNone/>
              </a:pPr>
              <a:t>22</a:t>
            </a:fld>
            <a:endParaRPr lang="en-US" altLang="en-US" sz="1200"/>
          </a:p>
        </p:txBody>
      </p:sp>
      <p:sp>
        <p:nvSpPr>
          <p:cNvPr id="22531" name="Rectangle 2"/>
          <p:cNvSpPr>
            <a:spLocks noGrp="1" noChangeArrowheads="1"/>
          </p:cNvSpPr>
          <p:nvPr>
            <p:ph type="title"/>
          </p:nvPr>
        </p:nvSpPr>
        <p:spPr/>
        <p:txBody>
          <a:bodyPr/>
          <a:lstStyle/>
          <a:p>
            <a:pPr algn="ctr" eaLnBrk="1" hangingPunct="1"/>
            <a:r>
              <a:rPr lang="en-US" altLang="en-US" sz="3200" b="1" dirty="0" smtClean="0"/>
              <a:t>Relationships to Works –</a:t>
            </a:r>
            <a:br>
              <a:rPr lang="en-US" altLang="en-US" sz="3200" b="1" dirty="0" smtClean="0"/>
            </a:br>
            <a:r>
              <a:rPr lang="en-US" altLang="en-US" sz="2800" b="1" dirty="0" smtClean="0"/>
              <a:t>Creators -- Examples</a:t>
            </a:r>
          </a:p>
        </p:txBody>
      </p:sp>
      <p:sp>
        <p:nvSpPr>
          <p:cNvPr id="22532" name="Text Box 4"/>
          <p:cNvSpPr txBox="1">
            <a:spLocks noChangeArrowheads="1"/>
          </p:cNvSpPr>
          <p:nvPr/>
        </p:nvSpPr>
        <p:spPr bwMode="auto">
          <a:xfrm>
            <a:off x="914400" y="2209800"/>
            <a:ext cx="8001000" cy="84137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r>
              <a:rPr lang="en-US" altLang="en-US" sz="2400" b="1" dirty="0">
                <a:latin typeface="Courier New" pitchFamily="49" charset="0"/>
                <a:cs typeface="Courier New" pitchFamily="49" charset="0"/>
              </a:rPr>
              <a:t>110 $a Society of Linguists, </a:t>
            </a:r>
            <a:r>
              <a:rPr lang="en-US" altLang="en-US" sz="2400" b="1" dirty="0">
                <a:solidFill>
                  <a:schemeClr val="tx2"/>
                </a:solidFill>
                <a:latin typeface="Courier New" pitchFamily="49" charset="0"/>
                <a:cs typeface="Courier New" pitchFamily="49" charset="0"/>
              </a:rPr>
              <a:t>$e author</a:t>
            </a:r>
            <a:r>
              <a:rPr lang="en-US" altLang="en-US" sz="2400" b="1" dirty="0">
                <a:latin typeface="Courier New" pitchFamily="49" charset="0"/>
                <a:cs typeface="Courier New" pitchFamily="49" charset="0"/>
              </a:rPr>
              <a:t>.</a:t>
            </a:r>
          </a:p>
          <a:p>
            <a:pPr eaLnBrk="1" hangingPunct="1">
              <a:spcBef>
                <a:spcPct val="0"/>
              </a:spcBef>
              <a:buClrTx/>
              <a:buSzTx/>
              <a:buFontTx/>
              <a:buNone/>
            </a:pPr>
            <a:r>
              <a:rPr lang="en-US" altLang="en-US" sz="2400" b="1" dirty="0">
                <a:latin typeface="Courier New" pitchFamily="49" charset="0"/>
                <a:cs typeface="Courier New" pitchFamily="49" charset="0"/>
              </a:rPr>
              <a:t>710 $a Linguists International, </a:t>
            </a:r>
            <a:r>
              <a:rPr lang="en-US" altLang="en-US" sz="2400" b="1" dirty="0">
                <a:solidFill>
                  <a:schemeClr val="tx2"/>
                </a:solidFill>
                <a:latin typeface="Courier New" pitchFamily="49" charset="0"/>
                <a:cs typeface="Courier New" pitchFamily="49" charset="0"/>
              </a:rPr>
              <a:t>$e author</a:t>
            </a:r>
            <a:r>
              <a:rPr lang="en-US" altLang="en-US" sz="2400" b="1" dirty="0">
                <a:latin typeface="Courier New" pitchFamily="49" charset="0"/>
                <a:cs typeface="Courier New" pitchFamily="49" charset="0"/>
              </a:rPr>
              <a:t>. </a:t>
            </a:r>
            <a:endParaRPr lang="en-US" altLang="en-US" sz="1800" dirty="0">
              <a:latin typeface="Arial" charset="0"/>
              <a:cs typeface="Courier New" pitchFamily="49" charset="0"/>
            </a:endParaRPr>
          </a:p>
        </p:txBody>
      </p:sp>
      <p:sp>
        <p:nvSpPr>
          <p:cNvPr id="22533" name="Text Box 5"/>
          <p:cNvSpPr txBox="1">
            <a:spLocks noChangeArrowheads="1"/>
          </p:cNvSpPr>
          <p:nvPr/>
        </p:nvSpPr>
        <p:spPr bwMode="auto">
          <a:xfrm>
            <a:off x="914400" y="3733800"/>
            <a:ext cx="6553200" cy="47625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r>
              <a:rPr lang="en-US" altLang="en-US" sz="2400" b="1" dirty="0">
                <a:latin typeface="Courier New" pitchFamily="49" charset="0"/>
                <a:cs typeface="Courier New" pitchFamily="49" charset="0"/>
              </a:rPr>
              <a:t>100 $a Glass, Philip, </a:t>
            </a:r>
            <a:r>
              <a:rPr lang="en-US" altLang="en-US" sz="2400" b="1" dirty="0">
                <a:solidFill>
                  <a:schemeClr val="tx2"/>
                </a:solidFill>
                <a:latin typeface="Courier New" pitchFamily="49" charset="0"/>
                <a:cs typeface="Courier New" pitchFamily="49" charset="0"/>
              </a:rPr>
              <a:t>$e composer</a:t>
            </a:r>
            <a:r>
              <a:rPr lang="en-US" altLang="en-US" sz="2400" b="1" dirty="0">
                <a:latin typeface="Courier New" pitchFamily="49" charset="0"/>
                <a:cs typeface="Courier New" pitchFamily="49" charset="0"/>
              </a:rPr>
              <a:t>.</a:t>
            </a:r>
          </a:p>
        </p:txBody>
      </p:sp>
      <p:sp>
        <p:nvSpPr>
          <p:cNvPr id="22534" name="Text Box 6"/>
          <p:cNvSpPr txBox="1">
            <a:spLocks noChangeArrowheads="1"/>
          </p:cNvSpPr>
          <p:nvPr/>
        </p:nvSpPr>
        <p:spPr bwMode="auto">
          <a:xfrm>
            <a:off x="914400" y="4876800"/>
            <a:ext cx="7924800" cy="46166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r>
              <a:rPr lang="en-US" altLang="en-US" sz="2400" b="1" dirty="0">
                <a:latin typeface="Courier New" pitchFamily="49" charset="0"/>
                <a:cs typeface="Courier New" pitchFamily="49" charset="0"/>
              </a:rPr>
              <a:t>110 $a Virginia, </a:t>
            </a:r>
            <a:r>
              <a:rPr lang="en-US" altLang="en-US" sz="2400" b="1" dirty="0">
                <a:solidFill>
                  <a:schemeClr val="tx2"/>
                </a:solidFill>
                <a:latin typeface="Courier New" pitchFamily="49" charset="0"/>
                <a:cs typeface="Courier New" pitchFamily="49" charset="0"/>
              </a:rPr>
              <a:t>$e enacting jurisdiction</a:t>
            </a:r>
            <a:r>
              <a:rPr lang="en-US" altLang="en-US" sz="2400" b="1" dirty="0">
                <a:latin typeface="Courier New" pitchFamily="49" charset="0"/>
                <a:cs typeface="Courier New" pitchFamily="49" charset="0"/>
              </a:rPr>
              <a:t>.</a:t>
            </a:r>
            <a:endParaRPr lang="en-US" altLang="en-US" sz="1800" dirty="0">
              <a:latin typeface="Arial" charset="0"/>
              <a:cs typeface="Courier New" pitchFamily="49"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4A09B8EE-42FD-46B4-84DF-4D3E674A4720}" type="slidenum">
              <a:rPr lang="en-US" altLang="en-US" sz="1200"/>
              <a:pPr algn="r" eaLnBrk="1" hangingPunct="1">
                <a:spcBef>
                  <a:spcPct val="0"/>
                </a:spcBef>
                <a:buClrTx/>
                <a:buSzTx/>
                <a:buFontTx/>
                <a:buNone/>
              </a:pPr>
              <a:t>23</a:t>
            </a:fld>
            <a:endParaRPr lang="en-US" altLang="en-US" sz="1200"/>
          </a:p>
        </p:txBody>
      </p:sp>
      <p:sp>
        <p:nvSpPr>
          <p:cNvPr id="23555" name="Rectangle 2"/>
          <p:cNvSpPr>
            <a:spLocks noGrp="1" noChangeArrowheads="1"/>
          </p:cNvSpPr>
          <p:nvPr>
            <p:ph type="title" idx="4294967295"/>
          </p:nvPr>
        </p:nvSpPr>
        <p:spPr/>
        <p:txBody>
          <a:bodyPr/>
          <a:lstStyle/>
          <a:p>
            <a:pPr algn="ctr" eaLnBrk="1" hangingPunct="1"/>
            <a:r>
              <a:rPr lang="en-US" altLang="en-US" sz="3200" b="1" dirty="0" smtClean="0"/>
              <a:t>Relationships to Works –</a:t>
            </a:r>
            <a:br>
              <a:rPr lang="en-US" altLang="en-US" sz="3200" b="1" dirty="0" smtClean="0"/>
            </a:br>
            <a:r>
              <a:rPr lang="en-US" altLang="en-US" sz="2800" b="1" dirty="0" smtClean="0"/>
              <a:t>Other Entities -- Examples</a:t>
            </a:r>
          </a:p>
        </p:txBody>
      </p:sp>
      <p:sp>
        <p:nvSpPr>
          <p:cNvPr id="23556" name="Rectangle 3"/>
          <p:cNvSpPr>
            <a:spLocks noGrp="1" noChangeArrowheads="1"/>
          </p:cNvSpPr>
          <p:nvPr>
            <p:ph type="body" idx="4294967295"/>
          </p:nvPr>
        </p:nvSpPr>
        <p:spPr>
          <a:xfrm>
            <a:off x="1066800" y="1905000"/>
            <a:ext cx="7391400" cy="533400"/>
          </a:xfrm>
        </p:spPr>
        <p:txBody>
          <a:bodyPr/>
          <a:lstStyle/>
          <a:p>
            <a:pPr eaLnBrk="1" hangingPunct="1"/>
            <a:r>
              <a:rPr lang="en-US" altLang="en-US" sz="2800" dirty="0" smtClean="0">
                <a:solidFill>
                  <a:schemeClr val="tx2"/>
                </a:solidFill>
              </a:rPr>
              <a:t>19.3</a:t>
            </a:r>
            <a:r>
              <a:rPr lang="en-US" altLang="en-US" sz="2800" dirty="0" smtClean="0"/>
              <a:t>	</a:t>
            </a:r>
            <a:r>
              <a:rPr lang="en-US" altLang="en-US" sz="2800" dirty="0" smtClean="0">
                <a:solidFill>
                  <a:schemeClr val="tx2"/>
                </a:solidFill>
              </a:rPr>
              <a:t>Others</a:t>
            </a:r>
            <a:r>
              <a:rPr lang="en-US" altLang="en-US" sz="2800" dirty="0" smtClean="0"/>
              <a:t> associated with </a:t>
            </a:r>
            <a:r>
              <a:rPr lang="en-US" altLang="en-US" sz="2800" dirty="0" smtClean="0">
                <a:solidFill>
                  <a:schemeClr val="tx2"/>
                </a:solidFill>
              </a:rPr>
              <a:t>works</a:t>
            </a:r>
          </a:p>
          <a:p>
            <a:pPr eaLnBrk="1" hangingPunct="1"/>
            <a:r>
              <a:rPr lang="en-US" altLang="en-US" sz="2800" dirty="0">
                <a:solidFill>
                  <a:schemeClr val="tx2"/>
                </a:solidFill>
              </a:rPr>
              <a:t>Relationship designators</a:t>
            </a:r>
            <a:r>
              <a:rPr lang="en-US" altLang="en-US" sz="2800" dirty="0">
                <a:solidFill>
                  <a:srgbClr val="FF0000"/>
                </a:solidFill>
              </a:rPr>
              <a:t> </a:t>
            </a:r>
            <a:r>
              <a:rPr lang="en-US" altLang="en-US" sz="2800" dirty="0"/>
              <a:t>from </a:t>
            </a:r>
            <a:r>
              <a:rPr lang="en-US" altLang="en-US" sz="2800" dirty="0" smtClean="0">
                <a:solidFill>
                  <a:schemeClr val="tx2"/>
                </a:solidFill>
              </a:rPr>
              <a:t>I.2.2</a:t>
            </a:r>
            <a:endParaRPr lang="en-US" altLang="en-US" sz="2800" dirty="0">
              <a:solidFill>
                <a:schemeClr val="tx2"/>
              </a:solidFill>
            </a:endParaRPr>
          </a:p>
          <a:p>
            <a:pPr eaLnBrk="1" hangingPunct="1"/>
            <a:endParaRPr lang="en-US" altLang="en-US" sz="2800" dirty="0" smtClean="0">
              <a:solidFill>
                <a:schemeClr val="tx2"/>
              </a:solidFill>
            </a:endParaRPr>
          </a:p>
        </p:txBody>
      </p:sp>
      <p:sp>
        <p:nvSpPr>
          <p:cNvPr id="2355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86FB59A6-1D2A-48B4-9779-103F653B4C98}" type="slidenum">
              <a:rPr lang="en-US" altLang="en-US"/>
              <a:pPr eaLnBrk="1" hangingPunct="1"/>
              <a:t>23</a:t>
            </a:fld>
            <a:endParaRPr lang="en-US" altLang="en-US"/>
          </a:p>
        </p:txBody>
      </p:sp>
      <p:sp>
        <p:nvSpPr>
          <p:cNvPr id="8" name="Text Box 5"/>
          <p:cNvSpPr txBox="1">
            <a:spLocks noChangeArrowheads="1"/>
          </p:cNvSpPr>
          <p:nvPr/>
        </p:nvSpPr>
        <p:spPr bwMode="auto">
          <a:xfrm>
            <a:off x="838200" y="3348335"/>
            <a:ext cx="7848600" cy="46166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marL="115888" eaLnBrk="1" hangingPunct="1">
              <a:spcBef>
                <a:spcPct val="0"/>
              </a:spcBef>
              <a:buClrTx/>
              <a:buSzTx/>
              <a:buFontTx/>
              <a:buNone/>
            </a:pPr>
            <a:r>
              <a:rPr lang="en-US" altLang="en-US" sz="2400" b="1" dirty="0" smtClean="0">
                <a:latin typeface="Courier New" pitchFamily="49" charset="0"/>
                <a:cs typeface="Courier New" pitchFamily="49" charset="0"/>
              </a:rPr>
              <a:t>710 </a:t>
            </a:r>
            <a:r>
              <a:rPr lang="en-US" altLang="en-US" sz="2400" b="1" dirty="0">
                <a:latin typeface="Courier New" pitchFamily="49" charset="0"/>
                <a:cs typeface="Courier New" pitchFamily="49" charset="0"/>
              </a:rPr>
              <a:t>$a </a:t>
            </a:r>
            <a:r>
              <a:rPr lang="en-US" altLang="en-US" sz="2400" b="1" dirty="0" smtClean="0">
                <a:latin typeface="Courier New" pitchFamily="49" charset="0"/>
                <a:cs typeface="Courier New" pitchFamily="49" charset="0"/>
              </a:rPr>
              <a:t>ABC Institute, </a:t>
            </a:r>
            <a:r>
              <a:rPr lang="en-US" altLang="en-US" sz="2400" b="1" dirty="0">
                <a:solidFill>
                  <a:schemeClr val="tx2"/>
                </a:solidFill>
                <a:latin typeface="Courier New" pitchFamily="49" charset="0"/>
                <a:cs typeface="Courier New" pitchFamily="49" charset="0"/>
              </a:rPr>
              <a:t>$e </a:t>
            </a:r>
            <a:r>
              <a:rPr lang="en-US" altLang="en-US" sz="2400" b="1" dirty="0" smtClean="0">
                <a:solidFill>
                  <a:schemeClr val="tx2"/>
                </a:solidFill>
                <a:latin typeface="Courier New" pitchFamily="49" charset="0"/>
                <a:cs typeface="Courier New" pitchFamily="49" charset="0"/>
              </a:rPr>
              <a:t>sponsoring body</a:t>
            </a:r>
            <a:r>
              <a:rPr lang="en-US" altLang="en-US" sz="2400" b="1" dirty="0" smtClean="0">
                <a:latin typeface="Courier New" pitchFamily="49" charset="0"/>
                <a:cs typeface="Courier New" pitchFamily="49" charset="0"/>
              </a:rPr>
              <a:t>.</a:t>
            </a:r>
            <a:endParaRPr lang="en-US" altLang="en-US" sz="2400" b="1" dirty="0">
              <a:latin typeface="Courier New" pitchFamily="49" charset="0"/>
              <a:cs typeface="Courier New" pitchFamily="49" charset="0"/>
            </a:endParaRPr>
          </a:p>
        </p:txBody>
      </p:sp>
      <p:sp>
        <p:nvSpPr>
          <p:cNvPr id="9" name="Text Box 5"/>
          <p:cNvSpPr txBox="1">
            <a:spLocks noChangeArrowheads="1"/>
          </p:cNvSpPr>
          <p:nvPr/>
        </p:nvSpPr>
        <p:spPr bwMode="auto">
          <a:xfrm>
            <a:off x="838200" y="4274403"/>
            <a:ext cx="7848600" cy="830997"/>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marL="115888" eaLnBrk="1" hangingPunct="1">
              <a:spcBef>
                <a:spcPct val="0"/>
              </a:spcBef>
              <a:buClrTx/>
              <a:buSzTx/>
              <a:buFontTx/>
              <a:buNone/>
            </a:pPr>
            <a:r>
              <a:rPr lang="en-US" altLang="en-US" sz="2400" b="1" dirty="0" smtClean="0">
                <a:latin typeface="Courier New" pitchFamily="49" charset="0"/>
                <a:cs typeface="Courier New" pitchFamily="49" charset="0"/>
              </a:rPr>
              <a:t>710 </a:t>
            </a:r>
            <a:r>
              <a:rPr lang="en-US" altLang="en-US" sz="2400" b="1" dirty="0">
                <a:latin typeface="Courier New" pitchFamily="49" charset="0"/>
                <a:cs typeface="Courier New" pitchFamily="49" charset="0"/>
              </a:rPr>
              <a:t>$a </a:t>
            </a:r>
            <a:r>
              <a:rPr lang="en-US" altLang="en-US" sz="2400" b="1" dirty="0" smtClean="0">
                <a:latin typeface="Courier New" pitchFamily="49" charset="0"/>
                <a:cs typeface="Courier New" pitchFamily="49" charset="0"/>
              </a:rPr>
              <a:t>California Academy of Sciences,  	</a:t>
            </a:r>
            <a:r>
              <a:rPr lang="en-US" altLang="en-US" sz="2400" b="1" dirty="0" smtClean="0">
                <a:solidFill>
                  <a:schemeClr val="tx2"/>
                </a:solidFill>
                <a:latin typeface="Courier New" pitchFamily="49" charset="0"/>
                <a:cs typeface="Courier New" pitchFamily="49" charset="0"/>
              </a:rPr>
              <a:t>$</a:t>
            </a:r>
            <a:r>
              <a:rPr lang="en-US" altLang="en-US" sz="2400" b="1" dirty="0">
                <a:solidFill>
                  <a:schemeClr val="tx2"/>
                </a:solidFill>
                <a:latin typeface="Courier New" pitchFamily="49" charset="0"/>
                <a:cs typeface="Courier New" pitchFamily="49" charset="0"/>
              </a:rPr>
              <a:t>e </a:t>
            </a:r>
            <a:r>
              <a:rPr lang="en-US" altLang="en-US" sz="2400" b="1" dirty="0" smtClean="0">
                <a:solidFill>
                  <a:schemeClr val="tx2"/>
                </a:solidFill>
                <a:latin typeface="Courier New" pitchFamily="49" charset="0"/>
                <a:cs typeface="Courier New" pitchFamily="49" charset="0"/>
              </a:rPr>
              <a:t>issuing body</a:t>
            </a:r>
            <a:r>
              <a:rPr lang="en-US" altLang="en-US" sz="2400" b="1" dirty="0" smtClean="0">
                <a:latin typeface="Courier New" pitchFamily="49" charset="0"/>
                <a:cs typeface="Courier New" pitchFamily="49" charset="0"/>
              </a:rPr>
              <a:t>.</a:t>
            </a:r>
            <a:endParaRPr lang="en-US" altLang="en-US" sz="2400" b="1"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9723CC10-2034-4568-B6CD-0456FE5949A8}" type="slidenum">
              <a:rPr lang="en-US" altLang="en-US" sz="1200"/>
              <a:pPr eaLnBrk="1" hangingPunct="1">
                <a:spcBef>
                  <a:spcPct val="0"/>
                </a:spcBef>
                <a:buClrTx/>
                <a:buSzTx/>
                <a:buFontTx/>
                <a:buNone/>
              </a:pPr>
              <a:t>24</a:t>
            </a:fld>
            <a:endParaRPr lang="en-US" altLang="en-US" sz="1200"/>
          </a:p>
        </p:txBody>
      </p:sp>
      <p:sp>
        <p:nvSpPr>
          <p:cNvPr id="24579" name="Rectangle 2"/>
          <p:cNvSpPr>
            <a:spLocks noGrp="1" noChangeArrowheads="1"/>
          </p:cNvSpPr>
          <p:nvPr>
            <p:ph type="title" idx="4294967295"/>
          </p:nvPr>
        </p:nvSpPr>
        <p:spPr/>
        <p:txBody>
          <a:bodyPr wrap="none"/>
          <a:lstStyle/>
          <a:p>
            <a:pPr algn="ctr" eaLnBrk="1" hangingPunct="1"/>
            <a:r>
              <a:rPr lang="en-US" altLang="en-US" sz="3200" b="1" dirty="0" smtClean="0"/>
              <a:t>Relationships to Expressions –</a:t>
            </a:r>
            <a:br>
              <a:rPr lang="en-US" altLang="en-US" sz="3200" b="1" dirty="0" smtClean="0"/>
            </a:br>
            <a:r>
              <a:rPr lang="en-US" altLang="en-US" sz="2800" b="1" dirty="0" smtClean="0"/>
              <a:t>Contributors</a:t>
            </a:r>
            <a:endParaRPr lang="en-US" altLang="en-US" sz="2800" b="1" dirty="0" smtClean="0">
              <a:solidFill>
                <a:srgbClr val="FF0000"/>
              </a:solidFill>
            </a:endParaRPr>
          </a:p>
        </p:txBody>
      </p:sp>
      <p:sp>
        <p:nvSpPr>
          <p:cNvPr id="24580" name="Rectangle 3"/>
          <p:cNvSpPr>
            <a:spLocks noGrp="1" noChangeArrowheads="1"/>
          </p:cNvSpPr>
          <p:nvPr>
            <p:ph type="body" idx="4294967295"/>
          </p:nvPr>
        </p:nvSpPr>
        <p:spPr>
          <a:xfrm>
            <a:off x="1219200" y="1676400"/>
            <a:ext cx="7540625" cy="4800600"/>
          </a:xfrm>
        </p:spPr>
        <p:txBody>
          <a:bodyPr/>
          <a:lstStyle/>
          <a:p>
            <a:pPr eaLnBrk="1" hangingPunct="1">
              <a:spcBef>
                <a:spcPts val="600"/>
              </a:spcBef>
            </a:pPr>
            <a:r>
              <a:rPr lang="en-US" sz="2800" dirty="0" smtClean="0"/>
              <a:t>“a </a:t>
            </a:r>
            <a:r>
              <a:rPr lang="en-US" sz="2800" dirty="0"/>
              <a:t>person, family, or corporate body contributing to an </a:t>
            </a:r>
            <a:r>
              <a:rPr lang="en-US" sz="2800" dirty="0" smtClean="0"/>
              <a:t>expression”</a:t>
            </a:r>
          </a:p>
          <a:p>
            <a:pPr eaLnBrk="1" hangingPunct="1">
              <a:spcBef>
                <a:spcPts val="600"/>
              </a:spcBef>
            </a:pPr>
            <a:r>
              <a:rPr lang="en-US" altLang="en-US" sz="2800" dirty="0" smtClean="0"/>
              <a:t>involved at the </a:t>
            </a:r>
            <a:r>
              <a:rPr lang="en-US" altLang="en-US" sz="2800" dirty="0" smtClean="0">
                <a:solidFill>
                  <a:schemeClr val="tx2"/>
                </a:solidFill>
              </a:rPr>
              <a:t>expression</a:t>
            </a:r>
            <a:r>
              <a:rPr lang="en-US" altLang="en-US" sz="2800" dirty="0" smtClean="0"/>
              <a:t> level</a:t>
            </a:r>
            <a:endParaRPr lang="en-US" altLang="en-US" dirty="0" smtClean="0"/>
          </a:p>
          <a:p>
            <a:pPr lvl="1" eaLnBrk="1" hangingPunct="1">
              <a:spcBef>
                <a:spcPts val="600"/>
              </a:spcBef>
            </a:pPr>
            <a:r>
              <a:rPr lang="en-US" altLang="en-US" sz="2400" dirty="0" smtClean="0"/>
              <a:t>translator</a:t>
            </a:r>
          </a:p>
          <a:p>
            <a:pPr lvl="1" eaLnBrk="1" hangingPunct="1">
              <a:spcBef>
                <a:spcPts val="600"/>
              </a:spcBef>
            </a:pPr>
            <a:r>
              <a:rPr lang="en-US" altLang="en-US" sz="2400" dirty="0" smtClean="0"/>
              <a:t>editor of compilations</a:t>
            </a:r>
          </a:p>
          <a:p>
            <a:pPr lvl="1" eaLnBrk="1" hangingPunct="1">
              <a:spcBef>
                <a:spcPts val="600"/>
              </a:spcBef>
            </a:pPr>
            <a:r>
              <a:rPr lang="en-US" altLang="en-US" sz="2400" dirty="0" smtClean="0"/>
              <a:t>performer</a:t>
            </a:r>
          </a:p>
          <a:p>
            <a:pPr lvl="1" eaLnBrk="1" hangingPunct="1">
              <a:spcBef>
                <a:spcPts val="600"/>
              </a:spcBef>
            </a:pPr>
            <a:r>
              <a:rPr lang="en-US" altLang="en-US" sz="2400" dirty="0" smtClean="0"/>
              <a:t>illustrator</a:t>
            </a:r>
          </a:p>
          <a:p>
            <a:pPr lvl="1" eaLnBrk="1" hangingPunct="1">
              <a:spcBef>
                <a:spcPts val="600"/>
              </a:spcBef>
            </a:pPr>
            <a:r>
              <a:rPr lang="en-US" altLang="en-US" sz="2400" dirty="0" smtClean="0"/>
              <a:t>arranger of music</a:t>
            </a:r>
          </a:p>
          <a:p>
            <a:pPr lvl="1" eaLnBrk="1" hangingPunct="1">
              <a:spcBef>
                <a:spcPts val="600"/>
              </a:spcBef>
            </a:pPr>
            <a:r>
              <a:rPr lang="en-US" altLang="en-US" sz="2400" dirty="0" smtClean="0"/>
              <a:t>compiler (</a:t>
            </a:r>
            <a:r>
              <a:rPr lang="en-US" altLang="en-US" sz="2400" dirty="0" smtClean="0">
                <a:solidFill>
                  <a:schemeClr val="tx2"/>
                </a:solidFill>
              </a:rPr>
              <a:t>if not </a:t>
            </a:r>
            <a:r>
              <a:rPr lang="en-US" altLang="en-US" sz="2400" dirty="0" smtClean="0"/>
              <a:t>a creator)</a:t>
            </a:r>
            <a:endParaRPr lang="en-US" altLang="en-US" sz="26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68D6294F-A1CC-4069-8E9A-6C14D89BA4CD}" type="slidenum">
              <a:rPr lang="en-US" altLang="en-US" sz="1200"/>
              <a:pPr eaLnBrk="1" hangingPunct="1">
                <a:spcBef>
                  <a:spcPct val="0"/>
                </a:spcBef>
                <a:buClrTx/>
                <a:buSzTx/>
                <a:buFontTx/>
                <a:buNone/>
              </a:pPr>
              <a:t>25</a:t>
            </a:fld>
            <a:endParaRPr lang="en-US" altLang="en-US" sz="1200"/>
          </a:p>
        </p:txBody>
      </p:sp>
      <p:sp>
        <p:nvSpPr>
          <p:cNvPr id="25603" name="Rectangle 2"/>
          <p:cNvSpPr>
            <a:spLocks noGrp="1" noChangeAspect="1" noChangeArrowheads="1"/>
          </p:cNvSpPr>
          <p:nvPr>
            <p:ph type="title"/>
          </p:nvPr>
        </p:nvSpPr>
        <p:spPr/>
        <p:txBody>
          <a:bodyPr/>
          <a:lstStyle/>
          <a:p>
            <a:pPr algn="ctr" eaLnBrk="1" hangingPunct="1"/>
            <a:r>
              <a:rPr lang="en-US" altLang="en-US" sz="3200" b="1" dirty="0" smtClean="0"/>
              <a:t>Relationships to Expressions –</a:t>
            </a:r>
            <a:br>
              <a:rPr lang="en-US" altLang="en-US" sz="3200" b="1" dirty="0" smtClean="0"/>
            </a:br>
            <a:r>
              <a:rPr lang="en-US" altLang="en-US" sz="2800" b="1" dirty="0" smtClean="0"/>
              <a:t>Contributors</a:t>
            </a:r>
          </a:p>
        </p:txBody>
      </p:sp>
      <p:sp>
        <p:nvSpPr>
          <p:cNvPr id="25604" name="Rectangle 3"/>
          <p:cNvSpPr>
            <a:spLocks noGrp="1" noChangeArrowheads="1"/>
          </p:cNvSpPr>
          <p:nvPr>
            <p:ph type="body" idx="1"/>
          </p:nvPr>
        </p:nvSpPr>
        <p:spPr>
          <a:xfrm>
            <a:off x="990600" y="1600200"/>
            <a:ext cx="7924800" cy="4497387"/>
          </a:xfrm>
        </p:spPr>
        <p:txBody>
          <a:bodyPr/>
          <a:lstStyle/>
          <a:p>
            <a:pPr eaLnBrk="1" hangingPunct="1">
              <a:spcBef>
                <a:spcPts val="600"/>
              </a:spcBef>
            </a:pPr>
            <a:r>
              <a:rPr lang="en-US" altLang="en-US" sz="2800" dirty="0" smtClean="0">
                <a:solidFill>
                  <a:schemeClr val="tx2"/>
                </a:solidFill>
              </a:rPr>
              <a:t>RDA </a:t>
            </a:r>
            <a:r>
              <a:rPr lang="en-US" altLang="en-US" sz="2800" dirty="0" smtClean="0"/>
              <a:t>and</a:t>
            </a:r>
            <a:r>
              <a:rPr lang="en-US" altLang="en-US" sz="2800" dirty="0" smtClean="0">
                <a:solidFill>
                  <a:schemeClr val="tx2"/>
                </a:solidFill>
              </a:rPr>
              <a:t> LC-PCC PS 20.2</a:t>
            </a:r>
            <a:endParaRPr lang="en-US" altLang="en-US" sz="2800" dirty="0" smtClean="0">
              <a:solidFill>
                <a:srgbClr val="0000FF"/>
              </a:solidFill>
            </a:endParaRPr>
          </a:p>
          <a:p>
            <a:pPr eaLnBrk="1" hangingPunct="1">
              <a:spcBef>
                <a:spcPts val="600"/>
              </a:spcBef>
            </a:pPr>
            <a:r>
              <a:rPr lang="en-US" altLang="en-US" sz="2800" dirty="0" smtClean="0">
                <a:solidFill>
                  <a:schemeClr val="tx2"/>
                </a:solidFill>
              </a:rPr>
              <a:t>Core relationships</a:t>
            </a:r>
          </a:p>
          <a:p>
            <a:pPr marL="627063" lvl="1" eaLnBrk="1" hangingPunct="1">
              <a:spcBef>
                <a:spcPts val="600"/>
              </a:spcBef>
            </a:pPr>
            <a:r>
              <a:rPr lang="en-US" altLang="en-US" sz="2400" dirty="0" smtClean="0">
                <a:solidFill>
                  <a:schemeClr val="tx2"/>
                </a:solidFill>
              </a:rPr>
              <a:t>LC </a:t>
            </a:r>
            <a:r>
              <a:rPr lang="en-US" altLang="en-US" sz="2400" dirty="0" smtClean="0"/>
              <a:t>Practice</a:t>
            </a:r>
          </a:p>
          <a:p>
            <a:pPr marL="914400" lvl="2" indent="-288925" eaLnBrk="1" hangingPunct="1">
              <a:spcBef>
                <a:spcPts val="600"/>
              </a:spcBef>
            </a:pPr>
            <a:r>
              <a:rPr lang="en-US" altLang="en-US" dirty="0" smtClean="0"/>
              <a:t>first </a:t>
            </a:r>
            <a:r>
              <a:rPr lang="en-US" altLang="en-US" dirty="0" smtClean="0">
                <a:solidFill>
                  <a:schemeClr val="tx2"/>
                </a:solidFill>
              </a:rPr>
              <a:t>illustrator</a:t>
            </a:r>
            <a:r>
              <a:rPr lang="en-US" altLang="en-US" dirty="0" smtClean="0"/>
              <a:t> of resource intended for </a:t>
            </a:r>
            <a:r>
              <a:rPr lang="en-US" altLang="en-US" dirty="0" smtClean="0">
                <a:solidFill>
                  <a:schemeClr val="tx2"/>
                </a:solidFill>
              </a:rPr>
              <a:t>childr</a:t>
            </a:r>
            <a:r>
              <a:rPr lang="en-US" altLang="en-US" sz="2100" dirty="0" smtClean="0">
                <a:solidFill>
                  <a:schemeClr val="tx2"/>
                </a:solidFill>
              </a:rPr>
              <a:t>en</a:t>
            </a:r>
          </a:p>
          <a:p>
            <a:pPr marL="914400" lvl="2" indent="-288925" eaLnBrk="1" hangingPunct="1">
              <a:spcBef>
                <a:spcPts val="600"/>
              </a:spcBef>
            </a:pPr>
            <a:r>
              <a:rPr lang="en-US" altLang="en-US" dirty="0" smtClean="0"/>
              <a:t>if multiple, apply </a:t>
            </a:r>
            <a:r>
              <a:rPr lang="en-US" altLang="en-US" dirty="0">
                <a:solidFill>
                  <a:schemeClr val="tx2"/>
                </a:solidFill>
              </a:rPr>
              <a:t>cataloger </a:t>
            </a:r>
            <a:r>
              <a:rPr lang="en-US" altLang="en-US" dirty="0" smtClean="0">
                <a:solidFill>
                  <a:schemeClr val="tx2"/>
                </a:solidFill>
              </a:rPr>
              <a:t>judgment</a:t>
            </a:r>
          </a:p>
          <a:p>
            <a:pPr marL="630238" lvl="1" indent="-288925" eaLnBrk="1" hangingPunct="1">
              <a:spcBef>
                <a:spcPts val="600"/>
              </a:spcBef>
            </a:pPr>
            <a:r>
              <a:rPr lang="en-US" altLang="en-US" sz="2400" dirty="0">
                <a:solidFill>
                  <a:schemeClr val="tx2"/>
                </a:solidFill>
              </a:rPr>
              <a:t>PCC </a:t>
            </a:r>
            <a:r>
              <a:rPr lang="en-US" altLang="en-US" sz="2400" dirty="0" smtClean="0"/>
              <a:t>Practice</a:t>
            </a:r>
          </a:p>
          <a:p>
            <a:pPr marL="914400" lvl="2" indent="-288925" eaLnBrk="1" hangingPunct="1">
              <a:spcBef>
                <a:spcPts val="600"/>
              </a:spcBef>
            </a:pPr>
            <a:r>
              <a:rPr lang="en-US" dirty="0"/>
              <a:t>if considered </a:t>
            </a:r>
            <a:r>
              <a:rPr lang="en-US" dirty="0">
                <a:solidFill>
                  <a:schemeClr val="tx2"/>
                </a:solidFill>
              </a:rPr>
              <a:t>important</a:t>
            </a:r>
            <a:r>
              <a:rPr lang="en-US" dirty="0"/>
              <a:t> for identification</a:t>
            </a:r>
          </a:p>
          <a:p>
            <a:pPr eaLnBrk="1" hangingPunct="1">
              <a:spcBef>
                <a:spcPts val="600"/>
              </a:spcBef>
            </a:pPr>
            <a:r>
              <a:rPr lang="en-US" altLang="en-US" sz="2800" dirty="0" smtClean="0"/>
              <a:t>Authorized access point in</a:t>
            </a:r>
            <a:r>
              <a:rPr lang="en-US" altLang="en-US" sz="2800" dirty="0" smtClean="0">
                <a:solidFill>
                  <a:srgbClr val="FF0000"/>
                </a:solidFill>
              </a:rPr>
              <a:t> </a:t>
            </a:r>
            <a:r>
              <a:rPr lang="en-US" altLang="en-US" sz="2800" dirty="0" smtClean="0">
                <a:solidFill>
                  <a:schemeClr val="tx2"/>
                </a:solidFill>
              </a:rPr>
              <a:t>7XX</a:t>
            </a:r>
            <a:r>
              <a:rPr lang="en-US" altLang="en-US" sz="2800" dirty="0" smtClean="0">
                <a:solidFill>
                  <a:srgbClr val="FF0000"/>
                </a:solidFill>
              </a:rPr>
              <a:t> </a:t>
            </a:r>
            <a:r>
              <a:rPr lang="en-US" altLang="en-US" sz="2800" dirty="0" smtClean="0"/>
              <a:t>field(s)</a:t>
            </a:r>
          </a:p>
          <a:p>
            <a:pPr eaLnBrk="1" hangingPunct="1">
              <a:spcBef>
                <a:spcPts val="600"/>
              </a:spcBef>
            </a:pPr>
            <a:r>
              <a:rPr lang="en-US" altLang="en-US" sz="2800" dirty="0" smtClean="0">
                <a:solidFill>
                  <a:schemeClr val="tx2"/>
                </a:solidFill>
              </a:rPr>
              <a:t>Relationship designators</a:t>
            </a:r>
            <a:r>
              <a:rPr lang="en-US" altLang="en-US" sz="2800" dirty="0" smtClean="0">
                <a:solidFill>
                  <a:srgbClr val="FF0000"/>
                </a:solidFill>
              </a:rPr>
              <a:t> </a:t>
            </a:r>
            <a:r>
              <a:rPr lang="en-US" altLang="en-US" sz="2800" dirty="0" smtClean="0"/>
              <a:t>from </a:t>
            </a:r>
            <a:r>
              <a:rPr lang="en-US" altLang="en-US" sz="2800" dirty="0" smtClean="0">
                <a:solidFill>
                  <a:schemeClr val="tx2"/>
                </a:solidFill>
              </a:rPr>
              <a:t>I.3</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FE9878A2-5CF9-40D2-91C4-B4CAAFEEA224}" type="slidenum">
              <a:rPr lang="en-US" altLang="en-US" sz="1200"/>
              <a:pPr eaLnBrk="1" hangingPunct="1">
                <a:spcBef>
                  <a:spcPct val="0"/>
                </a:spcBef>
                <a:buClrTx/>
                <a:buSzTx/>
                <a:buFontTx/>
                <a:buNone/>
              </a:pPr>
              <a:t>26</a:t>
            </a:fld>
            <a:endParaRPr lang="en-US" altLang="en-US" sz="1200"/>
          </a:p>
        </p:txBody>
      </p:sp>
      <p:sp>
        <p:nvSpPr>
          <p:cNvPr id="26627" name="Rectangle 2"/>
          <p:cNvSpPr>
            <a:spLocks noGrp="1" noChangeArrowheads="1"/>
          </p:cNvSpPr>
          <p:nvPr>
            <p:ph type="title" idx="4294967295"/>
          </p:nvPr>
        </p:nvSpPr>
        <p:spPr/>
        <p:txBody>
          <a:bodyPr/>
          <a:lstStyle/>
          <a:p>
            <a:pPr algn="ctr" eaLnBrk="1" hangingPunct="1"/>
            <a:r>
              <a:rPr lang="en-US" altLang="en-US" sz="3200" b="1" dirty="0" smtClean="0"/>
              <a:t>Relationships to Expressions –</a:t>
            </a:r>
            <a:br>
              <a:rPr lang="en-US" altLang="en-US" sz="3200" b="1" dirty="0" smtClean="0"/>
            </a:br>
            <a:r>
              <a:rPr lang="en-US" altLang="en-US" sz="2800" b="1" dirty="0" smtClean="0"/>
              <a:t>Contributors -- Example</a:t>
            </a:r>
          </a:p>
        </p:txBody>
      </p:sp>
      <p:sp>
        <p:nvSpPr>
          <p:cNvPr id="26628" name="Text Box 3"/>
          <p:cNvSpPr txBox="1">
            <a:spLocks noChangeArrowheads="1"/>
          </p:cNvSpPr>
          <p:nvPr/>
        </p:nvSpPr>
        <p:spPr bwMode="auto">
          <a:xfrm>
            <a:off x="1066800" y="1981200"/>
            <a:ext cx="7696200" cy="157162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b="1" dirty="0">
                <a:latin typeface="Courier New" pitchFamily="49" charset="0"/>
              </a:rPr>
              <a:t>100 1# $a Wood, Audrey, $e author.</a:t>
            </a:r>
          </a:p>
          <a:p>
            <a:pPr>
              <a:spcBef>
                <a:spcPct val="0"/>
              </a:spcBef>
              <a:buClrTx/>
              <a:buSzTx/>
              <a:buFontTx/>
              <a:buNone/>
            </a:pPr>
            <a:r>
              <a:rPr lang="en-US" altLang="en-US" sz="2400" b="1" dirty="0">
                <a:latin typeface="Courier New" pitchFamily="49" charset="0"/>
              </a:rPr>
              <a:t>245 14 $a The napping house / $c Audrey 			Wood ; illustrated by Don Wood.</a:t>
            </a:r>
          </a:p>
          <a:p>
            <a:pPr>
              <a:spcBef>
                <a:spcPct val="0"/>
              </a:spcBef>
              <a:buClrTx/>
              <a:buSzTx/>
              <a:buFontTx/>
              <a:buNone/>
            </a:pPr>
            <a:r>
              <a:rPr lang="en-US" altLang="en-US" sz="2400" b="1" dirty="0">
                <a:solidFill>
                  <a:schemeClr val="tx2"/>
                </a:solidFill>
                <a:latin typeface="Courier New" pitchFamily="49" charset="0"/>
              </a:rPr>
              <a:t>700 1# $a Wood, Don, $e illustrator.</a:t>
            </a:r>
          </a:p>
        </p:txBody>
      </p:sp>
      <p:sp>
        <p:nvSpPr>
          <p:cNvPr id="26629" name="Text Box 4"/>
          <p:cNvSpPr txBox="1">
            <a:spLocks noChangeArrowheads="1"/>
          </p:cNvSpPr>
          <p:nvPr/>
        </p:nvSpPr>
        <p:spPr bwMode="auto">
          <a:xfrm>
            <a:off x="1143000" y="3810000"/>
            <a:ext cx="76962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2"/>
                </a:solidFill>
                <a:miter lim="800000"/>
                <a:headEnd/>
                <a:tailEnd/>
              </a14:hiddenLine>
            </a:ext>
          </a:extLst>
        </p:spPr>
        <p:txBody>
          <a:bodyPr wrap="square">
            <a:spAutoFit/>
          </a:bodyPr>
          <a:lstStyle>
            <a:lvl1pPr marL="231775" indent="-231775"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682625" indent="-334963"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257300" indent="-3429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714500" indent="-3429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171700" indent="-3429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628900" indent="-3429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3086100" indent="-3429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543300" indent="-3429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4000500" indent="-3429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i="1" dirty="0"/>
              <a:t>Notes:</a:t>
            </a:r>
            <a:r>
              <a:rPr lang="en-US" altLang="en-US" sz="2400" dirty="0"/>
              <a:t>  </a:t>
            </a:r>
          </a:p>
          <a:p>
            <a:pPr lvl="1">
              <a:spcBef>
                <a:spcPct val="0"/>
              </a:spcBef>
              <a:buSzTx/>
              <a:buFontTx/>
              <a:buChar char="•"/>
            </a:pPr>
            <a:r>
              <a:rPr lang="en-US" altLang="en-US" sz="2400" dirty="0">
                <a:solidFill>
                  <a:schemeClr val="tx2"/>
                </a:solidFill>
              </a:rPr>
              <a:t>LC policy</a:t>
            </a:r>
            <a:r>
              <a:rPr lang="en-US" altLang="en-US" sz="2400" dirty="0"/>
              <a:t>: provide </a:t>
            </a:r>
            <a:r>
              <a:rPr lang="en-US" altLang="en-US" sz="2400" dirty="0">
                <a:solidFill>
                  <a:schemeClr val="tx2"/>
                </a:solidFill>
              </a:rPr>
              <a:t>AAP</a:t>
            </a:r>
            <a:r>
              <a:rPr lang="en-US" altLang="en-US" sz="2400" dirty="0"/>
              <a:t> for the </a:t>
            </a:r>
            <a:r>
              <a:rPr lang="en-US" altLang="en-US" sz="2400" dirty="0">
                <a:solidFill>
                  <a:schemeClr val="tx2"/>
                </a:solidFill>
              </a:rPr>
              <a:t>contributor</a:t>
            </a:r>
            <a:r>
              <a:rPr lang="en-US" altLang="en-US" sz="2400" dirty="0"/>
              <a:t> and </a:t>
            </a:r>
            <a:r>
              <a:rPr lang="en-US" altLang="en-US" sz="2400" dirty="0" smtClean="0"/>
              <a:t>add </a:t>
            </a:r>
            <a:r>
              <a:rPr lang="en-US" altLang="en-US" sz="2400" b="1" dirty="0" smtClean="0">
                <a:solidFill>
                  <a:schemeClr val="tx2"/>
                </a:solidFill>
                <a:latin typeface="Courier New" pitchFamily="49" charset="0"/>
                <a:cs typeface="Courier New" pitchFamily="49" charset="0"/>
              </a:rPr>
              <a:t>$e illustrator</a:t>
            </a:r>
            <a:endParaRPr lang="en-US" altLang="en-US" sz="2400" b="1" dirty="0" smtClean="0">
              <a:latin typeface="Courier New" pitchFamily="49" charset="0"/>
              <a:cs typeface="Courier New" pitchFamily="49" charset="0"/>
            </a:endParaRPr>
          </a:p>
          <a:p>
            <a:pPr lvl="1">
              <a:spcBef>
                <a:spcPct val="0"/>
              </a:spcBef>
              <a:buSzTx/>
              <a:buFontTx/>
              <a:buChar char="•"/>
            </a:pPr>
            <a:r>
              <a:rPr lang="en-US" altLang="en-US" sz="2400" dirty="0" smtClean="0"/>
              <a:t>2nd </a:t>
            </a:r>
            <a:r>
              <a:rPr lang="en-US" altLang="en-US" sz="2400" dirty="0"/>
              <a:t>statement of responsibility is not core but is </a:t>
            </a:r>
            <a:r>
              <a:rPr lang="en-US" altLang="en-US" sz="2400" dirty="0" smtClean="0"/>
              <a:t>helpful</a:t>
            </a:r>
            <a:endParaRPr lang="en-US" altLang="en-US"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52D106A7-A212-4D9E-8D0C-FED68B58379D}" type="slidenum">
              <a:rPr lang="en-US" altLang="en-US" sz="1200"/>
              <a:pPr eaLnBrk="1" hangingPunct="1">
                <a:spcBef>
                  <a:spcPct val="0"/>
                </a:spcBef>
                <a:buClrTx/>
                <a:buSzTx/>
                <a:buFontTx/>
                <a:buNone/>
              </a:pPr>
              <a:t>27</a:t>
            </a:fld>
            <a:endParaRPr lang="en-US" altLang="en-US" sz="1200"/>
          </a:p>
        </p:txBody>
      </p:sp>
      <p:sp>
        <p:nvSpPr>
          <p:cNvPr id="27651" name="Rectangle 2"/>
          <p:cNvSpPr>
            <a:spLocks noGrp="1" noChangeArrowheads="1"/>
          </p:cNvSpPr>
          <p:nvPr>
            <p:ph type="title" idx="4294967295"/>
          </p:nvPr>
        </p:nvSpPr>
        <p:spPr/>
        <p:txBody>
          <a:bodyPr/>
          <a:lstStyle/>
          <a:p>
            <a:pPr algn="ctr" eaLnBrk="1" hangingPunct="1"/>
            <a:r>
              <a:rPr lang="en-US" altLang="en-US" sz="3200" b="1" dirty="0" smtClean="0"/>
              <a:t>Relationships to Expressions –</a:t>
            </a:r>
            <a:br>
              <a:rPr lang="en-US" altLang="en-US" sz="3200" b="1" dirty="0" smtClean="0"/>
            </a:br>
            <a:r>
              <a:rPr lang="en-US" altLang="en-US" sz="2800" b="1" dirty="0" smtClean="0"/>
              <a:t>Contributors -- Example</a:t>
            </a:r>
          </a:p>
        </p:txBody>
      </p:sp>
      <p:sp>
        <p:nvSpPr>
          <p:cNvPr id="27652" name="Text Box 3"/>
          <p:cNvSpPr txBox="1">
            <a:spLocks noChangeArrowheads="1"/>
          </p:cNvSpPr>
          <p:nvPr/>
        </p:nvSpPr>
        <p:spPr bwMode="auto">
          <a:xfrm>
            <a:off x="1066800" y="1835150"/>
            <a:ext cx="7848600" cy="235585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100" b="1" dirty="0">
                <a:latin typeface="Courier New" pitchFamily="49" charset="0"/>
              </a:rPr>
              <a:t>100 1# $a Lindgren, Astrid, $d 1907-2002, </a:t>
            </a:r>
          </a:p>
          <a:p>
            <a:pPr>
              <a:spcBef>
                <a:spcPct val="0"/>
              </a:spcBef>
              <a:buClrTx/>
              <a:buSzTx/>
              <a:buFontTx/>
              <a:buNone/>
            </a:pPr>
            <a:r>
              <a:rPr lang="en-US" altLang="en-US" sz="2100" b="1" dirty="0">
                <a:latin typeface="Courier New" pitchFamily="49" charset="0"/>
              </a:rPr>
              <a:t>	  $e author.</a:t>
            </a:r>
          </a:p>
          <a:p>
            <a:pPr>
              <a:spcBef>
                <a:spcPct val="0"/>
              </a:spcBef>
              <a:buClrTx/>
              <a:buSzTx/>
              <a:buFontTx/>
              <a:buNone/>
            </a:pPr>
            <a:r>
              <a:rPr lang="en-US" altLang="en-US" sz="2100" b="1" dirty="0">
                <a:latin typeface="Courier New" pitchFamily="49" charset="0"/>
              </a:rPr>
              <a:t>240 10 $a </a:t>
            </a:r>
            <a:r>
              <a:rPr lang="en-US" altLang="en-US" sz="2100" b="1" dirty="0" err="1">
                <a:latin typeface="Courier New" pitchFamily="49" charset="0"/>
              </a:rPr>
              <a:t>Pippi</a:t>
            </a:r>
            <a:r>
              <a:rPr lang="en-US" altLang="en-US" sz="2100" b="1" dirty="0">
                <a:latin typeface="Courier New" pitchFamily="49" charset="0"/>
              </a:rPr>
              <a:t> </a:t>
            </a:r>
            <a:r>
              <a:rPr lang="en-US" altLang="en-US" sz="2100" b="1" dirty="0" err="1">
                <a:latin typeface="Courier New" pitchFamily="49" charset="0"/>
              </a:rPr>
              <a:t>Långstrump</a:t>
            </a:r>
            <a:r>
              <a:rPr lang="en-US" altLang="en-US" sz="2100" b="1" dirty="0">
                <a:latin typeface="Courier New" pitchFamily="49" charset="0"/>
              </a:rPr>
              <a:t>. $l English</a:t>
            </a:r>
          </a:p>
          <a:p>
            <a:pPr>
              <a:spcBef>
                <a:spcPct val="0"/>
              </a:spcBef>
              <a:buClrTx/>
              <a:buSzTx/>
              <a:buFontTx/>
              <a:buNone/>
            </a:pPr>
            <a:r>
              <a:rPr lang="en-US" altLang="en-US" sz="2100" b="1" dirty="0">
                <a:latin typeface="Courier New" pitchFamily="49" charset="0"/>
              </a:rPr>
              <a:t>245 10 $a </a:t>
            </a:r>
            <a:r>
              <a:rPr lang="en-US" altLang="en-US" sz="2100" b="1" dirty="0" err="1">
                <a:latin typeface="Courier New" pitchFamily="49" charset="0"/>
              </a:rPr>
              <a:t>Pippi</a:t>
            </a:r>
            <a:r>
              <a:rPr lang="en-US" altLang="en-US" sz="2100" b="1" dirty="0">
                <a:latin typeface="Courier New" pitchFamily="49" charset="0"/>
              </a:rPr>
              <a:t> </a:t>
            </a:r>
            <a:r>
              <a:rPr lang="en-US" altLang="en-US" sz="2100" b="1" dirty="0" err="1">
                <a:latin typeface="Courier New" pitchFamily="49" charset="0"/>
              </a:rPr>
              <a:t>Longstocking</a:t>
            </a:r>
            <a:r>
              <a:rPr lang="en-US" altLang="en-US" sz="2100" b="1" dirty="0">
                <a:latin typeface="Courier New" pitchFamily="49" charset="0"/>
              </a:rPr>
              <a:t> / $c Astrid </a:t>
            </a:r>
          </a:p>
          <a:p>
            <a:pPr>
              <a:spcBef>
                <a:spcPct val="0"/>
              </a:spcBef>
              <a:buClrTx/>
              <a:buSzTx/>
              <a:buFontTx/>
              <a:buNone/>
            </a:pPr>
            <a:r>
              <a:rPr lang="en-US" altLang="en-US" sz="2100" b="1" dirty="0">
                <a:latin typeface="Courier New" pitchFamily="49" charset="0"/>
              </a:rPr>
              <a:t>	  Lindgren ; translated by </a:t>
            </a:r>
            <a:r>
              <a:rPr lang="en-US" altLang="en-US" sz="2100" b="1" dirty="0" err="1">
                <a:latin typeface="Courier New" pitchFamily="49" charset="0"/>
              </a:rPr>
              <a:t>Tiina</a:t>
            </a:r>
            <a:r>
              <a:rPr lang="en-US" altLang="en-US" sz="2100" b="1" dirty="0">
                <a:latin typeface="Courier New" pitchFamily="49" charset="0"/>
              </a:rPr>
              <a:t> </a:t>
            </a:r>
            <a:r>
              <a:rPr lang="en-US" altLang="en-US" sz="2100" b="1" dirty="0" err="1">
                <a:latin typeface="Courier New" pitchFamily="49" charset="0"/>
              </a:rPr>
              <a:t>Nunnally</a:t>
            </a:r>
            <a:r>
              <a:rPr lang="en-US" altLang="en-US" sz="2100" b="1" dirty="0">
                <a:latin typeface="Courier New" pitchFamily="49" charset="0"/>
              </a:rPr>
              <a:t>. </a:t>
            </a:r>
          </a:p>
          <a:p>
            <a:pPr>
              <a:spcBef>
                <a:spcPct val="0"/>
              </a:spcBef>
              <a:buClrTx/>
              <a:buSzTx/>
              <a:buFontTx/>
              <a:buNone/>
            </a:pPr>
            <a:r>
              <a:rPr lang="en-US" altLang="en-US" sz="2100" b="1" dirty="0">
                <a:solidFill>
                  <a:schemeClr val="tx2"/>
                </a:solidFill>
                <a:latin typeface="Courier New" pitchFamily="49" charset="0"/>
              </a:rPr>
              <a:t>700 1# $a </a:t>
            </a:r>
            <a:r>
              <a:rPr lang="en-US" altLang="en-US" sz="2100" b="1" dirty="0" err="1">
                <a:solidFill>
                  <a:schemeClr val="tx2"/>
                </a:solidFill>
                <a:latin typeface="Courier New" pitchFamily="49" charset="0"/>
              </a:rPr>
              <a:t>Nunnally</a:t>
            </a:r>
            <a:r>
              <a:rPr lang="en-US" altLang="en-US" sz="2100" b="1" dirty="0">
                <a:solidFill>
                  <a:schemeClr val="tx2"/>
                </a:solidFill>
                <a:latin typeface="Courier New" pitchFamily="49" charset="0"/>
              </a:rPr>
              <a:t>, </a:t>
            </a:r>
            <a:r>
              <a:rPr lang="en-US" altLang="en-US" sz="2100" b="1" dirty="0" err="1">
                <a:solidFill>
                  <a:schemeClr val="tx2"/>
                </a:solidFill>
                <a:latin typeface="Courier New" pitchFamily="49" charset="0"/>
              </a:rPr>
              <a:t>Tiina</a:t>
            </a:r>
            <a:r>
              <a:rPr lang="en-US" altLang="en-US" sz="2100" b="1" dirty="0">
                <a:solidFill>
                  <a:schemeClr val="tx2"/>
                </a:solidFill>
                <a:latin typeface="Courier New" pitchFamily="49" charset="0"/>
              </a:rPr>
              <a:t>, $d 1952- $e </a:t>
            </a:r>
          </a:p>
          <a:p>
            <a:pPr>
              <a:spcBef>
                <a:spcPct val="0"/>
              </a:spcBef>
              <a:buClrTx/>
              <a:buSzTx/>
              <a:buFontTx/>
              <a:buNone/>
            </a:pPr>
            <a:r>
              <a:rPr lang="en-US" altLang="en-US" sz="2100" b="1" dirty="0">
                <a:solidFill>
                  <a:schemeClr val="tx2"/>
                </a:solidFill>
                <a:latin typeface="Courier New" pitchFamily="49" charset="0"/>
              </a:rPr>
              <a:t>	  translator.</a:t>
            </a:r>
          </a:p>
        </p:txBody>
      </p:sp>
      <p:sp>
        <p:nvSpPr>
          <p:cNvPr id="27653" name="Text Box 4"/>
          <p:cNvSpPr txBox="1">
            <a:spLocks noChangeArrowheads="1"/>
          </p:cNvSpPr>
          <p:nvPr/>
        </p:nvSpPr>
        <p:spPr bwMode="auto">
          <a:xfrm>
            <a:off x="1066800" y="4307919"/>
            <a:ext cx="7772400"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2"/>
                </a:solidFill>
                <a:miter lim="800000"/>
                <a:headEnd/>
                <a:tailEnd/>
              </a14:hiddenLine>
            </a:ext>
          </a:extLst>
        </p:spPr>
        <p:txBody>
          <a:bodyPr wrap="square">
            <a:spAutoFit/>
          </a:bodyPr>
          <a:lstStyle>
            <a:lvl1pPr marL="231775" indent="-231775"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682625" indent="-334963"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98563"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i="1" dirty="0"/>
              <a:t>Notes:</a:t>
            </a:r>
            <a:r>
              <a:rPr lang="en-US" altLang="en-US" sz="2400" dirty="0"/>
              <a:t>   </a:t>
            </a:r>
          </a:p>
          <a:p>
            <a:pPr lvl="1">
              <a:spcBef>
                <a:spcPts val="600"/>
              </a:spcBef>
              <a:buSzTx/>
              <a:buFontTx/>
              <a:buChar char="•"/>
            </a:pPr>
            <a:r>
              <a:rPr lang="en-US" altLang="en-US" sz="2400" dirty="0"/>
              <a:t>700 and use of relationship designator </a:t>
            </a:r>
            <a:r>
              <a:rPr lang="en-US" altLang="en-US" sz="2400" b="1" dirty="0">
                <a:solidFill>
                  <a:schemeClr val="tx2"/>
                </a:solidFill>
                <a:latin typeface="Courier New" pitchFamily="49" charset="0"/>
              </a:rPr>
              <a:t>translator</a:t>
            </a:r>
            <a:r>
              <a:rPr lang="en-US" altLang="en-US" sz="2400" dirty="0" smtClean="0"/>
              <a:t> </a:t>
            </a:r>
            <a:r>
              <a:rPr lang="en-US" altLang="en-US" sz="2400" dirty="0"/>
              <a:t>are both ‘cataloger judgment’</a:t>
            </a:r>
          </a:p>
          <a:p>
            <a:pPr lvl="1">
              <a:spcBef>
                <a:spcPts val="600"/>
              </a:spcBef>
              <a:buSzTx/>
              <a:buFontTx/>
              <a:buChar char="•"/>
            </a:pPr>
            <a:r>
              <a:rPr lang="en-US" altLang="en-US" sz="2400" dirty="0" smtClean="0"/>
              <a:t>2nd </a:t>
            </a:r>
            <a:r>
              <a:rPr lang="en-US" altLang="en-US" sz="2400" dirty="0"/>
              <a:t>statement of responsibility is not core but is </a:t>
            </a:r>
            <a:r>
              <a:rPr lang="en-US" altLang="en-US" sz="2400" dirty="0" smtClean="0"/>
              <a:t>helpful</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9A47D2F5-5AF5-4A34-9244-F1EDD8EB9244}" type="slidenum">
              <a:rPr lang="en-US" altLang="en-US" sz="1200"/>
              <a:pPr eaLnBrk="1" hangingPunct="1">
                <a:spcBef>
                  <a:spcPct val="0"/>
                </a:spcBef>
                <a:buClrTx/>
                <a:buSzTx/>
                <a:buFontTx/>
                <a:buNone/>
              </a:pPr>
              <a:t>28</a:t>
            </a:fld>
            <a:endParaRPr lang="en-US" altLang="en-US" sz="1200"/>
          </a:p>
        </p:txBody>
      </p:sp>
      <p:sp>
        <p:nvSpPr>
          <p:cNvPr id="28675" name="Rectangle 2"/>
          <p:cNvSpPr>
            <a:spLocks noGrp="1" noChangeAspect="1" noChangeArrowheads="1"/>
          </p:cNvSpPr>
          <p:nvPr>
            <p:ph type="title"/>
          </p:nvPr>
        </p:nvSpPr>
        <p:spPr/>
        <p:txBody>
          <a:bodyPr/>
          <a:lstStyle/>
          <a:p>
            <a:pPr algn="ctr" eaLnBrk="1" hangingPunct="1"/>
            <a:r>
              <a:rPr lang="en-US" altLang="en-US" sz="3200" b="1" dirty="0" smtClean="0"/>
              <a:t>Relationships to </a:t>
            </a:r>
            <a:r>
              <a:rPr lang="en-US" altLang="en-US" sz="3200" b="1" dirty="0"/>
              <a:t>Expressions –</a:t>
            </a:r>
            <a:r>
              <a:rPr lang="en-US" altLang="en-US" sz="3200" b="1" dirty="0" smtClean="0"/>
              <a:t/>
            </a:r>
            <a:br>
              <a:rPr lang="en-US" altLang="en-US" sz="3200" b="1" dirty="0" smtClean="0"/>
            </a:br>
            <a:r>
              <a:rPr lang="en-US" altLang="en-US" sz="2800" b="1" dirty="0" smtClean="0"/>
              <a:t>Contributors -- Example</a:t>
            </a:r>
          </a:p>
        </p:txBody>
      </p:sp>
      <p:sp>
        <p:nvSpPr>
          <p:cNvPr id="28676" name="Text Box 3"/>
          <p:cNvSpPr txBox="1">
            <a:spLocks noChangeArrowheads="1"/>
          </p:cNvSpPr>
          <p:nvPr/>
        </p:nvSpPr>
        <p:spPr bwMode="auto">
          <a:xfrm>
            <a:off x="914400" y="1827213"/>
            <a:ext cx="8077200" cy="2677656"/>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b="1" dirty="0">
                <a:latin typeface="Courier New" pitchFamily="49" charset="0"/>
              </a:rPr>
              <a:t>245 $a Favorite American music / $c 	performed by the Baltimore Symphony 	Orchestra with Marin Alsop conducting.</a:t>
            </a:r>
          </a:p>
          <a:p>
            <a:pPr>
              <a:spcBef>
                <a:spcPct val="0"/>
              </a:spcBef>
              <a:buClrTx/>
              <a:buSzTx/>
              <a:buFontTx/>
              <a:buNone/>
            </a:pPr>
            <a:r>
              <a:rPr lang="en-US" altLang="en-US" sz="2400" b="1" dirty="0">
                <a:latin typeface="Courier New" pitchFamily="49" charset="0"/>
              </a:rPr>
              <a:t>505 $</a:t>
            </a:r>
            <a:r>
              <a:rPr lang="en-US" altLang="en-US" sz="2400" b="1" dirty="0" smtClean="0">
                <a:latin typeface="Courier New" pitchFamily="49" charset="0"/>
              </a:rPr>
              <a:t>a … [various pieces performed]</a:t>
            </a:r>
            <a:endParaRPr lang="en-US" altLang="en-US" sz="2400" b="1" dirty="0">
              <a:latin typeface="Courier New" pitchFamily="49" charset="0"/>
            </a:endParaRPr>
          </a:p>
          <a:p>
            <a:pPr>
              <a:spcBef>
                <a:spcPct val="0"/>
              </a:spcBef>
              <a:buClrTx/>
              <a:buSzTx/>
              <a:buFontTx/>
              <a:buNone/>
            </a:pPr>
            <a:r>
              <a:rPr lang="en-US" altLang="en-US" sz="2400" b="1" dirty="0">
                <a:solidFill>
                  <a:schemeClr val="tx2"/>
                </a:solidFill>
                <a:latin typeface="Courier New" pitchFamily="49" charset="0"/>
              </a:rPr>
              <a:t>710 $a Baltimore Symphony Orchestra, $e </a:t>
            </a:r>
          </a:p>
          <a:p>
            <a:pPr>
              <a:spcBef>
                <a:spcPct val="0"/>
              </a:spcBef>
              <a:buClrTx/>
              <a:buSzTx/>
              <a:buFontTx/>
              <a:buNone/>
            </a:pPr>
            <a:r>
              <a:rPr lang="en-US" altLang="en-US" sz="2400" b="1" dirty="0">
                <a:solidFill>
                  <a:schemeClr val="tx2"/>
                </a:solidFill>
                <a:latin typeface="Courier New" pitchFamily="49" charset="0"/>
              </a:rPr>
              <a:t>    performer.</a:t>
            </a:r>
          </a:p>
          <a:p>
            <a:pPr>
              <a:spcBef>
                <a:spcPct val="0"/>
              </a:spcBef>
              <a:buClrTx/>
              <a:buSzTx/>
              <a:buFontTx/>
              <a:buNone/>
            </a:pPr>
            <a:r>
              <a:rPr lang="en-US" altLang="en-US" sz="2400" b="1" dirty="0">
                <a:solidFill>
                  <a:schemeClr val="tx2"/>
                </a:solidFill>
                <a:latin typeface="Courier New" pitchFamily="49" charset="0"/>
              </a:rPr>
              <a:t>700 $a Alsop, Marin, $e conductor.*</a:t>
            </a:r>
          </a:p>
        </p:txBody>
      </p:sp>
      <p:sp>
        <p:nvSpPr>
          <p:cNvPr id="28677" name="Text Box 4"/>
          <p:cNvSpPr txBox="1">
            <a:spLocks noChangeArrowheads="1"/>
          </p:cNvSpPr>
          <p:nvPr/>
        </p:nvSpPr>
        <p:spPr bwMode="auto">
          <a:xfrm>
            <a:off x="1676400" y="5178425"/>
            <a:ext cx="5943600" cy="841375"/>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ctr">
              <a:spcBef>
                <a:spcPct val="0"/>
              </a:spcBef>
              <a:buClrTx/>
              <a:buSzTx/>
              <a:buFontTx/>
              <a:buNone/>
            </a:pPr>
            <a:r>
              <a:rPr lang="en-US" altLang="en-US" sz="2400"/>
              <a:t> </a:t>
            </a:r>
            <a:r>
              <a:rPr lang="en-US" altLang="en-US" sz="2400" b="1">
                <a:solidFill>
                  <a:schemeClr val="tx2"/>
                </a:solidFill>
              </a:rPr>
              <a:t>*</a:t>
            </a:r>
            <a:r>
              <a:rPr lang="en-US" altLang="en-US" sz="2400"/>
              <a:t> prefer a specific term to a general one if it can be easily determined</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FCF68448-B7BB-4B94-8710-D131066BBE6F}" type="slidenum">
              <a:rPr lang="en-US" altLang="en-US" sz="1200"/>
              <a:pPr eaLnBrk="1" hangingPunct="1">
                <a:spcBef>
                  <a:spcPct val="0"/>
                </a:spcBef>
                <a:buClrTx/>
                <a:buSzTx/>
                <a:buFontTx/>
                <a:buNone/>
              </a:pPr>
              <a:t>29</a:t>
            </a:fld>
            <a:endParaRPr lang="en-US" altLang="en-US" sz="1200"/>
          </a:p>
        </p:txBody>
      </p:sp>
      <p:sp>
        <p:nvSpPr>
          <p:cNvPr id="29699" name="Rectangle 2"/>
          <p:cNvSpPr>
            <a:spLocks noGrp="1" noChangeArrowheads="1"/>
          </p:cNvSpPr>
          <p:nvPr>
            <p:ph type="title" idx="4294967295"/>
          </p:nvPr>
        </p:nvSpPr>
        <p:spPr/>
        <p:txBody>
          <a:bodyPr/>
          <a:lstStyle/>
          <a:p>
            <a:pPr algn="ctr" eaLnBrk="1" hangingPunct="1"/>
            <a:r>
              <a:rPr lang="en-US" altLang="en-US" sz="3200" b="1" smtClean="0"/>
              <a:t>Relationships to Manifestations</a:t>
            </a:r>
          </a:p>
        </p:txBody>
      </p:sp>
      <p:sp>
        <p:nvSpPr>
          <p:cNvPr id="29700" name="Rectangle 3"/>
          <p:cNvSpPr>
            <a:spLocks noGrp="1" noChangeArrowheads="1"/>
          </p:cNvSpPr>
          <p:nvPr>
            <p:ph type="body" idx="4294967295"/>
          </p:nvPr>
        </p:nvSpPr>
        <p:spPr/>
        <p:txBody>
          <a:bodyPr/>
          <a:lstStyle/>
          <a:p>
            <a:pPr eaLnBrk="1" hangingPunct="1">
              <a:spcBef>
                <a:spcPts val="600"/>
              </a:spcBef>
            </a:pPr>
            <a:r>
              <a:rPr lang="en-US" altLang="en-US" sz="2800" dirty="0" smtClean="0"/>
              <a:t>Persons/families/corporate bodies involved at the </a:t>
            </a:r>
            <a:r>
              <a:rPr lang="en-US" altLang="en-US" sz="2800" dirty="0" smtClean="0">
                <a:solidFill>
                  <a:schemeClr val="tx2"/>
                </a:solidFill>
              </a:rPr>
              <a:t>manifestation</a:t>
            </a:r>
            <a:r>
              <a:rPr lang="en-US" altLang="en-US" sz="2800" dirty="0" smtClean="0">
                <a:solidFill>
                  <a:srgbClr val="FF0000"/>
                </a:solidFill>
              </a:rPr>
              <a:t> </a:t>
            </a:r>
            <a:r>
              <a:rPr lang="en-US" altLang="en-US" sz="2800" dirty="0" smtClean="0"/>
              <a:t>level</a:t>
            </a:r>
          </a:p>
          <a:p>
            <a:pPr lvl="1" eaLnBrk="1" hangingPunct="1">
              <a:spcBef>
                <a:spcPts val="600"/>
              </a:spcBef>
            </a:pPr>
            <a:r>
              <a:rPr lang="en-US" altLang="en-US" sz="2400" dirty="0" smtClean="0"/>
              <a:t>producer</a:t>
            </a:r>
          </a:p>
          <a:p>
            <a:pPr lvl="1" eaLnBrk="1" hangingPunct="1">
              <a:spcBef>
                <a:spcPts val="600"/>
              </a:spcBef>
            </a:pPr>
            <a:r>
              <a:rPr lang="en-US" altLang="en-US" sz="2400" dirty="0" smtClean="0"/>
              <a:t>publisher (broadcaster, etc.)</a:t>
            </a:r>
          </a:p>
          <a:p>
            <a:pPr lvl="1" eaLnBrk="1" hangingPunct="1">
              <a:spcBef>
                <a:spcPts val="600"/>
              </a:spcBef>
            </a:pPr>
            <a:r>
              <a:rPr lang="en-US" altLang="en-US" sz="2400" dirty="0" smtClean="0"/>
              <a:t>manufacturer (printer, engraver, etc.)</a:t>
            </a:r>
          </a:p>
          <a:p>
            <a:pPr lvl="1" eaLnBrk="1" hangingPunct="1">
              <a:spcBef>
                <a:spcPts val="600"/>
              </a:spcBef>
            </a:pPr>
            <a:r>
              <a:rPr lang="en-US" altLang="en-US" sz="2400" dirty="0" smtClean="0"/>
              <a:t>distributor (film distributor, etc.)</a:t>
            </a:r>
          </a:p>
          <a:p>
            <a:pPr lvl="1" eaLnBrk="1" hangingPunct="1">
              <a:buFont typeface="Wingdings" pitchFamily="2" charset="2"/>
              <a:buNone/>
            </a:pPr>
            <a:endParaRPr lang="en-US" altLang="en-US" sz="20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2ACAC3BA-B1C6-45FC-850F-83C123AE4D99}" type="slidenum">
              <a:rPr lang="en-US" altLang="en-US" sz="1200"/>
              <a:pPr algn="r" eaLnBrk="1" hangingPunct="1">
                <a:spcBef>
                  <a:spcPct val="0"/>
                </a:spcBef>
                <a:buClrTx/>
                <a:buSzTx/>
                <a:buFontTx/>
                <a:buNone/>
              </a:pPr>
              <a:t>30</a:t>
            </a:fld>
            <a:endParaRPr lang="en-US" altLang="en-US" sz="1200"/>
          </a:p>
        </p:txBody>
      </p:sp>
      <p:sp>
        <p:nvSpPr>
          <p:cNvPr id="30723" name="Rectangle 2"/>
          <p:cNvSpPr>
            <a:spLocks noGrp="1" noChangeArrowheads="1"/>
          </p:cNvSpPr>
          <p:nvPr>
            <p:ph type="title" idx="4294967295"/>
          </p:nvPr>
        </p:nvSpPr>
        <p:spPr/>
        <p:txBody>
          <a:bodyPr/>
          <a:lstStyle/>
          <a:p>
            <a:pPr algn="ctr" eaLnBrk="1" hangingPunct="1"/>
            <a:r>
              <a:rPr lang="en-US" altLang="en-US" sz="3200" b="1" dirty="0" smtClean="0"/>
              <a:t>Relationships to Manifestations</a:t>
            </a:r>
          </a:p>
        </p:txBody>
      </p:sp>
      <p:sp>
        <p:nvSpPr>
          <p:cNvPr id="30724" name="Rectangle 3"/>
          <p:cNvSpPr>
            <a:spLocks noGrp="1" noChangeArrowheads="1"/>
          </p:cNvSpPr>
          <p:nvPr>
            <p:ph type="body" idx="4294967295"/>
          </p:nvPr>
        </p:nvSpPr>
        <p:spPr>
          <a:xfrm>
            <a:off x="1219200" y="1676400"/>
            <a:ext cx="7464425" cy="4419600"/>
          </a:xfrm>
        </p:spPr>
        <p:txBody>
          <a:bodyPr/>
          <a:lstStyle/>
          <a:p>
            <a:pPr eaLnBrk="1" hangingPunct="1">
              <a:spcBef>
                <a:spcPts val="600"/>
              </a:spcBef>
            </a:pPr>
            <a:r>
              <a:rPr lang="en-US" altLang="en-US" sz="2800" dirty="0" smtClean="0"/>
              <a:t>RDA Chapter </a:t>
            </a:r>
            <a:r>
              <a:rPr lang="en-US" altLang="en-US" sz="2800" dirty="0" smtClean="0">
                <a:solidFill>
                  <a:schemeClr val="tx2"/>
                </a:solidFill>
              </a:rPr>
              <a:t>21</a:t>
            </a:r>
          </a:p>
          <a:p>
            <a:pPr eaLnBrk="1" hangingPunct="1">
              <a:spcBef>
                <a:spcPts val="600"/>
              </a:spcBef>
            </a:pPr>
            <a:r>
              <a:rPr lang="en-US" altLang="en-US" sz="2800" dirty="0" smtClean="0"/>
              <a:t>Record “</a:t>
            </a:r>
            <a:r>
              <a:rPr lang="en-US" altLang="en-US" sz="2800" dirty="0" smtClean="0">
                <a:solidFill>
                  <a:schemeClr val="tx2"/>
                </a:solidFill>
              </a:rPr>
              <a:t>if considered important for access</a:t>
            </a:r>
            <a:r>
              <a:rPr lang="en-US" altLang="en-US" sz="2800" dirty="0" smtClean="0"/>
              <a:t>”</a:t>
            </a:r>
          </a:p>
          <a:p>
            <a:pPr eaLnBrk="1" hangingPunct="1">
              <a:spcBef>
                <a:spcPts val="600"/>
              </a:spcBef>
            </a:pPr>
            <a:r>
              <a:rPr lang="en-US" altLang="en-US" sz="2800" dirty="0" smtClean="0">
                <a:solidFill>
                  <a:schemeClr val="tx2"/>
                </a:solidFill>
              </a:rPr>
              <a:t>Relationship designators</a:t>
            </a:r>
            <a:r>
              <a:rPr lang="en-US" altLang="en-US" sz="2800" dirty="0" smtClean="0"/>
              <a:t> from </a:t>
            </a:r>
            <a:r>
              <a:rPr lang="en-US" altLang="en-US" sz="2800" dirty="0" smtClean="0">
                <a:solidFill>
                  <a:schemeClr val="tx2"/>
                </a:solidFill>
              </a:rPr>
              <a:t>I.4</a:t>
            </a:r>
          </a:p>
          <a:p>
            <a:pPr lvl="1" eaLnBrk="1" hangingPunct="1">
              <a:spcBef>
                <a:spcPts val="600"/>
              </a:spcBef>
            </a:pPr>
            <a:r>
              <a:rPr lang="en-US" altLang="en-US" sz="2400" dirty="0" smtClean="0"/>
              <a:t>Very few listed</a:t>
            </a:r>
          </a:p>
          <a:p>
            <a:pPr lvl="1" eaLnBrk="1" hangingPunct="1">
              <a:spcBef>
                <a:spcPts val="600"/>
              </a:spcBef>
            </a:pPr>
            <a:r>
              <a:rPr lang="en-US" altLang="en-US" sz="2400" dirty="0" smtClean="0"/>
              <a:t>Producer, publisher, manufacturer, distributor are separate RDA elements</a:t>
            </a:r>
          </a:p>
        </p:txBody>
      </p:sp>
      <p:sp>
        <p:nvSpPr>
          <p:cNvPr id="3072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4F04E7B3-41DD-4126-8F63-492AC66885C8}" type="slidenum">
              <a:rPr lang="en-US" altLang="en-US"/>
              <a:pPr eaLnBrk="1" hangingPunct="1"/>
              <a:t>30</a:t>
            </a:fld>
            <a:endParaRPr lang="en-US"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BD015ABA-1B7C-485B-863C-0D270CD9E71A}" type="slidenum">
              <a:rPr lang="en-US" altLang="en-US" sz="1200"/>
              <a:pPr eaLnBrk="1" hangingPunct="1">
                <a:spcBef>
                  <a:spcPct val="0"/>
                </a:spcBef>
                <a:buClrTx/>
                <a:buSzTx/>
                <a:buFontTx/>
                <a:buNone/>
              </a:pPr>
              <a:t>31</a:t>
            </a:fld>
            <a:endParaRPr lang="en-US" altLang="en-US" sz="1200"/>
          </a:p>
        </p:txBody>
      </p:sp>
      <p:sp>
        <p:nvSpPr>
          <p:cNvPr id="31747" name="Rectangle 2"/>
          <p:cNvSpPr>
            <a:spLocks noGrp="1" noChangeAspect="1" noChangeArrowheads="1"/>
          </p:cNvSpPr>
          <p:nvPr>
            <p:ph type="title"/>
          </p:nvPr>
        </p:nvSpPr>
        <p:spPr/>
        <p:txBody>
          <a:bodyPr/>
          <a:lstStyle/>
          <a:p>
            <a:pPr algn="ctr" eaLnBrk="1" hangingPunct="1"/>
            <a:r>
              <a:rPr lang="en-US" altLang="en-US" sz="3200" b="1" dirty="0" smtClean="0"/>
              <a:t>Relationships to Manifestations -- </a:t>
            </a:r>
            <a:r>
              <a:rPr lang="en-US" altLang="en-US" sz="2800" b="1" dirty="0" smtClean="0"/>
              <a:t>Examples</a:t>
            </a:r>
            <a:endParaRPr lang="en-US" altLang="en-US" sz="2800" b="1" dirty="0" smtClean="0">
              <a:solidFill>
                <a:srgbClr val="FF0000"/>
              </a:solidFill>
            </a:endParaRPr>
          </a:p>
        </p:txBody>
      </p:sp>
      <p:sp>
        <p:nvSpPr>
          <p:cNvPr id="31748" name="Text Box 3"/>
          <p:cNvSpPr txBox="1">
            <a:spLocks noChangeArrowheads="1"/>
          </p:cNvSpPr>
          <p:nvPr/>
        </p:nvSpPr>
        <p:spPr bwMode="auto">
          <a:xfrm>
            <a:off x="1066800" y="1828800"/>
            <a:ext cx="7589837" cy="120650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b="1" dirty="0">
                <a:latin typeface="Courier New" pitchFamily="49" charset="0"/>
              </a:rPr>
              <a:t>264 #1 $a Bethesda : $b NIH, $c 2008.</a:t>
            </a:r>
          </a:p>
          <a:p>
            <a:pPr>
              <a:spcBef>
                <a:spcPct val="0"/>
              </a:spcBef>
              <a:buClrTx/>
              <a:buSzTx/>
              <a:buFontTx/>
              <a:buNone/>
            </a:pPr>
            <a:r>
              <a:rPr lang="en-US" altLang="en-US" sz="2400" b="1" dirty="0">
                <a:latin typeface="Courier New" pitchFamily="49" charset="0"/>
              </a:rPr>
              <a:t>710 2# $a National Institutes of Health 	 	  (U.S.),</a:t>
            </a:r>
            <a:r>
              <a:rPr lang="en-US" altLang="en-US" sz="2400" b="1" dirty="0">
                <a:solidFill>
                  <a:srgbClr val="FF0000"/>
                </a:solidFill>
                <a:latin typeface="Courier New" pitchFamily="49" charset="0"/>
              </a:rPr>
              <a:t> </a:t>
            </a:r>
            <a:r>
              <a:rPr lang="en-US" altLang="en-US" sz="2400" b="1" dirty="0">
                <a:solidFill>
                  <a:schemeClr val="tx2"/>
                </a:solidFill>
                <a:latin typeface="Courier New" pitchFamily="49" charset="0"/>
              </a:rPr>
              <a:t>$e broadcaster</a:t>
            </a:r>
            <a:r>
              <a:rPr lang="en-US" altLang="en-US" sz="2400" b="1" dirty="0">
                <a:latin typeface="Courier New" pitchFamily="49" charset="0"/>
              </a:rPr>
              <a:t>.</a:t>
            </a:r>
          </a:p>
        </p:txBody>
      </p:sp>
      <p:sp>
        <p:nvSpPr>
          <p:cNvPr id="31749" name="Text Box 4"/>
          <p:cNvSpPr txBox="1">
            <a:spLocks noChangeArrowheads="1"/>
          </p:cNvSpPr>
          <p:nvPr/>
        </p:nvSpPr>
        <p:spPr bwMode="auto">
          <a:xfrm>
            <a:off x="1066800" y="3276600"/>
            <a:ext cx="7620000" cy="157162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b="1">
                <a:latin typeface="Courier New" pitchFamily="49" charset="0"/>
              </a:rPr>
              <a:t>264 #1 $a St. Paul : $b West Publishing 	 	  Company, $c 2011-</a:t>
            </a:r>
          </a:p>
          <a:p>
            <a:pPr>
              <a:spcBef>
                <a:spcPct val="0"/>
              </a:spcBef>
              <a:buClrTx/>
              <a:buSzTx/>
              <a:buFontTx/>
              <a:buNone/>
            </a:pPr>
            <a:r>
              <a:rPr lang="en-US" altLang="en-US" sz="2400" b="1">
                <a:latin typeface="Courier New" pitchFamily="49" charset="0"/>
              </a:rPr>
              <a:t>710 2# $a West Publishing Company,</a:t>
            </a:r>
            <a:r>
              <a:rPr lang="en-US" altLang="en-US" sz="2400" b="1">
                <a:solidFill>
                  <a:srgbClr val="FF0000"/>
                </a:solidFill>
                <a:latin typeface="Courier New" pitchFamily="49" charset="0"/>
              </a:rPr>
              <a:t> </a:t>
            </a:r>
            <a:r>
              <a:rPr lang="en-US" altLang="en-US" sz="2400" b="1">
                <a:solidFill>
                  <a:schemeClr val="tx2"/>
                </a:solidFill>
                <a:latin typeface="Courier New" pitchFamily="49" charset="0"/>
              </a:rPr>
              <a:t>$e 	 	  publisher.*</a:t>
            </a:r>
          </a:p>
        </p:txBody>
      </p:sp>
      <p:sp>
        <p:nvSpPr>
          <p:cNvPr id="31750" name="Text Box 5"/>
          <p:cNvSpPr txBox="1">
            <a:spLocks noChangeArrowheads="1"/>
          </p:cNvSpPr>
          <p:nvPr/>
        </p:nvSpPr>
        <p:spPr bwMode="auto">
          <a:xfrm>
            <a:off x="1066800" y="5341203"/>
            <a:ext cx="7650163" cy="830997"/>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ctr">
              <a:spcBef>
                <a:spcPct val="0"/>
              </a:spcBef>
              <a:buClrTx/>
              <a:buSzTx/>
              <a:buFontTx/>
              <a:buNone/>
            </a:pPr>
            <a:r>
              <a:rPr lang="en-US" altLang="en-US" sz="2400" dirty="0">
                <a:latin typeface="Arial" charset="0"/>
              </a:rPr>
              <a:t>* “publisher” is not found in Appendix I.4 but may be used as a relationship </a:t>
            </a:r>
            <a:r>
              <a:rPr lang="en-US" altLang="en-US" sz="2400" dirty="0" smtClean="0">
                <a:latin typeface="Arial" charset="0"/>
              </a:rPr>
              <a:t>designator, </a:t>
            </a:r>
            <a:r>
              <a:rPr lang="en-US" altLang="en-US" sz="2400" dirty="0">
                <a:latin typeface="Arial" charset="0"/>
              </a:rPr>
              <a:t>per PCC Guideline </a:t>
            </a:r>
            <a:r>
              <a:rPr lang="en-US" altLang="en-US" sz="2400" dirty="0" smtClean="0">
                <a:latin typeface="Arial" charset="0"/>
              </a:rPr>
              <a:t>4</a:t>
            </a:r>
            <a:endParaRPr lang="en-US" altLang="en-US" sz="2400" dirty="0">
              <a:latin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altLang="en-US" sz="3200" b="1" dirty="0"/>
              <a:t>Relationships to Items</a:t>
            </a:r>
            <a:endParaRPr lang="en-US" sz="3200" dirty="0"/>
          </a:p>
        </p:txBody>
      </p:sp>
      <p:sp>
        <p:nvSpPr>
          <p:cNvPr id="4" name="Content Placeholder 3"/>
          <p:cNvSpPr>
            <a:spLocks noGrp="1"/>
          </p:cNvSpPr>
          <p:nvPr>
            <p:ph idx="1"/>
          </p:nvPr>
        </p:nvSpPr>
        <p:spPr>
          <a:xfrm>
            <a:off x="1370013" y="1752600"/>
            <a:ext cx="7313612" cy="4189413"/>
          </a:xfrm>
        </p:spPr>
        <p:txBody>
          <a:bodyPr/>
          <a:lstStyle/>
          <a:p>
            <a:pPr eaLnBrk="1" hangingPunct="1">
              <a:lnSpc>
                <a:spcPct val="90000"/>
              </a:lnSpc>
              <a:spcBef>
                <a:spcPts val="600"/>
              </a:spcBef>
            </a:pPr>
            <a:r>
              <a:rPr lang="en-US" altLang="en-US" sz="2800" dirty="0"/>
              <a:t>Persons/families/ corporate bodies involved at the </a:t>
            </a:r>
            <a:r>
              <a:rPr lang="en-US" altLang="en-US" sz="2800" dirty="0">
                <a:solidFill>
                  <a:schemeClr val="tx2"/>
                </a:solidFill>
              </a:rPr>
              <a:t>item</a:t>
            </a:r>
            <a:r>
              <a:rPr lang="en-US" altLang="en-US" sz="2800" dirty="0">
                <a:solidFill>
                  <a:srgbClr val="FF0000"/>
                </a:solidFill>
              </a:rPr>
              <a:t> </a:t>
            </a:r>
            <a:r>
              <a:rPr lang="en-US" altLang="en-US" sz="2800" dirty="0"/>
              <a:t>level</a:t>
            </a:r>
          </a:p>
          <a:p>
            <a:pPr lvl="1" eaLnBrk="1" hangingPunct="1">
              <a:lnSpc>
                <a:spcPct val="90000"/>
              </a:lnSpc>
              <a:spcBef>
                <a:spcPts val="600"/>
              </a:spcBef>
            </a:pPr>
            <a:r>
              <a:rPr lang="en-US" altLang="en-US" sz="2400" dirty="0" smtClean="0"/>
              <a:t>owner</a:t>
            </a:r>
            <a:endParaRPr lang="en-US" altLang="en-US" sz="2400" dirty="0"/>
          </a:p>
          <a:p>
            <a:pPr lvl="1" eaLnBrk="1" hangingPunct="1">
              <a:lnSpc>
                <a:spcPct val="90000"/>
              </a:lnSpc>
              <a:spcBef>
                <a:spcPts val="600"/>
              </a:spcBef>
            </a:pPr>
            <a:r>
              <a:rPr lang="en-US" altLang="en-US" sz="2400" dirty="0" smtClean="0"/>
              <a:t>custodian</a:t>
            </a:r>
            <a:endParaRPr lang="en-US" altLang="en-US" sz="2400" dirty="0"/>
          </a:p>
          <a:p>
            <a:pPr lvl="1" eaLnBrk="1" hangingPunct="1">
              <a:lnSpc>
                <a:spcPct val="90000"/>
              </a:lnSpc>
              <a:spcBef>
                <a:spcPts val="600"/>
              </a:spcBef>
            </a:pPr>
            <a:r>
              <a:rPr lang="en-US" altLang="en-US" sz="2400" dirty="0" smtClean="0"/>
              <a:t>curator</a:t>
            </a:r>
            <a:endParaRPr lang="en-US" altLang="en-US" sz="2400" dirty="0"/>
          </a:p>
          <a:p>
            <a:pPr eaLnBrk="1" hangingPunct="1">
              <a:lnSpc>
                <a:spcPct val="90000"/>
              </a:lnSpc>
              <a:spcBef>
                <a:spcPts val="600"/>
              </a:spcBef>
            </a:pPr>
            <a:r>
              <a:rPr lang="en-US" altLang="en-US" sz="2800" dirty="0"/>
              <a:t>RDA Chapter </a:t>
            </a:r>
            <a:r>
              <a:rPr lang="en-US" altLang="en-US" sz="2800" dirty="0">
                <a:solidFill>
                  <a:schemeClr val="tx2"/>
                </a:solidFill>
              </a:rPr>
              <a:t>22</a:t>
            </a:r>
          </a:p>
          <a:p>
            <a:pPr eaLnBrk="1" hangingPunct="1">
              <a:lnSpc>
                <a:spcPct val="90000"/>
              </a:lnSpc>
              <a:spcBef>
                <a:spcPts val="600"/>
              </a:spcBef>
            </a:pPr>
            <a:r>
              <a:rPr lang="en-US" altLang="en-US" sz="2800" dirty="0"/>
              <a:t>Record “</a:t>
            </a:r>
            <a:r>
              <a:rPr lang="en-US" altLang="en-US" sz="2800" dirty="0">
                <a:solidFill>
                  <a:schemeClr val="tx2"/>
                </a:solidFill>
              </a:rPr>
              <a:t>if considered important for access</a:t>
            </a:r>
            <a:r>
              <a:rPr lang="en-US" altLang="en-US" sz="2800" dirty="0"/>
              <a:t>”</a:t>
            </a:r>
          </a:p>
          <a:p>
            <a:pPr eaLnBrk="1" hangingPunct="1">
              <a:lnSpc>
                <a:spcPct val="90000"/>
              </a:lnSpc>
              <a:spcBef>
                <a:spcPts val="600"/>
              </a:spcBef>
            </a:pPr>
            <a:r>
              <a:rPr lang="en-US" altLang="en-US" sz="2800" dirty="0">
                <a:solidFill>
                  <a:schemeClr val="tx2"/>
                </a:solidFill>
              </a:rPr>
              <a:t>Relationship designators</a:t>
            </a:r>
            <a:r>
              <a:rPr lang="en-US" altLang="en-US" sz="2800" dirty="0">
                <a:solidFill>
                  <a:srgbClr val="FF0000"/>
                </a:solidFill>
              </a:rPr>
              <a:t> </a:t>
            </a:r>
            <a:r>
              <a:rPr lang="en-US" altLang="en-US" sz="2800" dirty="0"/>
              <a:t>from </a:t>
            </a:r>
            <a:r>
              <a:rPr lang="en-US" altLang="en-US" sz="2800" dirty="0" smtClean="0">
                <a:solidFill>
                  <a:schemeClr val="tx2"/>
                </a:solidFill>
              </a:rPr>
              <a:t>I.5</a:t>
            </a:r>
            <a:endParaRPr lang="en-US" dirty="0"/>
          </a:p>
        </p:txBody>
      </p:sp>
      <p:sp>
        <p:nvSpPr>
          <p:cNvPr id="2" name="Slide Number Placeholder 1"/>
          <p:cNvSpPr>
            <a:spLocks noGrp="1"/>
          </p:cNvSpPr>
          <p:nvPr>
            <p:ph type="sldNum" sz="quarter" idx="12"/>
          </p:nvPr>
        </p:nvSpPr>
        <p:spPr/>
        <p:txBody>
          <a:bodyPr/>
          <a:lstStyle/>
          <a:p>
            <a:pPr>
              <a:defRPr/>
            </a:pPr>
            <a:fld id="{B78BBDC1-DCB8-4084-81F3-E83AE9B1D69F}" type="slidenum">
              <a:rPr lang="en-US" altLang="en-US" smtClean="0"/>
              <a:pPr>
                <a:defRPr/>
              </a:pPr>
              <a:t>32</a:t>
            </a:fld>
            <a:endParaRPr lang="en-US" altLang="en-US"/>
          </a:p>
        </p:txBody>
      </p:sp>
    </p:spTree>
    <p:extLst>
      <p:ext uri="{BB962C8B-B14F-4D97-AF65-F5344CB8AC3E}">
        <p14:creationId xmlns:p14="http://schemas.microsoft.com/office/powerpoint/2010/main" val="31729640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42DF72DA-D8D9-4015-B221-92DEEB8D8D04}" type="slidenum">
              <a:rPr lang="en-US" altLang="en-US" sz="1200"/>
              <a:pPr eaLnBrk="1" hangingPunct="1">
                <a:spcBef>
                  <a:spcPct val="0"/>
                </a:spcBef>
                <a:buClrTx/>
                <a:buSzTx/>
                <a:buFontTx/>
                <a:buNone/>
              </a:pPr>
              <a:t>33</a:t>
            </a:fld>
            <a:endParaRPr lang="en-US" altLang="en-US" sz="1200"/>
          </a:p>
        </p:txBody>
      </p:sp>
      <p:sp>
        <p:nvSpPr>
          <p:cNvPr id="33795" name="Rectangle 2"/>
          <p:cNvSpPr>
            <a:spLocks noGrp="1" noChangeAspect="1" noChangeArrowheads="1"/>
          </p:cNvSpPr>
          <p:nvPr>
            <p:ph type="title"/>
          </p:nvPr>
        </p:nvSpPr>
        <p:spPr>
          <a:xfrm>
            <a:off x="1370013" y="301625"/>
            <a:ext cx="7313612" cy="1076325"/>
          </a:xfrm>
        </p:spPr>
        <p:txBody>
          <a:bodyPr/>
          <a:lstStyle/>
          <a:p>
            <a:pPr algn="ctr" eaLnBrk="1" hangingPunct="1"/>
            <a:r>
              <a:rPr lang="en-US" altLang="en-US" sz="3200" b="1" dirty="0" smtClean="0"/>
              <a:t>Relationships to Items –</a:t>
            </a:r>
            <a:br>
              <a:rPr lang="en-US" altLang="en-US" sz="3200" b="1" dirty="0" smtClean="0"/>
            </a:br>
            <a:r>
              <a:rPr lang="en-US" altLang="en-US" sz="2800" b="1" dirty="0" smtClean="0"/>
              <a:t>Examples</a:t>
            </a:r>
            <a:endParaRPr lang="en-US" altLang="en-US" sz="2800" b="1" dirty="0" smtClean="0">
              <a:solidFill>
                <a:srgbClr val="FF0000"/>
              </a:solidFill>
            </a:endParaRPr>
          </a:p>
        </p:txBody>
      </p:sp>
      <p:sp>
        <p:nvSpPr>
          <p:cNvPr id="33796" name="Text Box 3"/>
          <p:cNvSpPr txBox="1">
            <a:spLocks noChangeArrowheads="1"/>
          </p:cNvSpPr>
          <p:nvPr/>
        </p:nvSpPr>
        <p:spPr bwMode="auto">
          <a:xfrm>
            <a:off x="1066800" y="2011740"/>
            <a:ext cx="7772400" cy="156966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b="1" dirty="0">
                <a:latin typeface="Courier New" pitchFamily="49" charset="0"/>
              </a:rPr>
              <a:t>500 $a University Library's copy has </a:t>
            </a:r>
            <a:r>
              <a:rPr lang="en-US" altLang="en-US" sz="2400" b="1" dirty="0" err="1" smtClean="0">
                <a:latin typeface="Courier New" pitchFamily="49" charset="0"/>
              </a:rPr>
              <a:t>ms</a:t>
            </a:r>
            <a:r>
              <a:rPr lang="en-US" altLang="en-US" sz="2400" b="1" dirty="0" err="1">
                <a:latin typeface="Courier New" pitchFamily="49" charset="0"/>
              </a:rPr>
              <a:t>.</a:t>
            </a:r>
            <a:r>
              <a:rPr lang="en-US" altLang="en-US" sz="2400" b="1" dirty="0">
                <a:latin typeface="Courier New" pitchFamily="49" charset="0"/>
              </a:rPr>
              <a:t> </a:t>
            </a:r>
            <a:r>
              <a:rPr lang="en-US" altLang="en-US" sz="2400" b="1" dirty="0" smtClean="0">
                <a:latin typeface="Courier New" pitchFamily="49" charset="0"/>
              </a:rPr>
              <a:t>	notes </a:t>
            </a:r>
            <a:r>
              <a:rPr lang="en-US" altLang="en-US" sz="2400" b="1" dirty="0">
                <a:latin typeface="Courier New" pitchFamily="49" charset="0"/>
              </a:rPr>
              <a:t>by author on endpapers. </a:t>
            </a:r>
            <a:r>
              <a:rPr lang="en-US" altLang="en-US" sz="2400" b="1" dirty="0" smtClean="0">
                <a:latin typeface="Courier New" pitchFamily="49" charset="0"/>
              </a:rPr>
              <a:t>$</a:t>
            </a:r>
            <a:r>
              <a:rPr lang="en-US" altLang="en-US" sz="2400" b="1" dirty="0">
                <a:latin typeface="Courier New" pitchFamily="49" charset="0"/>
              </a:rPr>
              <a:t>5 </a:t>
            </a:r>
            <a:r>
              <a:rPr lang="en-US" altLang="en-US" sz="2400" b="1" dirty="0" err="1">
                <a:latin typeface="Courier New" pitchFamily="49" charset="0"/>
              </a:rPr>
              <a:t>IaH</a:t>
            </a:r>
            <a:endParaRPr lang="en-US" altLang="en-US" sz="2400" b="1" dirty="0">
              <a:latin typeface="Courier New" pitchFamily="49" charset="0"/>
            </a:endParaRPr>
          </a:p>
          <a:p>
            <a:pPr>
              <a:spcBef>
                <a:spcPct val="0"/>
              </a:spcBef>
              <a:buClrTx/>
              <a:buSzTx/>
              <a:buFontTx/>
              <a:buNone/>
            </a:pPr>
            <a:r>
              <a:rPr lang="en-US" altLang="en-US" sz="2400" b="1" dirty="0">
                <a:solidFill>
                  <a:schemeClr val="tx2"/>
                </a:solidFill>
                <a:latin typeface="Courier New" pitchFamily="49" charset="0"/>
              </a:rPr>
              <a:t>700 $a Smiley, Jane, $e annotator. $5 </a:t>
            </a:r>
            <a:r>
              <a:rPr lang="en-US" altLang="en-US" sz="2400" b="1" dirty="0" err="1">
                <a:solidFill>
                  <a:schemeClr val="tx2"/>
                </a:solidFill>
                <a:latin typeface="Courier New" pitchFamily="49" charset="0"/>
              </a:rPr>
              <a:t>IaH</a:t>
            </a:r>
            <a:endParaRPr lang="en-US" altLang="en-US" sz="2400" b="1" dirty="0">
              <a:solidFill>
                <a:schemeClr val="tx2"/>
              </a:solidFill>
              <a:latin typeface="Courier New" pitchFamily="49" charset="0"/>
            </a:endParaRPr>
          </a:p>
          <a:p>
            <a:pPr>
              <a:spcBef>
                <a:spcPct val="0"/>
              </a:spcBef>
              <a:buClrTx/>
              <a:buSzTx/>
              <a:buFontTx/>
              <a:buNone/>
            </a:pPr>
            <a:endParaRPr lang="en-US" altLang="en-US" sz="2400" b="1" dirty="0">
              <a:solidFill>
                <a:schemeClr val="tx2"/>
              </a:solidFill>
              <a:latin typeface="Courier New" pitchFamily="49" charset="0"/>
            </a:endParaRPr>
          </a:p>
        </p:txBody>
      </p:sp>
      <p:sp>
        <p:nvSpPr>
          <p:cNvPr id="33797" name="Text Box 4"/>
          <p:cNvSpPr txBox="1">
            <a:spLocks noChangeArrowheads="1"/>
          </p:cNvSpPr>
          <p:nvPr/>
        </p:nvSpPr>
        <p:spPr bwMode="auto">
          <a:xfrm>
            <a:off x="1066800" y="3962400"/>
            <a:ext cx="7772400" cy="120650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b="1" dirty="0">
                <a:latin typeface="Courier New" pitchFamily="49" charset="0"/>
              </a:rPr>
              <a:t>541 $c Gift; $a John Jefferson; $d 2011.</a:t>
            </a:r>
          </a:p>
          <a:p>
            <a:pPr>
              <a:spcBef>
                <a:spcPct val="0"/>
              </a:spcBef>
              <a:buClrTx/>
              <a:buSzTx/>
              <a:buFontTx/>
              <a:buNone/>
            </a:pPr>
            <a:r>
              <a:rPr lang="en-US" altLang="en-US" sz="2400" b="1" dirty="0">
                <a:latin typeface="Courier New" pitchFamily="49" charset="0"/>
              </a:rPr>
              <a:t>    $5 DLC</a:t>
            </a:r>
          </a:p>
          <a:p>
            <a:pPr>
              <a:spcBef>
                <a:spcPct val="0"/>
              </a:spcBef>
              <a:buClrTx/>
              <a:buSzTx/>
              <a:buFontTx/>
              <a:buNone/>
            </a:pPr>
            <a:r>
              <a:rPr lang="en-US" altLang="en-US" sz="2400" b="1" dirty="0">
                <a:solidFill>
                  <a:schemeClr val="tx2"/>
                </a:solidFill>
                <a:latin typeface="Courier New" pitchFamily="49" charset="0"/>
              </a:rPr>
              <a:t>700 $a Jefferson, John, $e donor. $5 DLC</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354228E8-77C5-4927-8ACA-6567F3A48490}" type="slidenum">
              <a:rPr lang="en-US" altLang="en-US" sz="1200"/>
              <a:pPr eaLnBrk="1" hangingPunct="1">
                <a:spcBef>
                  <a:spcPct val="0"/>
                </a:spcBef>
                <a:buClrTx/>
                <a:buSzTx/>
                <a:buFontTx/>
                <a:buNone/>
              </a:pPr>
              <a:t>34</a:t>
            </a:fld>
            <a:endParaRPr lang="en-US" altLang="en-US" sz="1200"/>
          </a:p>
        </p:txBody>
      </p:sp>
      <p:sp>
        <p:nvSpPr>
          <p:cNvPr id="34819" name="Rectangle 2"/>
          <p:cNvSpPr>
            <a:spLocks noGrp="1" noChangeArrowheads="1"/>
          </p:cNvSpPr>
          <p:nvPr>
            <p:ph type="title"/>
          </p:nvPr>
        </p:nvSpPr>
        <p:spPr>
          <a:xfrm>
            <a:off x="1371600" y="304800"/>
            <a:ext cx="7313613" cy="1143000"/>
          </a:xfrm>
        </p:spPr>
        <p:txBody>
          <a:bodyPr/>
          <a:lstStyle/>
          <a:p>
            <a:pPr algn="ctr" eaLnBrk="1" hangingPunct="1"/>
            <a:r>
              <a:rPr lang="en-US" altLang="en-US" sz="3200" b="1" smtClean="0"/>
              <a:t>Summary of Core Relationships</a:t>
            </a:r>
          </a:p>
        </p:txBody>
      </p:sp>
      <p:sp>
        <p:nvSpPr>
          <p:cNvPr id="34820" name="Text Box 3"/>
          <p:cNvSpPr txBox="1">
            <a:spLocks noChangeArrowheads="1"/>
          </p:cNvSpPr>
          <p:nvPr/>
        </p:nvSpPr>
        <p:spPr bwMode="auto">
          <a:xfrm>
            <a:off x="457200" y="2133600"/>
            <a:ext cx="769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endParaRPr lang="en-US" altLang="en-US" sz="2400" b="1">
              <a:solidFill>
                <a:srgbClr val="FF0000"/>
              </a:solidFill>
              <a:latin typeface="Courier New" pitchFamily="49" charset="0"/>
            </a:endParaRPr>
          </a:p>
        </p:txBody>
      </p:sp>
      <p:sp>
        <p:nvSpPr>
          <p:cNvPr id="34821" name="Rectangle 3"/>
          <p:cNvSpPr>
            <a:spLocks noChangeArrowheads="1"/>
          </p:cNvSpPr>
          <p:nvPr/>
        </p:nvSpPr>
        <p:spPr bwMode="auto">
          <a:xfrm>
            <a:off x="1143000" y="1600200"/>
            <a:ext cx="77724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ts val="600"/>
              </a:spcBef>
            </a:pPr>
            <a:r>
              <a:rPr lang="en-US" altLang="en-US" sz="2800" dirty="0"/>
              <a:t>Works </a:t>
            </a:r>
          </a:p>
          <a:p>
            <a:pPr lvl="1" eaLnBrk="1" hangingPunct="1">
              <a:spcBef>
                <a:spcPts val="600"/>
              </a:spcBef>
            </a:pPr>
            <a:r>
              <a:rPr lang="en-US" altLang="en-US" sz="2400" dirty="0"/>
              <a:t>First creator in 1XX, others in 7XX </a:t>
            </a:r>
          </a:p>
          <a:p>
            <a:pPr lvl="1" eaLnBrk="1" hangingPunct="1">
              <a:spcBef>
                <a:spcPts val="600"/>
              </a:spcBef>
            </a:pPr>
            <a:r>
              <a:rPr lang="en-US" altLang="en-US" sz="2400" dirty="0"/>
              <a:t>PCC requires $e </a:t>
            </a:r>
            <a:r>
              <a:rPr lang="en-US" altLang="en-US" sz="2400" dirty="0" smtClean="0"/>
              <a:t>for </a:t>
            </a:r>
            <a:r>
              <a:rPr lang="en-US" altLang="en-US" sz="2400" dirty="0"/>
              <a:t>all creators</a:t>
            </a:r>
          </a:p>
          <a:p>
            <a:pPr eaLnBrk="1" hangingPunct="1">
              <a:spcBef>
                <a:spcPts val="600"/>
              </a:spcBef>
            </a:pPr>
            <a:r>
              <a:rPr lang="en-US" altLang="en-US" sz="2800" dirty="0"/>
              <a:t>Expressions</a:t>
            </a:r>
            <a:r>
              <a:rPr lang="en-US" altLang="en-US" sz="2600" dirty="0"/>
              <a:t> </a:t>
            </a:r>
          </a:p>
          <a:p>
            <a:pPr lvl="1" eaLnBrk="1" hangingPunct="1">
              <a:spcBef>
                <a:spcPts val="600"/>
              </a:spcBef>
            </a:pPr>
            <a:r>
              <a:rPr lang="en-US" altLang="en-US" sz="2400" dirty="0" smtClean="0"/>
              <a:t>700 -- with $e illustrator -- for first illustrator of resource </a:t>
            </a:r>
            <a:r>
              <a:rPr lang="en-US" altLang="en-US" sz="2400" dirty="0"/>
              <a:t>intended for children</a:t>
            </a:r>
          </a:p>
          <a:p>
            <a:pPr eaLnBrk="1" hangingPunct="1">
              <a:spcBef>
                <a:spcPts val="600"/>
              </a:spcBef>
            </a:pPr>
            <a:r>
              <a:rPr lang="en-US" altLang="en-US" sz="2800" dirty="0" smtClean="0"/>
              <a:t>Manifestations</a:t>
            </a:r>
          </a:p>
          <a:p>
            <a:pPr lvl="1" eaLnBrk="1" hangingPunct="1">
              <a:spcBef>
                <a:spcPts val="600"/>
              </a:spcBef>
            </a:pPr>
            <a:r>
              <a:rPr lang="en-US" altLang="en-US" sz="2400" dirty="0" smtClean="0"/>
              <a:t>Cataloger </a:t>
            </a:r>
            <a:r>
              <a:rPr lang="en-US" altLang="en-US" sz="2400" dirty="0"/>
              <a:t>judgment</a:t>
            </a:r>
          </a:p>
          <a:p>
            <a:pPr eaLnBrk="1" hangingPunct="1">
              <a:spcBef>
                <a:spcPts val="600"/>
              </a:spcBef>
            </a:pPr>
            <a:r>
              <a:rPr lang="en-US" altLang="en-US" sz="2800" dirty="0" smtClean="0"/>
              <a:t>Items</a:t>
            </a:r>
          </a:p>
          <a:p>
            <a:pPr lvl="1" eaLnBrk="1" hangingPunct="1">
              <a:spcBef>
                <a:spcPts val="600"/>
              </a:spcBef>
            </a:pPr>
            <a:r>
              <a:rPr lang="en-US" altLang="en-US" sz="2400" dirty="0" smtClean="0"/>
              <a:t>Cataloger </a:t>
            </a:r>
            <a:r>
              <a:rPr lang="en-US" altLang="en-US" sz="2400" dirty="0"/>
              <a:t>judgment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idx="4294967295"/>
          </p:nvPr>
        </p:nvSpPr>
        <p:spPr/>
        <p:txBody>
          <a:bodyPr/>
          <a:lstStyle/>
          <a:p>
            <a:pPr algn="ctr"/>
            <a:r>
              <a:rPr lang="en-US" altLang="en-US" b="1" smtClean="0"/>
              <a:t>Unit 3: Core Relationships:</a:t>
            </a:r>
            <a:br>
              <a:rPr lang="en-US" altLang="en-US" b="1" smtClean="0"/>
            </a:br>
            <a:r>
              <a:rPr lang="en-US" altLang="en-US" b="1" smtClean="0"/>
              <a:t>Group 1 – Group 1</a:t>
            </a:r>
          </a:p>
        </p:txBody>
      </p:sp>
      <p:sp>
        <p:nvSpPr>
          <p:cNvPr id="35843" name="Content Placeholder 2"/>
          <p:cNvSpPr>
            <a:spLocks noGrp="1"/>
          </p:cNvSpPr>
          <p:nvPr>
            <p:ph idx="4294967295"/>
          </p:nvPr>
        </p:nvSpPr>
        <p:spPr>
          <a:xfrm>
            <a:off x="1219200" y="1827213"/>
            <a:ext cx="7467600" cy="4497387"/>
          </a:xfrm>
        </p:spPr>
        <p:txBody>
          <a:bodyPr/>
          <a:lstStyle/>
          <a:p>
            <a:pPr marL="347663" indent="-347663"/>
            <a:r>
              <a:rPr lang="en-US" altLang="en-US" sz="2800" dirty="0" smtClean="0"/>
              <a:t>Relationships that are Expressed in Bibliographic or Authority Records</a:t>
            </a:r>
          </a:p>
          <a:p>
            <a:pPr marL="347663" indent="-347663"/>
            <a:r>
              <a:rPr lang="en-US" altLang="en-US" sz="2800" dirty="0" smtClean="0"/>
              <a:t>Related Works</a:t>
            </a:r>
          </a:p>
          <a:p>
            <a:pPr marL="347663" indent="-347663"/>
            <a:r>
              <a:rPr lang="en-US" altLang="en-US" sz="2800" dirty="0" smtClean="0"/>
              <a:t>Related Expressions</a:t>
            </a:r>
          </a:p>
          <a:p>
            <a:pPr marL="347663" indent="-347663"/>
            <a:r>
              <a:rPr lang="en-US" altLang="en-US" sz="2800" dirty="0" smtClean="0"/>
              <a:t>Related Manifestations</a:t>
            </a:r>
          </a:p>
          <a:p>
            <a:pPr marL="347663" indent="-347663" eaLnBrk="1" hangingPunct="1"/>
            <a:r>
              <a:rPr lang="en-US" altLang="en-US" sz="2800" dirty="0" smtClean="0"/>
              <a:t>Related Items</a:t>
            </a:r>
          </a:p>
          <a:p>
            <a:pPr marL="347663" indent="-347663" eaLnBrk="1" hangingPunct="1"/>
            <a:r>
              <a:rPr lang="en-US" altLang="en-US" sz="2800" dirty="0" smtClean="0"/>
              <a:t>Summary of Core Relationships</a:t>
            </a:r>
          </a:p>
        </p:txBody>
      </p:sp>
      <p:sp>
        <p:nvSpPr>
          <p:cNvPr id="35844"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7EEC32DA-7CB7-48C6-B6CD-92315FFA8737}" type="slidenum">
              <a:rPr lang="en-US" altLang="en-US" sz="1200"/>
              <a:pPr algn="r" eaLnBrk="1" hangingPunct="1">
                <a:spcBef>
                  <a:spcPct val="0"/>
                </a:spcBef>
                <a:buClrTx/>
                <a:buSzTx/>
                <a:buFontTx/>
                <a:buNone/>
              </a:pPr>
              <a:t>35</a:t>
            </a:fld>
            <a:endParaRPr lang="en-US" altLang="en-US" sz="1200"/>
          </a:p>
        </p:txBody>
      </p:sp>
      <p:sp>
        <p:nvSpPr>
          <p:cNvPr id="3584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65EB1A73-2B8F-4332-B62C-DFB0E58FBBCF}" type="slidenum">
              <a:rPr lang="en-US" altLang="en-US"/>
              <a:pPr eaLnBrk="1" hangingPunct="1"/>
              <a:t>35</a:t>
            </a:fld>
            <a:endParaRPr lang="en-US"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50B368C6-72A4-4BFA-9EC7-926E62EDEEA9}" type="slidenum">
              <a:rPr lang="en-US" altLang="en-US" sz="1200"/>
              <a:pPr eaLnBrk="1" hangingPunct="1">
                <a:spcBef>
                  <a:spcPct val="0"/>
                </a:spcBef>
                <a:buClrTx/>
                <a:buSzTx/>
                <a:buFontTx/>
                <a:buNone/>
              </a:pPr>
              <a:t>36</a:t>
            </a:fld>
            <a:endParaRPr lang="en-US" altLang="en-US" sz="1200"/>
          </a:p>
        </p:txBody>
      </p:sp>
      <p:sp>
        <p:nvSpPr>
          <p:cNvPr id="36867" name="Rectangle 2"/>
          <p:cNvSpPr>
            <a:spLocks noGrp="1" noChangeArrowheads="1"/>
          </p:cNvSpPr>
          <p:nvPr>
            <p:ph type="title" idx="4294967295"/>
          </p:nvPr>
        </p:nvSpPr>
        <p:spPr/>
        <p:txBody>
          <a:bodyPr/>
          <a:lstStyle/>
          <a:p>
            <a:pPr algn="ctr" eaLnBrk="1" hangingPunct="1"/>
            <a:r>
              <a:rPr lang="en-US" altLang="en-US" sz="3200" b="1" dirty="0" smtClean="0"/>
              <a:t>Relationships that are Expressed in Bibliographic or Authority Records</a:t>
            </a:r>
          </a:p>
        </p:txBody>
      </p:sp>
      <p:sp>
        <p:nvSpPr>
          <p:cNvPr id="36868" name="Rectangle 3"/>
          <p:cNvSpPr>
            <a:spLocks noGrp="1" noChangeArrowheads="1"/>
          </p:cNvSpPr>
          <p:nvPr>
            <p:ph type="body" idx="4294967295"/>
          </p:nvPr>
        </p:nvSpPr>
        <p:spPr>
          <a:xfrm>
            <a:off x="1066800" y="1827213"/>
            <a:ext cx="7696200" cy="4113212"/>
          </a:xfrm>
        </p:spPr>
        <p:txBody>
          <a:bodyPr/>
          <a:lstStyle/>
          <a:p>
            <a:pPr eaLnBrk="1" hangingPunct="1">
              <a:spcBef>
                <a:spcPts val="600"/>
              </a:spcBef>
            </a:pPr>
            <a:r>
              <a:rPr lang="en-US" altLang="en-US" sz="2800" dirty="0" smtClean="0"/>
              <a:t>Related works (RDA </a:t>
            </a:r>
            <a:r>
              <a:rPr lang="en-US" altLang="en-US" sz="2800" dirty="0" smtClean="0">
                <a:solidFill>
                  <a:schemeClr val="tx2"/>
                </a:solidFill>
              </a:rPr>
              <a:t>25</a:t>
            </a:r>
            <a:r>
              <a:rPr lang="en-US" altLang="en-US" sz="2800" dirty="0" smtClean="0"/>
              <a:t>)</a:t>
            </a:r>
          </a:p>
          <a:p>
            <a:pPr eaLnBrk="1" hangingPunct="1">
              <a:spcBef>
                <a:spcPts val="600"/>
              </a:spcBef>
            </a:pPr>
            <a:r>
              <a:rPr lang="en-US" altLang="en-US" sz="2800" dirty="0" smtClean="0"/>
              <a:t>Related expressions (RDA </a:t>
            </a:r>
            <a:r>
              <a:rPr lang="en-US" altLang="en-US" sz="2800" dirty="0" smtClean="0">
                <a:solidFill>
                  <a:schemeClr val="tx2"/>
                </a:solidFill>
              </a:rPr>
              <a:t>26</a:t>
            </a:r>
            <a:r>
              <a:rPr lang="en-US" altLang="en-US" sz="2800" dirty="0" smtClean="0"/>
              <a:t>)</a:t>
            </a:r>
          </a:p>
          <a:p>
            <a:pPr eaLnBrk="1" hangingPunct="1">
              <a:spcBef>
                <a:spcPts val="600"/>
              </a:spcBef>
            </a:pPr>
            <a:r>
              <a:rPr lang="en-US" altLang="en-US" sz="2800" dirty="0" smtClean="0"/>
              <a:t>Related manifestations (RDA </a:t>
            </a:r>
            <a:r>
              <a:rPr lang="en-US" altLang="en-US" sz="2800" dirty="0" smtClean="0">
                <a:solidFill>
                  <a:schemeClr val="tx2"/>
                </a:solidFill>
              </a:rPr>
              <a:t>27</a:t>
            </a:r>
            <a:r>
              <a:rPr lang="en-US" altLang="en-US" sz="2800" dirty="0" smtClean="0"/>
              <a:t>)</a:t>
            </a:r>
          </a:p>
          <a:p>
            <a:pPr eaLnBrk="1" hangingPunct="1">
              <a:spcBef>
                <a:spcPts val="600"/>
              </a:spcBef>
            </a:pPr>
            <a:r>
              <a:rPr lang="en-US" altLang="en-US" sz="2800" dirty="0" smtClean="0"/>
              <a:t>Related items (RDA </a:t>
            </a:r>
            <a:r>
              <a:rPr lang="en-US" altLang="en-US" sz="2800" dirty="0" smtClean="0">
                <a:solidFill>
                  <a:schemeClr val="tx2"/>
                </a:solidFill>
              </a:rPr>
              <a:t>28</a:t>
            </a:r>
            <a:r>
              <a:rPr lang="en-US" altLang="en-US" sz="2800" dirty="0" smtClean="0"/>
              <a:t>)</a:t>
            </a:r>
          </a:p>
          <a:p>
            <a:pPr eaLnBrk="1" hangingPunct="1">
              <a:spcBef>
                <a:spcPts val="600"/>
              </a:spcBef>
            </a:pPr>
            <a:endParaRPr lang="en-US" altLang="en-US" sz="2800" dirty="0" smtClean="0"/>
          </a:p>
          <a:p>
            <a:pPr eaLnBrk="1" hangingPunct="1">
              <a:spcBef>
                <a:spcPts val="600"/>
              </a:spcBef>
            </a:pPr>
            <a:r>
              <a:rPr lang="en-US" altLang="en-US" sz="2800" dirty="0" smtClean="0"/>
              <a:t>Appendix </a:t>
            </a:r>
            <a:r>
              <a:rPr lang="en-US" altLang="en-US" sz="2800" dirty="0" smtClean="0">
                <a:solidFill>
                  <a:schemeClr val="tx2"/>
                </a:solidFill>
              </a:rPr>
              <a:t>J</a:t>
            </a:r>
            <a:r>
              <a:rPr lang="en-US" altLang="en-US" sz="2800" dirty="0" smtClean="0"/>
              <a:t> for Relationship Designators</a:t>
            </a:r>
          </a:p>
          <a:p>
            <a:pPr eaLnBrk="1" hangingPunct="1">
              <a:spcBef>
                <a:spcPts val="600"/>
              </a:spcBef>
            </a:pPr>
            <a:endParaRPr lang="en-US" altLang="en-US" sz="2800" dirty="0" smtClean="0"/>
          </a:p>
          <a:p>
            <a:pPr lvl="1" eaLnBrk="1" hangingPunct="1"/>
            <a:endParaRPr lang="en-US" alt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D79321DA-3807-42C2-8A79-AF67D57D90EA}" type="slidenum">
              <a:rPr lang="en-US" altLang="en-US" sz="1200"/>
              <a:pPr eaLnBrk="1" hangingPunct="1">
                <a:spcBef>
                  <a:spcPct val="0"/>
                </a:spcBef>
                <a:buClrTx/>
                <a:buSzTx/>
                <a:buFontTx/>
                <a:buNone/>
              </a:pPr>
              <a:t>37</a:t>
            </a:fld>
            <a:endParaRPr lang="en-US" altLang="en-US" sz="1200"/>
          </a:p>
        </p:txBody>
      </p:sp>
      <p:sp>
        <p:nvSpPr>
          <p:cNvPr id="37891" name="Rectangle 2"/>
          <p:cNvSpPr>
            <a:spLocks noGrp="1" noChangeArrowheads="1"/>
          </p:cNvSpPr>
          <p:nvPr>
            <p:ph type="title" idx="4294967295"/>
          </p:nvPr>
        </p:nvSpPr>
        <p:spPr/>
        <p:txBody>
          <a:bodyPr/>
          <a:lstStyle/>
          <a:p>
            <a:pPr algn="ctr" eaLnBrk="1" hangingPunct="1"/>
            <a:r>
              <a:rPr lang="en-US" altLang="en-US" sz="3200" b="1" smtClean="0"/>
              <a:t>Related Works</a:t>
            </a:r>
          </a:p>
        </p:txBody>
      </p:sp>
      <p:sp>
        <p:nvSpPr>
          <p:cNvPr id="37892" name="Rectangle 3"/>
          <p:cNvSpPr>
            <a:spLocks noGrp="1" noChangeArrowheads="1"/>
          </p:cNvSpPr>
          <p:nvPr>
            <p:ph type="body" idx="4294967295"/>
          </p:nvPr>
        </p:nvSpPr>
        <p:spPr>
          <a:xfrm>
            <a:off x="1219200" y="1754187"/>
            <a:ext cx="7464425" cy="4646613"/>
          </a:xfrm>
        </p:spPr>
        <p:txBody>
          <a:bodyPr/>
          <a:lstStyle/>
          <a:p>
            <a:pPr eaLnBrk="1" hangingPunct="1">
              <a:spcBef>
                <a:spcPts val="600"/>
              </a:spcBef>
            </a:pPr>
            <a:r>
              <a:rPr lang="en-US" altLang="en-US" sz="2800" dirty="0" smtClean="0"/>
              <a:t>RDA Chapter </a:t>
            </a:r>
            <a:r>
              <a:rPr lang="en-US" altLang="en-US" sz="2800" dirty="0" smtClean="0">
                <a:solidFill>
                  <a:schemeClr val="tx2"/>
                </a:solidFill>
              </a:rPr>
              <a:t>25</a:t>
            </a:r>
          </a:p>
          <a:p>
            <a:pPr eaLnBrk="1" hangingPunct="1">
              <a:spcBef>
                <a:spcPts val="600"/>
              </a:spcBef>
            </a:pPr>
            <a:r>
              <a:rPr lang="en-US" altLang="en-US" sz="2800" dirty="0" smtClean="0"/>
              <a:t>Common </a:t>
            </a:r>
            <a:r>
              <a:rPr lang="en-US" altLang="en-US" sz="2800" dirty="0" smtClean="0">
                <a:solidFill>
                  <a:schemeClr val="tx2"/>
                </a:solidFill>
              </a:rPr>
              <a:t>work</a:t>
            </a:r>
            <a:r>
              <a:rPr lang="en-US" altLang="en-US" sz="2800" dirty="0" smtClean="0"/>
              <a:t> relationships</a:t>
            </a:r>
            <a:endParaRPr lang="en-US" altLang="en-US" dirty="0" smtClean="0"/>
          </a:p>
          <a:p>
            <a:pPr lvl="1" eaLnBrk="1" hangingPunct="1">
              <a:spcBef>
                <a:spcPts val="600"/>
              </a:spcBef>
            </a:pPr>
            <a:r>
              <a:rPr lang="en-US" altLang="en-US" sz="2400" dirty="0" smtClean="0"/>
              <a:t>whole-part, e.g.,</a:t>
            </a:r>
          </a:p>
          <a:p>
            <a:pPr lvl="2" eaLnBrk="1" hangingPunct="1">
              <a:spcBef>
                <a:spcPts val="600"/>
              </a:spcBef>
            </a:pPr>
            <a:r>
              <a:rPr lang="en-US" altLang="en-US" dirty="0" smtClean="0"/>
              <a:t>works in a compilation</a:t>
            </a:r>
          </a:p>
          <a:p>
            <a:pPr lvl="2" eaLnBrk="1" hangingPunct="1">
              <a:spcBef>
                <a:spcPts val="600"/>
              </a:spcBef>
            </a:pPr>
            <a:r>
              <a:rPr lang="en-US" altLang="en-US" dirty="0" smtClean="0"/>
              <a:t>chapters in a book</a:t>
            </a:r>
          </a:p>
          <a:p>
            <a:pPr lvl="1" eaLnBrk="1" hangingPunct="1">
              <a:spcBef>
                <a:spcPts val="600"/>
              </a:spcBef>
            </a:pPr>
            <a:r>
              <a:rPr lang="en-US" altLang="en-US" sz="2400" dirty="0" smtClean="0"/>
              <a:t>adaptations</a:t>
            </a:r>
          </a:p>
          <a:p>
            <a:pPr lvl="1" eaLnBrk="1" hangingPunct="1">
              <a:spcBef>
                <a:spcPts val="600"/>
              </a:spcBef>
            </a:pPr>
            <a:r>
              <a:rPr lang="en-US" altLang="en-US" sz="2400" dirty="0" smtClean="0"/>
              <a:t>supplements</a:t>
            </a:r>
          </a:p>
          <a:p>
            <a:pPr lvl="1" eaLnBrk="1" hangingPunct="1">
              <a:spcBef>
                <a:spcPts val="600"/>
              </a:spcBef>
            </a:pPr>
            <a:r>
              <a:rPr lang="en-US" altLang="en-US" sz="2400" dirty="0" smtClean="0"/>
              <a:t>sequential relationships (e.g., earlier and later serials</a:t>
            </a:r>
            <a:r>
              <a:rPr lang="en-US" altLang="en-US" dirty="0" smtClean="0"/>
              <a:t>)</a:t>
            </a:r>
          </a:p>
          <a:p>
            <a:pPr eaLnBrk="1" hangingPunct="1">
              <a:spcBef>
                <a:spcPts val="600"/>
              </a:spcBef>
            </a:pPr>
            <a:r>
              <a:rPr lang="en-US" altLang="en-US" sz="2800" dirty="0">
                <a:solidFill>
                  <a:schemeClr val="tx2"/>
                </a:solidFill>
              </a:rPr>
              <a:t>LC-PCC PS 25.1</a:t>
            </a:r>
          </a:p>
          <a:p>
            <a:pPr eaLnBrk="1" hangingPunct="1">
              <a:spcBef>
                <a:spcPts val="600"/>
              </a:spcBef>
            </a:pPr>
            <a:endParaRPr lang="en-US" alt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B2CA5AA5-1728-47D1-9222-56AEC91403E1}" type="slidenum">
              <a:rPr lang="en-US" altLang="en-US" sz="1200"/>
              <a:pPr eaLnBrk="1" hangingPunct="1">
                <a:spcBef>
                  <a:spcPct val="0"/>
                </a:spcBef>
                <a:buClrTx/>
                <a:buSzTx/>
                <a:buFontTx/>
                <a:buNone/>
              </a:pPr>
              <a:t>38</a:t>
            </a:fld>
            <a:endParaRPr lang="en-US" altLang="en-US" sz="1200"/>
          </a:p>
        </p:txBody>
      </p:sp>
      <p:sp>
        <p:nvSpPr>
          <p:cNvPr id="38915" name="Rectangle 2"/>
          <p:cNvSpPr>
            <a:spLocks noGrp="1" noChangeAspect="1" noChangeArrowheads="1"/>
          </p:cNvSpPr>
          <p:nvPr>
            <p:ph type="title"/>
          </p:nvPr>
        </p:nvSpPr>
        <p:spPr/>
        <p:txBody>
          <a:bodyPr/>
          <a:lstStyle/>
          <a:p>
            <a:pPr algn="ctr" eaLnBrk="1" hangingPunct="1"/>
            <a:r>
              <a:rPr lang="en-US" altLang="en-US" sz="3200" b="1" dirty="0" smtClean="0"/>
              <a:t>Related Works --</a:t>
            </a:r>
            <a:br>
              <a:rPr lang="en-US" altLang="en-US" sz="3200" b="1" dirty="0" smtClean="0"/>
            </a:br>
            <a:r>
              <a:rPr lang="en-US" altLang="en-US" sz="2800" b="1" dirty="0" smtClean="0"/>
              <a:t>LC Core Relationships</a:t>
            </a:r>
          </a:p>
        </p:txBody>
      </p:sp>
      <p:sp>
        <p:nvSpPr>
          <p:cNvPr id="38916" name="Rectangle 3"/>
          <p:cNvSpPr>
            <a:spLocks noGrp="1" noChangeArrowheads="1"/>
          </p:cNvSpPr>
          <p:nvPr>
            <p:ph type="body" idx="1"/>
          </p:nvPr>
        </p:nvSpPr>
        <p:spPr>
          <a:xfrm>
            <a:off x="1219200" y="1827213"/>
            <a:ext cx="7464425" cy="4114800"/>
          </a:xfrm>
        </p:spPr>
        <p:txBody>
          <a:bodyPr/>
          <a:lstStyle/>
          <a:p>
            <a:pPr eaLnBrk="1" hangingPunct="1">
              <a:spcBef>
                <a:spcPts val="600"/>
              </a:spcBef>
            </a:pPr>
            <a:r>
              <a:rPr lang="en-US" altLang="en-US" sz="2800" dirty="0" smtClean="0"/>
              <a:t>LC/PCC core </a:t>
            </a:r>
            <a:r>
              <a:rPr lang="en-US" altLang="en-US" sz="2800" dirty="0" smtClean="0">
                <a:solidFill>
                  <a:schemeClr val="tx2"/>
                </a:solidFill>
              </a:rPr>
              <a:t>work</a:t>
            </a:r>
            <a:r>
              <a:rPr lang="en-US" altLang="en-US" sz="2800" dirty="0" smtClean="0">
                <a:solidFill>
                  <a:srgbClr val="FF0000"/>
                </a:solidFill>
              </a:rPr>
              <a:t> </a:t>
            </a:r>
            <a:r>
              <a:rPr lang="en-US" altLang="en-US" sz="2800" dirty="0" smtClean="0"/>
              <a:t>relationships</a:t>
            </a:r>
            <a:endParaRPr lang="en-US" altLang="en-US" dirty="0" smtClean="0"/>
          </a:p>
          <a:p>
            <a:pPr lvl="1" eaLnBrk="1" hangingPunct="1">
              <a:spcBef>
                <a:spcPts val="600"/>
              </a:spcBef>
            </a:pPr>
            <a:r>
              <a:rPr lang="en-US" altLang="en-US" sz="2400" dirty="0" smtClean="0">
                <a:solidFill>
                  <a:schemeClr val="tx2"/>
                </a:solidFill>
              </a:rPr>
              <a:t>Whole-part </a:t>
            </a:r>
            <a:r>
              <a:rPr lang="en-US" altLang="en-US" sz="2400" dirty="0" smtClean="0"/>
              <a:t>relationships for works in a compilation</a:t>
            </a:r>
          </a:p>
          <a:p>
            <a:pPr lvl="1" eaLnBrk="1" hangingPunct="1">
              <a:spcBef>
                <a:spcPts val="600"/>
              </a:spcBef>
            </a:pPr>
            <a:r>
              <a:rPr lang="en-US" altLang="en-US" sz="2400" dirty="0" smtClean="0">
                <a:solidFill>
                  <a:schemeClr val="tx2"/>
                </a:solidFill>
              </a:rPr>
              <a:t>Serial </a:t>
            </a:r>
            <a:r>
              <a:rPr lang="en-US" altLang="en-US" sz="2400" dirty="0" smtClean="0"/>
              <a:t>relationships (core for CONSER records)</a:t>
            </a:r>
          </a:p>
          <a:p>
            <a:pPr lvl="2" eaLnBrk="1" hangingPunct="1">
              <a:spcBef>
                <a:spcPts val="600"/>
              </a:spcBef>
            </a:pPr>
            <a:r>
              <a:rPr lang="en-US" altLang="en-US" dirty="0" smtClean="0"/>
              <a:t>“Continues”</a:t>
            </a:r>
          </a:p>
          <a:p>
            <a:pPr lvl="2" eaLnBrk="1" hangingPunct="1">
              <a:spcBef>
                <a:spcPts val="600"/>
              </a:spcBef>
            </a:pPr>
            <a:r>
              <a:rPr lang="en-US" altLang="en-US" dirty="0" smtClean="0"/>
              <a:t>“Continued by”</a:t>
            </a:r>
          </a:p>
          <a:p>
            <a:pPr eaLnBrk="1" hangingPunct="1"/>
            <a:endParaRPr lang="en-US" altLang="en-US" sz="28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D962B157-680C-4D53-9AB1-6D56F5B23077}" type="slidenum">
              <a:rPr lang="en-US" altLang="en-US" sz="1200"/>
              <a:pPr eaLnBrk="1" hangingPunct="1">
                <a:spcBef>
                  <a:spcPct val="0"/>
                </a:spcBef>
                <a:buClrTx/>
                <a:buSzTx/>
                <a:buFontTx/>
                <a:buNone/>
              </a:pPr>
              <a:t>39</a:t>
            </a:fld>
            <a:endParaRPr lang="en-US" altLang="en-US" sz="1200"/>
          </a:p>
        </p:txBody>
      </p:sp>
      <p:sp>
        <p:nvSpPr>
          <p:cNvPr id="39939" name="Rectangle 2"/>
          <p:cNvSpPr>
            <a:spLocks noGrp="1" noChangeArrowheads="1"/>
          </p:cNvSpPr>
          <p:nvPr>
            <p:ph type="title" idx="4294967295"/>
          </p:nvPr>
        </p:nvSpPr>
        <p:spPr>
          <a:xfrm>
            <a:off x="1295400" y="301625"/>
            <a:ext cx="7543800" cy="1143000"/>
          </a:xfrm>
        </p:spPr>
        <p:txBody>
          <a:bodyPr/>
          <a:lstStyle/>
          <a:p>
            <a:pPr algn="ctr" eaLnBrk="1" hangingPunct="1"/>
            <a:r>
              <a:rPr lang="en-US" altLang="en-US" sz="3200" b="1" dirty="0" smtClean="0"/>
              <a:t>Related Works –</a:t>
            </a:r>
            <a:br>
              <a:rPr lang="en-US" altLang="en-US" sz="3200" b="1" dirty="0" smtClean="0"/>
            </a:br>
            <a:r>
              <a:rPr lang="en-US" altLang="en-US" sz="2800" b="1" dirty="0" smtClean="0"/>
              <a:t>Whole-Part Relationships for Compilations</a:t>
            </a:r>
          </a:p>
        </p:txBody>
      </p:sp>
      <p:sp>
        <p:nvSpPr>
          <p:cNvPr id="39940" name="Rectangle 3"/>
          <p:cNvSpPr>
            <a:spLocks noGrp="1" noChangeArrowheads="1"/>
          </p:cNvSpPr>
          <p:nvPr>
            <p:ph type="body" idx="4294967295"/>
          </p:nvPr>
        </p:nvSpPr>
        <p:spPr>
          <a:xfrm>
            <a:off x="1219200" y="1676400"/>
            <a:ext cx="7620000" cy="4724400"/>
          </a:xfrm>
        </p:spPr>
        <p:txBody>
          <a:bodyPr/>
          <a:lstStyle/>
          <a:p>
            <a:pPr eaLnBrk="1" hangingPunct="1">
              <a:spcBef>
                <a:spcPts val="600"/>
              </a:spcBef>
            </a:pPr>
            <a:r>
              <a:rPr lang="en-US" altLang="en-US" sz="2800" dirty="0" smtClean="0">
                <a:solidFill>
                  <a:schemeClr val="tx2"/>
                </a:solidFill>
              </a:rPr>
              <a:t>LC-PCC PS 25.1</a:t>
            </a:r>
          </a:p>
          <a:p>
            <a:pPr marL="627063" lvl="1" eaLnBrk="1" hangingPunct="1">
              <a:spcBef>
                <a:spcPts val="600"/>
              </a:spcBef>
            </a:pPr>
            <a:r>
              <a:rPr lang="en-US" altLang="en-US" sz="2400" dirty="0" smtClean="0"/>
              <a:t>Give </a:t>
            </a:r>
            <a:r>
              <a:rPr lang="en-US" altLang="en-US" sz="2400" dirty="0" smtClean="0">
                <a:solidFill>
                  <a:schemeClr val="tx2"/>
                </a:solidFill>
              </a:rPr>
              <a:t>505 contents note</a:t>
            </a:r>
            <a:r>
              <a:rPr lang="en-US" altLang="en-US" sz="2400" dirty="0" smtClean="0"/>
              <a:t> </a:t>
            </a:r>
            <a:r>
              <a:rPr lang="en-US" altLang="en-US" sz="2400" i="1" dirty="0" smtClean="0"/>
              <a:t>unless</a:t>
            </a:r>
            <a:r>
              <a:rPr lang="en-US" altLang="en-US" sz="2400" dirty="0" smtClean="0"/>
              <a:t>:</a:t>
            </a:r>
          </a:p>
          <a:p>
            <a:pPr marL="1030288" lvl="2" indent="-347663" eaLnBrk="1" hangingPunct="1">
              <a:spcBef>
                <a:spcPts val="600"/>
              </a:spcBef>
            </a:pPr>
            <a:r>
              <a:rPr lang="en-US" altLang="en-US" dirty="0" smtClean="0"/>
              <a:t>contents are indicated in another area (e.g., 245 $a because no collective title present)  </a:t>
            </a:r>
            <a:r>
              <a:rPr lang="en-US" altLang="en-US" i="1" dirty="0" smtClean="0"/>
              <a:t>or</a:t>
            </a:r>
          </a:p>
          <a:p>
            <a:pPr marL="1030288" lvl="2" indent="-347663" eaLnBrk="1" hangingPunct="1">
              <a:spcBef>
                <a:spcPts val="600"/>
              </a:spcBef>
            </a:pPr>
            <a:r>
              <a:rPr lang="en-US" altLang="en-US" dirty="0" smtClean="0"/>
              <a:t>burdensome</a:t>
            </a:r>
          </a:p>
          <a:p>
            <a:pPr marL="627063" lvl="1" eaLnBrk="1" hangingPunct="1">
              <a:spcBef>
                <a:spcPts val="600"/>
              </a:spcBef>
            </a:pPr>
            <a:r>
              <a:rPr lang="en-US" altLang="en-US" sz="2400" dirty="0" smtClean="0"/>
              <a:t>Give </a:t>
            </a:r>
            <a:r>
              <a:rPr lang="en-US" altLang="en-US" sz="2400" dirty="0" smtClean="0">
                <a:solidFill>
                  <a:schemeClr val="tx2"/>
                </a:solidFill>
              </a:rPr>
              <a:t>7XX analytical authorized access point </a:t>
            </a:r>
            <a:r>
              <a:rPr lang="en-US" altLang="en-US" sz="2400" dirty="0" smtClean="0"/>
              <a:t>for </a:t>
            </a:r>
            <a:r>
              <a:rPr lang="en-US" altLang="en-US" sz="2400" dirty="0" smtClean="0">
                <a:solidFill>
                  <a:schemeClr val="tx2"/>
                </a:solidFill>
              </a:rPr>
              <a:t>first or predominant</a:t>
            </a:r>
            <a:r>
              <a:rPr lang="en-US" altLang="en-US" sz="2400" dirty="0" smtClean="0"/>
              <a:t> part (use cataloger judgment re: additional 7XXs)</a:t>
            </a:r>
          </a:p>
          <a:p>
            <a:pPr marL="627063" lvl="1" eaLnBrk="1" hangingPunct="1">
              <a:spcBef>
                <a:spcPts val="600"/>
              </a:spcBef>
            </a:pPr>
            <a:r>
              <a:rPr lang="en-US" altLang="en-US" sz="2400" dirty="0" smtClean="0"/>
              <a:t>Don’t apply to: anthologies of poetry, conference proceedings, hymnals, journals, interviews, etc</a:t>
            </a:r>
            <a:r>
              <a:rPr lang="en-US" altLang="en-US" sz="2300" dirty="0" smtClean="0"/>
              <a: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E51FACD6-1404-4F4B-B4B9-CD93F2212B7A}" type="slidenum">
              <a:rPr lang="en-US" altLang="en-US" sz="1200"/>
              <a:pPr eaLnBrk="1" hangingPunct="1">
                <a:spcBef>
                  <a:spcPct val="0"/>
                </a:spcBef>
                <a:buClrTx/>
                <a:buSzTx/>
                <a:buFontTx/>
                <a:buNone/>
              </a:pPr>
              <a:t>40</a:t>
            </a:fld>
            <a:endParaRPr lang="en-US" altLang="en-US" sz="1200"/>
          </a:p>
        </p:txBody>
      </p:sp>
      <p:sp>
        <p:nvSpPr>
          <p:cNvPr id="40963" name="Rectangle 2"/>
          <p:cNvSpPr>
            <a:spLocks noGrp="1" noChangeArrowheads="1"/>
          </p:cNvSpPr>
          <p:nvPr>
            <p:ph type="title" idx="4294967295"/>
          </p:nvPr>
        </p:nvSpPr>
        <p:spPr/>
        <p:txBody>
          <a:bodyPr/>
          <a:lstStyle/>
          <a:p>
            <a:pPr algn="ctr" eaLnBrk="1" hangingPunct="1"/>
            <a:r>
              <a:rPr lang="en-US" altLang="en-US" sz="3200" b="1" dirty="0" smtClean="0"/>
              <a:t>Related Works – Examples</a:t>
            </a:r>
            <a:r>
              <a:rPr lang="en-US" altLang="en-US" sz="2800" b="1" dirty="0" smtClean="0"/>
              <a:t/>
            </a:r>
            <a:br>
              <a:rPr lang="en-US" altLang="en-US" sz="2800" b="1" dirty="0" smtClean="0"/>
            </a:br>
            <a:r>
              <a:rPr lang="en-US" altLang="en-US" sz="2800" b="1" dirty="0" smtClean="0"/>
              <a:t>Whole-Part Relationships</a:t>
            </a:r>
            <a:endParaRPr lang="en-US" altLang="en-US" sz="2800" dirty="0" smtClean="0"/>
          </a:p>
        </p:txBody>
      </p:sp>
      <p:sp>
        <p:nvSpPr>
          <p:cNvPr id="40964" name="Text Box 3"/>
          <p:cNvSpPr txBox="1">
            <a:spLocks noChangeArrowheads="1"/>
          </p:cNvSpPr>
          <p:nvPr/>
        </p:nvSpPr>
        <p:spPr bwMode="auto">
          <a:xfrm>
            <a:off x="914400" y="1653094"/>
            <a:ext cx="8153400" cy="3631763"/>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300" b="1" dirty="0">
                <a:latin typeface="Courier New" pitchFamily="49" charset="0"/>
              </a:rPr>
              <a:t>100 1# $a Shakespeare, William, $d </a:t>
            </a:r>
            <a:r>
              <a:rPr lang="en-US" altLang="en-US" sz="2300" b="1" dirty="0" smtClean="0">
                <a:latin typeface="Courier New" pitchFamily="49" charset="0"/>
              </a:rPr>
              <a:t>1564-1616</a:t>
            </a:r>
            <a:r>
              <a:rPr lang="en-US" altLang="en-US" sz="2300" b="1" dirty="0">
                <a:latin typeface="Courier New" pitchFamily="49" charset="0"/>
              </a:rPr>
              <a:t>.</a:t>
            </a:r>
          </a:p>
          <a:p>
            <a:pPr>
              <a:spcBef>
                <a:spcPct val="0"/>
              </a:spcBef>
              <a:buClrTx/>
              <a:buSzTx/>
              <a:buFontTx/>
              <a:buNone/>
            </a:pPr>
            <a:r>
              <a:rPr lang="en-US" altLang="en-US" sz="2300" b="1" dirty="0">
                <a:latin typeface="Courier New" pitchFamily="49" charset="0"/>
              </a:rPr>
              <a:t>240 10 $a Plays. $k Selections</a:t>
            </a:r>
          </a:p>
          <a:p>
            <a:pPr>
              <a:spcBef>
                <a:spcPct val="0"/>
              </a:spcBef>
              <a:buClrTx/>
              <a:buSzTx/>
              <a:buFontTx/>
              <a:buNone/>
            </a:pPr>
            <a:r>
              <a:rPr lang="en-US" altLang="en-US" sz="2300" b="1" dirty="0">
                <a:latin typeface="Courier New" pitchFamily="49" charset="0"/>
              </a:rPr>
              <a:t>245 10 $a Hamlet ; $b King Lear / $c 		   William Shakespeare.</a:t>
            </a:r>
          </a:p>
          <a:p>
            <a:pPr>
              <a:spcBef>
                <a:spcPct val="0"/>
              </a:spcBef>
              <a:buClrTx/>
              <a:buSzTx/>
              <a:buFontTx/>
              <a:buNone/>
            </a:pPr>
            <a:r>
              <a:rPr lang="en-US" altLang="en-US" sz="2300" b="1" dirty="0">
                <a:solidFill>
                  <a:schemeClr val="tx2"/>
                </a:solidFill>
                <a:latin typeface="Courier New" pitchFamily="49" charset="0"/>
              </a:rPr>
              <a:t>700 12 $</a:t>
            </a:r>
            <a:r>
              <a:rPr lang="en-US" altLang="en-US" sz="2300" b="1" dirty="0" err="1">
                <a:solidFill>
                  <a:schemeClr val="tx2"/>
                </a:solidFill>
                <a:latin typeface="Courier New" pitchFamily="49" charset="0"/>
              </a:rPr>
              <a:t>i</a:t>
            </a:r>
            <a:r>
              <a:rPr lang="en-US" altLang="en-US" sz="2300" b="1" dirty="0">
                <a:solidFill>
                  <a:schemeClr val="tx2"/>
                </a:solidFill>
                <a:latin typeface="Courier New" pitchFamily="49" charset="0"/>
              </a:rPr>
              <a:t> </a:t>
            </a:r>
            <a:r>
              <a:rPr lang="en-US" altLang="en-US" sz="2300" b="1" dirty="0" smtClean="0">
                <a:solidFill>
                  <a:schemeClr val="tx2"/>
                </a:solidFill>
                <a:latin typeface="Courier New" pitchFamily="49" charset="0"/>
              </a:rPr>
              <a:t>Container of (work): </a:t>
            </a:r>
            <a:r>
              <a:rPr lang="en-US" altLang="en-US" sz="2300" b="1" dirty="0">
                <a:solidFill>
                  <a:schemeClr val="tx2"/>
                </a:solidFill>
                <a:latin typeface="Courier New" pitchFamily="49" charset="0"/>
              </a:rPr>
              <a:t>$</a:t>
            </a:r>
            <a:r>
              <a:rPr lang="en-US" altLang="en-US" sz="2300" b="1" dirty="0" smtClean="0">
                <a:solidFill>
                  <a:schemeClr val="tx2"/>
                </a:solidFill>
                <a:latin typeface="Courier New" pitchFamily="49" charset="0"/>
              </a:rPr>
              <a:t>a 				Shakespeare, William</a:t>
            </a:r>
            <a:r>
              <a:rPr lang="en-US" altLang="en-US" sz="2300" b="1" dirty="0">
                <a:solidFill>
                  <a:schemeClr val="tx2"/>
                </a:solidFill>
                <a:latin typeface="Courier New" pitchFamily="49" charset="0"/>
              </a:rPr>
              <a:t>, $d </a:t>
            </a:r>
            <a:r>
              <a:rPr lang="en-US" altLang="en-US" sz="2300" b="1" dirty="0" smtClean="0">
                <a:solidFill>
                  <a:schemeClr val="tx2"/>
                </a:solidFill>
                <a:latin typeface="Courier New" pitchFamily="49" charset="0"/>
              </a:rPr>
              <a:t>1564-			1616</a:t>
            </a:r>
            <a:r>
              <a:rPr lang="en-US" altLang="en-US" sz="2300" b="1" dirty="0">
                <a:solidFill>
                  <a:schemeClr val="tx2"/>
                </a:solidFill>
                <a:latin typeface="Courier New" pitchFamily="49" charset="0"/>
              </a:rPr>
              <a:t>. $t Hamlet.</a:t>
            </a:r>
          </a:p>
          <a:p>
            <a:pPr>
              <a:spcBef>
                <a:spcPct val="0"/>
              </a:spcBef>
              <a:buClrTx/>
              <a:buSzTx/>
              <a:buFontTx/>
              <a:buNone/>
            </a:pPr>
            <a:r>
              <a:rPr lang="en-US" altLang="en-US" sz="2300" b="1" dirty="0">
                <a:solidFill>
                  <a:schemeClr val="tx2"/>
                </a:solidFill>
                <a:latin typeface="Courier New" pitchFamily="49" charset="0"/>
              </a:rPr>
              <a:t>700 12 $</a:t>
            </a:r>
            <a:r>
              <a:rPr lang="en-US" altLang="en-US" sz="2300" b="1" dirty="0" err="1">
                <a:solidFill>
                  <a:schemeClr val="tx2"/>
                </a:solidFill>
                <a:latin typeface="Courier New" pitchFamily="49" charset="0"/>
              </a:rPr>
              <a:t>i</a:t>
            </a:r>
            <a:r>
              <a:rPr lang="en-US" altLang="en-US" sz="2300" b="1" dirty="0">
                <a:solidFill>
                  <a:schemeClr val="tx2"/>
                </a:solidFill>
                <a:latin typeface="Courier New" pitchFamily="49" charset="0"/>
              </a:rPr>
              <a:t> </a:t>
            </a:r>
            <a:r>
              <a:rPr lang="en-US" altLang="en-US" sz="2300" b="1" dirty="0" smtClean="0">
                <a:solidFill>
                  <a:schemeClr val="tx2"/>
                </a:solidFill>
                <a:latin typeface="Courier New" pitchFamily="49" charset="0"/>
              </a:rPr>
              <a:t>Container of (work): </a:t>
            </a:r>
            <a:r>
              <a:rPr lang="en-US" altLang="en-US" sz="2300" b="1" dirty="0">
                <a:solidFill>
                  <a:schemeClr val="tx2"/>
                </a:solidFill>
                <a:latin typeface="Courier New" pitchFamily="49" charset="0"/>
              </a:rPr>
              <a:t>$a </a:t>
            </a:r>
            <a:r>
              <a:rPr lang="en-US" altLang="en-US" sz="2300" b="1" dirty="0" smtClean="0">
                <a:solidFill>
                  <a:schemeClr val="tx2"/>
                </a:solidFill>
                <a:latin typeface="Courier New" pitchFamily="49" charset="0"/>
              </a:rPr>
              <a:t>				Shakespeare</a:t>
            </a:r>
            <a:r>
              <a:rPr lang="en-US" altLang="en-US" sz="2300" b="1" dirty="0">
                <a:solidFill>
                  <a:schemeClr val="tx2"/>
                </a:solidFill>
                <a:latin typeface="Courier New" pitchFamily="49" charset="0"/>
              </a:rPr>
              <a:t>, </a:t>
            </a:r>
            <a:r>
              <a:rPr lang="en-US" altLang="en-US" sz="2300" b="1" dirty="0" smtClean="0">
                <a:solidFill>
                  <a:schemeClr val="tx2"/>
                </a:solidFill>
                <a:latin typeface="Courier New" pitchFamily="49" charset="0"/>
              </a:rPr>
              <a:t>William</a:t>
            </a:r>
            <a:r>
              <a:rPr lang="en-US" altLang="en-US" sz="2300" b="1" dirty="0">
                <a:solidFill>
                  <a:schemeClr val="tx2"/>
                </a:solidFill>
                <a:latin typeface="Courier New" pitchFamily="49" charset="0"/>
              </a:rPr>
              <a:t>, $d </a:t>
            </a:r>
            <a:r>
              <a:rPr lang="en-US" altLang="en-US" sz="2300" b="1" dirty="0" smtClean="0">
                <a:solidFill>
                  <a:schemeClr val="tx2"/>
                </a:solidFill>
                <a:latin typeface="Courier New" pitchFamily="49" charset="0"/>
              </a:rPr>
              <a:t>1564-			1616</a:t>
            </a:r>
            <a:r>
              <a:rPr lang="en-US" altLang="en-US" sz="2300" b="1" dirty="0">
                <a:solidFill>
                  <a:schemeClr val="tx2"/>
                </a:solidFill>
                <a:latin typeface="Courier New" pitchFamily="49" charset="0"/>
              </a:rPr>
              <a:t>. $t King Lear</a:t>
            </a:r>
            <a:r>
              <a:rPr lang="en-US" altLang="en-US" sz="2300" dirty="0">
                <a:solidFill>
                  <a:schemeClr val="tx2"/>
                </a:solidFill>
                <a:latin typeface="Arial" charset="0"/>
              </a:rPr>
              <a:t>.</a:t>
            </a:r>
          </a:p>
        </p:txBody>
      </p:sp>
      <p:sp>
        <p:nvSpPr>
          <p:cNvPr id="40965" name="Text Box 4"/>
          <p:cNvSpPr txBox="1">
            <a:spLocks noChangeArrowheads="1"/>
          </p:cNvSpPr>
          <p:nvPr/>
        </p:nvSpPr>
        <p:spPr bwMode="auto">
          <a:xfrm>
            <a:off x="838200" y="5410200"/>
            <a:ext cx="7391400" cy="113877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231775" indent="-231775"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Char char="•"/>
            </a:pPr>
            <a:r>
              <a:rPr lang="en-US" altLang="en-US" sz="2400" dirty="0">
                <a:latin typeface="Arial" charset="0"/>
              </a:rPr>
              <a:t>2nd indicator “2” in 700 indicates “analytical entry”</a:t>
            </a:r>
          </a:p>
          <a:p>
            <a:pPr>
              <a:spcBef>
                <a:spcPct val="0"/>
              </a:spcBef>
              <a:buClrTx/>
              <a:buSzTx/>
              <a:buFontTx/>
              <a:buChar char="•"/>
            </a:pPr>
            <a:r>
              <a:rPr lang="en-US" altLang="en-US" sz="2400" dirty="0">
                <a:latin typeface="Arial" charset="0"/>
              </a:rPr>
              <a:t>$</a:t>
            </a:r>
            <a:r>
              <a:rPr lang="en-US" altLang="en-US" sz="2400" dirty="0" err="1">
                <a:latin typeface="Arial" charset="0"/>
              </a:rPr>
              <a:t>i</a:t>
            </a:r>
            <a:r>
              <a:rPr lang="en-US" altLang="en-US" sz="2400" dirty="0">
                <a:latin typeface="Arial" charset="0"/>
              </a:rPr>
              <a:t> explicitly </a:t>
            </a:r>
            <a:r>
              <a:rPr lang="en-US" altLang="en-US" sz="2400" dirty="0" smtClean="0">
                <a:latin typeface="Arial" charset="0"/>
              </a:rPr>
              <a:t>describes the type of relationship</a:t>
            </a:r>
          </a:p>
          <a:p>
            <a:pPr lvl="1">
              <a:spcBef>
                <a:spcPct val="0"/>
              </a:spcBef>
              <a:buClrTx/>
              <a:buSzTx/>
              <a:buFontTx/>
              <a:buChar char="•"/>
            </a:pPr>
            <a:r>
              <a:rPr lang="en-US" altLang="en-US" sz="2000" dirty="0" smtClean="0">
                <a:latin typeface="Arial" charset="0"/>
              </a:rPr>
              <a:t>per PCC Guideline 14</a:t>
            </a:r>
            <a:endParaRPr lang="en-US" altLang="en-US" sz="2000" dirty="0">
              <a:latin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10B19035-D513-4251-848E-ACB71224758F}" type="slidenum">
              <a:rPr lang="en-US" altLang="en-US" sz="1200"/>
              <a:pPr eaLnBrk="1" hangingPunct="1">
                <a:spcBef>
                  <a:spcPct val="0"/>
                </a:spcBef>
                <a:buClrTx/>
                <a:buSzTx/>
                <a:buFontTx/>
                <a:buNone/>
              </a:pPr>
              <a:t>41</a:t>
            </a:fld>
            <a:endParaRPr lang="en-US" altLang="en-US" sz="1200"/>
          </a:p>
        </p:txBody>
      </p:sp>
      <p:sp>
        <p:nvSpPr>
          <p:cNvPr id="41987" name="Rectangle 2"/>
          <p:cNvSpPr>
            <a:spLocks noGrp="1" noChangeArrowheads="1"/>
          </p:cNvSpPr>
          <p:nvPr>
            <p:ph type="title" idx="4294967295"/>
          </p:nvPr>
        </p:nvSpPr>
        <p:spPr/>
        <p:txBody>
          <a:bodyPr/>
          <a:lstStyle/>
          <a:p>
            <a:pPr algn="ctr" eaLnBrk="1" hangingPunct="1"/>
            <a:r>
              <a:rPr lang="en-US" altLang="en-US" sz="3200" b="1" dirty="0" smtClean="0"/>
              <a:t>Related Works – Examples</a:t>
            </a:r>
            <a:r>
              <a:rPr lang="en-US" altLang="en-US" sz="2800" b="1" dirty="0" smtClean="0"/>
              <a:t/>
            </a:r>
            <a:br>
              <a:rPr lang="en-US" altLang="en-US" sz="2800" b="1" dirty="0" smtClean="0"/>
            </a:br>
            <a:r>
              <a:rPr lang="en-US" altLang="en-US" sz="2800" b="1" dirty="0" smtClean="0"/>
              <a:t>Serial Relationships</a:t>
            </a:r>
          </a:p>
        </p:txBody>
      </p:sp>
      <p:sp>
        <p:nvSpPr>
          <p:cNvPr id="41988" name="Text Box 3"/>
          <p:cNvSpPr txBox="1">
            <a:spLocks noChangeArrowheads="1"/>
          </p:cNvSpPr>
          <p:nvPr/>
        </p:nvSpPr>
        <p:spPr bwMode="auto">
          <a:xfrm>
            <a:off x="990600" y="1752600"/>
            <a:ext cx="7924800" cy="175260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nSpc>
                <a:spcPct val="90000"/>
              </a:lnSpc>
              <a:spcBef>
                <a:spcPct val="0"/>
              </a:spcBef>
              <a:buClrTx/>
              <a:buSzTx/>
              <a:buFontTx/>
              <a:buNone/>
            </a:pPr>
            <a:r>
              <a:rPr lang="en-US" altLang="en-US" sz="2200" b="1">
                <a:latin typeface="Courier New" pitchFamily="49" charset="0"/>
              </a:rPr>
              <a:t>245 00 $a TCA journal.</a:t>
            </a:r>
          </a:p>
          <a:p>
            <a:pPr>
              <a:spcBef>
                <a:spcPct val="0"/>
              </a:spcBef>
              <a:buClrTx/>
              <a:buSzTx/>
              <a:buFontTx/>
              <a:buNone/>
            </a:pPr>
            <a:r>
              <a:rPr lang="en-US" altLang="en-US" sz="2200" b="1">
                <a:solidFill>
                  <a:schemeClr val="tx2"/>
                </a:solidFill>
                <a:latin typeface="Courier New" pitchFamily="49" charset="0"/>
              </a:rPr>
              <a:t>785 00 $t Journal of professional counseling, </a:t>
            </a:r>
          </a:p>
          <a:p>
            <a:pPr>
              <a:spcBef>
                <a:spcPct val="0"/>
              </a:spcBef>
              <a:buClrTx/>
              <a:buSzTx/>
              <a:buFontTx/>
              <a:buNone/>
            </a:pPr>
            <a:r>
              <a:rPr lang="en-US" altLang="en-US" sz="2200" b="1">
                <a:solidFill>
                  <a:schemeClr val="tx2"/>
                </a:solidFill>
                <a:latin typeface="Courier New" pitchFamily="49" charset="0"/>
              </a:rPr>
              <a:t>	   practice, theory, &amp; research </a:t>
            </a:r>
            <a:r>
              <a:rPr lang="en-US" altLang="en-US" sz="2200" b="1">
                <a:latin typeface="Courier New" pitchFamily="49" charset="0"/>
              </a:rPr>
              <a:t>$x 1556-</a:t>
            </a:r>
          </a:p>
          <a:p>
            <a:pPr>
              <a:spcBef>
                <a:spcPct val="0"/>
              </a:spcBef>
              <a:buClrTx/>
              <a:buSzTx/>
              <a:buFontTx/>
              <a:buNone/>
            </a:pPr>
            <a:r>
              <a:rPr lang="en-US" altLang="en-US" sz="2200" b="1">
                <a:latin typeface="Courier New" pitchFamily="49" charset="0"/>
              </a:rPr>
              <a:t>	   6382 $w (DLC) 2005205756 $w (OCoLC)</a:t>
            </a:r>
          </a:p>
          <a:p>
            <a:pPr>
              <a:spcBef>
                <a:spcPct val="0"/>
              </a:spcBef>
              <a:buClrTx/>
              <a:buSzTx/>
              <a:buFontTx/>
              <a:buNone/>
            </a:pPr>
            <a:r>
              <a:rPr lang="en-US" altLang="en-US" sz="2200" b="1">
                <a:latin typeface="Courier New" pitchFamily="49" charset="0"/>
              </a:rPr>
              <a:t>	   55891574</a:t>
            </a:r>
          </a:p>
        </p:txBody>
      </p:sp>
      <p:sp>
        <p:nvSpPr>
          <p:cNvPr id="41989" name="Text Box 4"/>
          <p:cNvSpPr txBox="1">
            <a:spLocks noChangeArrowheads="1"/>
          </p:cNvSpPr>
          <p:nvPr/>
        </p:nvSpPr>
        <p:spPr bwMode="auto">
          <a:xfrm>
            <a:off x="990600" y="3733800"/>
            <a:ext cx="7924800" cy="145097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200" b="1">
                <a:latin typeface="Courier New" pitchFamily="49" charset="0"/>
              </a:rPr>
              <a:t>245 00 $a Journal of professional counseling, 	   practice, theory, &amp; research.</a:t>
            </a:r>
          </a:p>
          <a:p>
            <a:pPr>
              <a:spcBef>
                <a:spcPct val="0"/>
              </a:spcBef>
              <a:buClrTx/>
              <a:buSzTx/>
              <a:buFontTx/>
              <a:buNone/>
            </a:pPr>
            <a:r>
              <a:rPr lang="en-US" altLang="en-US" sz="2200" b="1">
                <a:solidFill>
                  <a:schemeClr val="tx2"/>
                </a:solidFill>
                <a:latin typeface="Courier New" pitchFamily="49" charset="0"/>
              </a:rPr>
              <a:t>780 00 $t TCA journal </a:t>
            </a:r>
            <a:r>
              <a:rPr lang="en-US" altLang="en-US" sz="2200" b="1">
                <a:latin typeface="Courier New" pitchFamily="49" charset="0"/>
              </a:rPr>
              <a:t>$x 1556-4223 $w (DLC)</a:t>
            </a:r>
          </a:p>
          <a:p>
            <a:pPr>
              <a:spcBef>
                <a:spcPct val="0"/>
              </a:spcBef>
              <a:buClrTx/>
              <a:buSzTx/>
              <a:buFontTx/>
              <a:buNone/>
            </a:pPr>
            <a:r>
              <a:rPr lang="en-US" altLang="en-US" sz="2200" b="1">
                <a:latin typeface="Courier New" pitchFamily="49" charset="0"/>
              </a:rPr>
              <a:t>	   93645762 $w (OCoLC) 26906768</a:t>
            </a:r>
          </a:p>
        </p:txBody>
      </p:sp>
      <p:sp>
        <p:nvSpPr>
          <p:cNvPr id="41990" name="Text Box 5"/>
          <p:cNvSpPr txBox="1">
            <a:spLocks noChangeArrowheads="1"/>
          </p:cNvSpPr>
          <p:nvPr/>
        </p:nvSpPr>
        <p:spPr bwMode="auto">
          <a:xfrm>
            <a:off x="2360613" y="5483225"/>
            <a:ext cx="4802187" cy="7810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200">
                <a:latin typeface="Arial" charset="0"/>
              </a:rPr>
              <a:t>785 = relationship “Continued by”</a:t>
            </a:r>
          </a:p>
          <a:p>
            <a:pPr>
              <a:spcBef>
                <a:spcPct val="0"/>
              </a:spcBef>
              <a:buClrTx/>
              <a:buSzTx/>
              <a:buFontTx/>
              <a:buNone/>
            </a:pPr>
            <a:r>
              <a:rPr lang="en-US" altLang="en-US" sz="2200">
                <a:latin typeface="Arial" charset="0"/>
              </a:rPr>
              <a:t>780 = relationship “Continues”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3B0014B7-8B97-4D9A-9BB0-6B73FF0EBB38}" type="slidenum">
              <a:rPr lang="en-US" altLang="en-US" sz="1200"/>
              <a:pPr eaLnBrk="1" hangingPunct="1">
                <a:spcBef>
                  <a:spcPct val="0"/>
                </a:spcBef>
                <a:buClrTx/>
                <a:buSzTx/>
                <a:buFontTx/>
                <a:buNone/>
              </a:pPr>
              <a:t>42</a:t>
            </a:fld>
            <a:endParaRPr lang="en-US" altLang="en-US" sz="1200"/>
          </a:p>
        </p:txBody>
      </p:sp>
      <p:sp>
        <p:nvSpPr>
          <p:cNvPr id="43011" name="Rectangle 2"/>
          <p:cNvSpPr>
            <a:spLocks noGrp="1" noChangeAspect="1" noChangeArrowheads="1"/>
          </p:cNvSpPr>
          <p:nvPr>
            <p:ph type="title"/>
          </p:nvPr>
        </p:nvSpPr>
        <p:spPr/>
        <p:txBody>
          <a:bodyPr/>
          <a:lstStyle/>
          <a:p>
            <a:pPr algn="ctr" eaLnBrk="1" hangingPunct="1"/>
            <a:r>
              <a:rPr lang="en-US" altLang="en-US" sz="3200" b="1" dirty="0" smtClean="0"/>
              <a:t>Related Works – Examples</a:t>
            </a:r>
            <a:r>
              <a:rPr lang="en-US" altLang="en-US" sz="2800" b="1" dirty="0" smtClean="0"/>
              <a:t/>
            </a:r>
            <a:br>
              <a:rPr lang="en-US" altLang="en-US" sz="2800" b="1" dirty="0" smtClean="0"/>
            </a:br>
            <a:r>
              <a:rPr lang="en-US" altLang="en-US" sz="2800" b="1" dirty="0" smtClean="0"/>
              <a:t>Authority Record</a:t>
            </a:r>
          </a:p>
        </p:txBody>
      </p:sp>
      <p:sp>
        <p:nvSpPr>
          <p:cNvPr id="43012" name="Rectangle 3"/>
          <p:cNvSpPr>
            <a:spLocks noGrp="1" noChangeArrowheads="1"/>
          </p:cNvSpPr>
          <p:nvPr>
            <p:ph type="body" idx="1"/>
          </p:nvPr>
        </p:nvSpPr>
        <p:spPr>
          <a:ln w="19050">
            <a:solidFill>
              <a:schemeClr val="tx2"/>
            </a:solidFill>
            <a:miter lim="800000"/>
            <a:headEnd/>
            <a:tailEnd/>
          </a:ln>
        </p:spPr>
        <p:txBody>
          <a:bodyPr/>
          <a:lstStyle/>
          <a:p>
            <a:pPr eaLnBrk="1" hangingPunct="1">
              <a:lnSpc>
                <a:spcPct val="80000"/>
              </a:lnSpc>
              <a:buFont typeface="Wingdings" pitchFamily="2" charset="2"/>
              <a:buNone/>
            </a:pPr>
            <a:r>
              <a:rPr lang="en-US" altLang="en-US" sz="2400" b="1" dirty="0" smtClean="0">
                <a:latin typeface="Courier New" pitchFamily="49" charset="0"/>
              </a:rPr>
              <a:t>046 ## $k 1944</a:t>
            </a:r>
          </a:p>
          <a:p>
            <a:pPr eaLnBrk="1" hangingPunct="1">
              <a:lnSpc>
                <a:spcPct val="80000"/>
              </a:lnSpc>
              <a:buFont typeface="Wingdings" pitchFamily="2" charset="2"/>
              <a:buNone/>
            </a:pPr>
            <a:r>
              <a:rPr lang="en-US" altLang="en-US" sz="2400" b="1" dirty="0" smtClean="0">
                <a:latin typeface="Courier New" pitchFamily="49" charset="0"/>
              </a:rPr>
              <a:t>100 1# $a Chase, Mary, $d 1907-1981. 	   $t Harvey</a:t>
            </a:r>
          </a:p>
          <a:p>
            <a:pPr eaLnBrk="1" hangingPunct="1">
              <a:lnSpc>
                <a:spcPct val="80000"/>
              </a:lnSpc>
              <a:buFont typeface="Wingdings" pitchFamily="2" charset="2"/>
              <a:buNone/>
            </a:pPr>
            <a:r>
              <a:rPr lang="en-US" altLang="en-US" sz="2400" b="1" dirty="0" smtClean="0">
                <a:latin typeface="Courier New" pitchFamily="49" charset="0"/>
              </a:rPr>
              <a:t>380 ## $a Play</a:t>
            </a:r>
          </a:p>
          <a:p>
            <a:pPr eaLnBrk="1" hangingPunct="1">
              <a:lnSpc>
                <a:spcPct val="80000"/>
              </a:lnSpc>
              <a:buFont typeface="Wingdings" pitchFamily="2" charset="2"/>
              <a:buNone/>
            </a:pPr>
            <a:r>
              <a:rPr lang="en-US" altLang="en-US" sz="2400" b="1" dirty="0" smtClean="0">
                <a:solidFill>
                  <a:schemeClr val="tx2"/>
                </a:solidFill>
                <a:latin typeface="Courier New" pitchFamily="49" charset="0"/>
              </a:rPr>
              <a:t>530 #0 $w r $</a:t>
            </a:r>
            <a:r>
              <a:rPr lang="en-US" altLang="en-US" sz="2400" b="1" dirty="0" err="1" smtClean="0">
                <a:solidFill>
                  <a:schemeClr val="tx2"/>
                </a:solidFill>
                <a:latin typeface="Courier New" pitchFamily="49" charset="0"/>
              </a:rPr>
              <a:t>i</a:t>
            </a:r>
            <a:r>
              <a:rPr lang="en-US" altLang="en-US" sz="2400" b="1" dirty="0" smtClean="0">
                <a:solidFill>
                  <a:schemeClr val="tx2"/>
                </a:solidFill>
                <a:latin typeface="Courier New" pitchFamily="49" charset="0"/>
              </a:rPr>
              <a:t> Adapted as a motion     	   picture (work): $a Harvey 		   (Motion picture)</a:t>
            </a:r>
            <a:r>
              <a:rPr lang="en-US" altLang="en-US" sz="2400" b="1" dirty="0" smtClean="0">
                <a:latin typeface="Courier New" pitchFamily="49" charset="0"/>
              </a:rPr>
              <a:t> </a:t>
            </a:r>
          </a:p>
          <a:p>
            <a:pPr eaLnBrk="1" hangingPunct="1">
              <a:lnSpc>
                <a:spcPct val="80000"/>
              </a:lnSpc>
              <a:buFont typeface="Wingdings" pitchFamily="2" charset="2"/>
              <a:buNone/>
            </a:pPr>
            <a:r>
              <a:rPr lang="en-US" altLang="en-US" sz="2400" b="1" dirty="0" smtClean="0">
                <a:latin typeface="Courier New" pitchFamily="49" charset="0"/>
              </a:rPr>
              <a:t>670 ## $a Harvey, 1950.</a:t>
            </a:r>
          </a:p>
          <a:p>
            <a:pPr eaLnBrk="1" hangingPunct="1">
              <a:lnSpc>
                <a:spcPct val="80000"/>
              </a:lnSpc>
              <a:buFont typeface="Wingdings" pitchFamily="2" charset="2"/>
              <a:buNone/>
            </a:pPr>
            <a:r>
              <a:rPr lang="en-US" altLang="en-US" sz="2400" b="1" dirty="0" smtClean="0">
                <a:latin typeface="Courier New" pitchFamily="49" charset="0"/>
              </a:rPr>
              <a:t>670 ## $a Wikipedia, Jan. 6, 2011 $b   	   (Harvey; Pulitzer Prize-winning   	   play by Mary Chase; premiered 	   in 1944)</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6010CCD5-8FFF-4DAD-BEAD-60B3491AADE8}" type="slidenum">
              <a:rPr lang="en-US" altLang="en-US" sz="1200"/>
              <a:pPr eaLnBrk="1" hangingPunct="1">
                <a:spcBef>
                  <a:spcPct val="0"/>
                </a:spcBef>
                <a:buClrTx/>
                <a:buSzTx/>
                <a:buFontTx/>
                <a:buNone/>
              </a:pPr>
              <a:t>43</a:t>
            </a:fld>
            <a:endParaRPr lang="en-US" altLang="en-US" sz="1200"/>
          </a:p>
        </p:txBody>
      </p:sp>
      <p:sp>
        <p:nvSpPr>
          <p:cNvPr id="44035" name="Rectangle 2"/>
          <p:cNvSpPr>
            <a:spLocks noGrp="1" noChangeArrowheads="1"/>
          </p:cNvSpPr>
          <p:nvPr>
            <p:ph type="title" idx="4294967295"/>
          </p:nvPr>
        </p:nvSpPr>
        <p:spPr/>
        <p:txBody>
          <a:bodyPr/>
          <a:lstStyle/>
          <a:p>
            <a:pPr algn="ctr" eaLnBrk="1" hangingPunct="1"/>
            <a:r>
              <a:rPr lang="en-US" altLang="en-US" sz="3200" b="1" dirty="0" smtClean="0"/>
              <a:t>Related Expressions</a:t>
            </a:r>
          </a:p>
        </p:txBody>
      </p:sp>
      <p:sp>
        <p:nvSpPr>
          <p:cNvPr id="44036" name="Rectangle 3"/>
          <p:cNvSpPr>
            <a:spLocks noGrp="1" noChangeArrowheads="1"/>
          </p:cNvSpPr>
          <p:nvPr>
            <p:ph type="body" idx="4294967295"/>
          </p:nvPr>
        </p:nvSpPr>
        <p:spPr>
          <a:xfrm>
            <a:off x="1295400" y="1752600"/>
            <a:ext cx="7315200" cy="4648200"/>
          </a:xfrm>
        </p:spPr>
        <p:txBody>
          <a:bodyPr/>
          <a:lstStyle/>
          <a:p>
            <a:pPr eaLnBrk="1" hangingPunct="1">
              <a:spcBef>
                <a:spcPts val="600"/>
              </a:spcBef>
            </a:pPr>
            <a:r>
              <a:rPr lang="en-US" altLang="en-US" sz="2800" dirty="0" smtClean="0"/>
              <a:t>RDA Chapter </a:t>
            </a:r>
            <a:r>
              <a:rPr lang="en-US" altLang="en-US" sz="2800" dirty="0" smtClean="0">
                <a:solidFill>
                  <a:schemeClr val="tx2"/>
                </a:solidFill>
              </a:rPr>
              <a:t>26</a:t>
            </a:r>
          </a:p>
          <a:p>
            <a:pPr eaLnBrk="1" hangingPunct="1">
              <a:spcBef>
                <a:spcPts val="600"/>
              </a:spcBef>
            </a:pPr>
            <a:r>
              <a:rPr lang="en-US" altLang="en-US" sz="2800" dirty="0" smtClean="0"/>
              <a:t>Common </a:t>
            </a:r>
            <a:r>
              <a:rPr lang="en-US" altLang="en-US" sz="2800" dirty="0" smtClean="0">
                <a:solidFill>
                  <a:schemeClr val="tx2"/>
                </a:solidFill>
              </a:rPr>
              <a:t>expression</a:t>
            </a:r>
            <a:r>
              <a:rPr lang="en-US" altLang="en-US" sz="2800" dirty="0" smtClean="0"/>
              <a:t> relationships</a:t>
            </a:r>
            <a:endParaRPr lang="en-US" altLang="en-US" dirty="0" smtClean="0"/>
          </a:p>
          <a:p>
            <a:pPr lvl="1" eaLnBrk="1" hangingPunct="1">
              <a:spcBef>
                <a:spcPts val="600"/>
              </a:spcBef>
            </a:pPr>
            <a:r>
              <a:rPr lang="en-US" altLang="en-US" sz="2400" dirty="0" smtClean="0"/>
              <a:t>whole-part</a:t>
            </a:r>
          </a:p>
          <a:p>
            <a:pPr lvl="2" eaLnBrk="1" hangingPunct="1">
              <a:spcBef>
                <a:spcPts val="600"/>
              </a:spcBef>
            </a:pPr>
            <a:r>
              <a:rPr lang="en-US" altLang="en-US" dirty="0" smtClean="0"/>
              <a:t>e.g., translations in a compilation</a:t>
            </a:r>
          </a:p>
          <a:p>
            <a:pPr lvl="1" eaLnBrk="1" hangingPunct="1">
              <a:spcBef>
                <a:spcPts val="600"/>
              </a:spcBef>
            </a:pPr>
            <a:r>
              <a:rPr lang="en-US" altLang="en-US" sz="2400" dirty="0" smtClean="0"/>
              <a:t>revisions</a:t>
            </a:r>
          </a:p>
          <a:p>
            <a:pPr lvl="1" eaLnBrk="1" hangingPunct="1">
              <a:spcBef>
                <a:spcPts val="600"/>
              </a:spcBef>
            </a:pPr>
            <a:r>
              <a:rPr lang="en-US" altLang="en-US" sz="2400" dirty="0" smtClean="0"/>
              <a:t>editions</a:t>
            </a:r>
          </a:p>
          <a:p>
            <a:pPr lvl="1" eaLnBrk="1" hangingPunct="1">
              <a:spcBef>
                <a:spcPts val="600"/>
              </a:spcBef>
            </a:pPr>
            <a:r>
              <a:rPr lang="en-US" altLang="en-US" sz="2400" dirty="0" smtClean="0"/>
              <a:t>translations</a:t>
            </a:r>
          </a:p>
          <a:p>
            <a:pPr lvl="1" eaLnBrk="1" hangingPunct="1">
              <a:spcBef>
                <a:spcPts val="600"/>
              </a:spcBef>
            </a:pPr>
            <a:r>
              <a:rPr lang="en-US" altLang="en-US" sz="2400" dirty="0" smtClean="0"/>
              <a:t>language editions</a:t>
            </a:r>
          </a:p>
          <a:p>
            <a:pPr lvl="1" eaLnBrk="1" hangingPunct="1">
              <a:spcBef>
                <a:spcPts val="600"/>
              </a:spcBef>
            </a:pPr>
            <a:r>
              <a:rPr lang="en-US" altLang="en-US" sz="2400" dirty="0" smtClean="0"/>
              <a:t>abridgements</a:t>
            </a:r>
          </a:p>
          <a:p>
            <a:pPr eaLnBrk="1" hangingPunct="1">
              <a:spcBef>
                <a:spcPts val="600"/>
              </a:spcBef>
            </a:pPr>
            <a:r>
              <a:rPr lang="en-US" altLang="en-US" sz="2800" dirty="0">
                <a:solidFill>
                  <a:schemeClr val="tx2"/>
                </a:solidFill>
              </a:rPr>
              <a:t>LC-PCC PS 26.1</a:t>
            </a:r>
          </a:p>
          <a:p>
            <a:pPr eaLnBrk="1" hangingPunct="1">
              <a:spcBef>
                <a:spcPts val="600"/>
              </a:spcBef>
            </a:pPr>
            <a:endParaRPr lang="en-US" altLang="en-US" sz="2800"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7F3C43CE-1BAE-4636-84D8-29E07A958208}" type="slidenum">
              <a:rPr lang="en-US" altLang="en-US" sz="1200"/>
              <a:pPr eaLnBrk="1" hangingPunct="1">
                <a:spcBef>
                  <a:spcPct val="0"/>
                </a:spcBef>
                <a:buClrTx/>
                <a:buSzTx/>
                <a:buFontTx/>
                <a:buNone/>
              </a:pPr>
              <a:t>44</a:t>
            </a:fld>
            <a:endParaRPr lang="en-US" altLang="en-US" sz="1200"/>
          </a:p>
        </p:txBody>
      </p:sp>
      <p:sp>
        <p:nvSpPr>
          <p:cNvPr id="45059" name="Rectangle 2"/>
          <p:cNvSpPr>
            <a:spLocks noGrp="1" noChangeAspect="1" noChangeArrowheads="1"/>
          </p:cNvSpPr>
          <p:nvPr>
            <p:ph type="title"/>
          </p:nvPr>
        </p:nvSpPr>
        <p:spPr/>
        <p:txBody>
          <a:bodyPr/>
          <a:lstStyle/>
          <a:p>
            <a:pPr algn="ctr" eaLnBrk="1" hangingPunct="1"/>
            <a:r>
              <a:rPr lang="en-US" altLang="en-US" sz="3200" b="1" dirty="0" smtClean="0"/>
              <a:t>Related Expressions --</a:t>
            </a:r>
            <a:br>
              <a:rPr lang="en-US" altLang="en-US" sz="3200" b="1" dirty="0" smtClean="0"/>
            </a:br>
            <a:r>
              <a:rPr lang="en-US" altLang="en-US" sz="2800" b="1" dirty="0" smtClean="0"/>
              <a:t>LC Core Relationships</a:t>
            </a:r>
          </a:p>
        </p:txBody>
      </p:sp>
      <p:sp>
        <p:nvSpPr>
          <p:cNvPr id="45060" name="Rectangle 3"/>
          <p:cNvSpPr>
            <a:spLocks noGrp="1" noChangeArrowheads="1"/>
          </p:cNvSpPr>
          <p:nvPr>
            <p:ph type="body" idx="1"/>
          </p:nvPr>
        </p:nvSpPr>
        <p:spPr>
          <a:xfrm>
            <a:off x="1219200" y="1676400"/>
            <a:ext cx="7464425" cy="4265613"/>
          </a:xfrm>
        </p:spPr>
        <p:txBody>
          <a:bodyPr/>
          <a:lstStyle/>
          <a:p>
            <a:pPr eaLnBrk="1" hangingPunct="1">
              <a:spcBef>
                <a:spcPts val="600"/>
              </a:spcBef>
            </a:pPr>
            <a:r>
              <a:rPr lang="en-US" altLang="en-US" sz="2800" dirty="0" smtClean="0"/>
              <a:t>LC/PCC core </a:t>
            </a:r>
            <a:r>
              <a:rPr lang="en-US" altLang="en-US" sz="2800" dirty="0" smtClean="0">
                <a:solidFill>
                  <a:schemeClr val="tx2"/>
                </a:solidFill>
              </a:rPr>
              <a:t>expression</a:t>
            </a:r>
            <a:r>
              <a:rPr lang="en-US" altLang="en-US" sz="2800" dirty="0" smtClean="0">
                <a:solidFill>
                  <a:srgbClr val="FF0000"/>
                </a:solidFill>
              </a:rPr>
              <a:t> </a:t>
            </a:r>
            <a:r>
              <a:rPr lang="en-US" altLang="en-US" sz="2800" dirty="0" smtClean="0"/>
              <a:t>relationships</a:t>
            </a:r>
            <a:endParaRPr lang="en-US" altLang="en-US" dirty="0" smtClean="0"/>
          </a:p>
          <a:p>
            <a:pPr lvl="1" eaLnBrk="1" hangingPunct="1">
              <a:spcBef>
                <a:spcPts val="600"/>
              </a:spcBef>
            </a:pPr>
            <a:r>
              <a:rPr lang="en-US" altLang="en-US" sz="2400" dirty="0" smtClean="0">
                <a:solidFill>
                  <a:schemeClr val="tx2"/>
                </a:solidFill>
              </a:rPr>
              <a:t>Whole-part</a:t>
            </a:r>
            <a:r>
              <a:rPr lang="en-US" altLang="en-US" sz="2400" dirty="0" smtClean="0"/>
              <a:t> relationships for expressions in a </a:t>
            </a:r>
            <a:r>
              <a:rPr lang="en-US" altLang="en-US" sz="2400" dirty="0" smtClean="0">
                <a:solidFill>
                  <a:schemeClr val="tx2"/>
                </a:solidFill>
              </a:rPr>
              <a:t>compilation</a:t>
            </a:r>
            <a:endParaRPr lang="en-US" altLang="en-US" sz="2400" dirty="0" smtClean="0">
              <a:solidFill>
                <a:srgbClr val="0000FF"/>
              </a:solidFill>
            </a:endParaRPr>
          </a:p>
          <a:p>
            <a:pPr lvl="1" eaLnBrk="1" hangingPunct="1">
              <a:spcBef>
                <a:spcPts val="600"/>
              </a:spcBef>
            </a:pPr>
            <a:r>
              <a:rPr lang="en-US" altLang="en-US" sz="2400" dirty="0" smtClean="0">
                <a:solidFill>
                  <a:schemeClr val="tx2"/>
                </a:solidFill>
              </a:rPr>
              <a:t>Serial</a:t>
            </a:r>
            <a:r>
              <a:rPr lang="en-US" altLang="en-US" sz="2400" dirty="0" smtClean="0">
                <a:solidFill>
                  <a:srgbClr val="FF0000"/>
                </a:solidFill>
              </a:rPr>
              <a:t> </a:t>
            </a:r>
            <a:r>
              <a:rPr lang="en-US" altLang="en-US" sz="2400" dirty="0" smtClean="0"/>
              <a:t>relationships</a:t>
            </a:r>
          </a:p>
          <a:p>
            <a:pPr eaLnBrk="1" hangingPunct="1">
              <a:spcBef>
                <a:spcPts val="600"/>
              </a:spcBef>
            </a:pPr>
            <a:r>
              <a:rPr lang="en-US" altLang="en-US" sz="2800" dirty="0" smtClean="0"/>
              <a:t>Ways to indicate the relationship</a:t>
            </a:r>
          </a:p>
          <a:p>
            <a:pPr lvl="1" eaLnBrk="1" hangingPunct="1">
              <a:spcBef>
                <a:spcPts val="600"/>
              </a:spcBef>
            </a:pPr>
            <a:r>
              <a:rPr lang="en-US" altLang="en-US" sz="2400" dirty="0" smtClean="0"/>
              <a:t>Authorized access point</a:t>
            </a:r>
          </a:p>
          <a:p>
            <a:pPr lvl="1" eaLnBrk="1" hangingPunct="1">
              <a:spcBef>
                <a:spcPts val="600"/>
              </a:spcBef>
            </a:pPr>
            <a:r>
              <a:rPr lang="en-US" altLang="en-US" sz="2400" dirty="0" smtClean="0"/>
              <a:t>Structured description</a:t>
            </a:r>
          </a:p>
          <a:p>
            <a:pPr lvl="1" eaLnBrk="1" hangingPunct="1">
              <a:spcBef>
                <a:spcPts val="600"/>
              </a:spcBef>
            </a:pPr>
            <a:r>
              <a:rPr lang="en-US" altLang="en-US" sz="2400" dirty="0" smtClean="0"/>
              <a:t>Unstructured description</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0E7D0E2C-E0F5-4A96-BF67-46E787AF0EE3}" type="slidenum">
              <a:rPr lang="en-US" altLang="en-US" sz="1200"/>
              <a:pPr eaLnBrk="1" hangingPunct="1">
                <a:spcBef>
                  <a:spcPct val="0"/>
                </a:spcBef>
                <a:buClrTx/>
                <a:buSzTx/>
                <a:buFontTx/>
                <a:buNone/>
              </a:pPr>
              <a:t>45</a:t>
            </a:fld>
            <a:endParaRPr lang="en-US" altLang="en-US" sz="1200"/>
          </a:p>
        </p:txBody>
      </p:sp>
      <p:sp>
        <p:nvSpPr>
          <p:cNvPr id="46083" name="Rectangle 2"/>
          <p:cNvSpPr>
            <a:spLocks noGrp="1" noChangeArrowheads="1"/>
          </p:cNvSpPr>
          <p:nvPr>
            <p:ph type="title" idx="4294967295"/>
          </p:nvPr>
        </p:nvSpPr>
        <p:spPr/>
        <p:txBody>
          <a:bodyPr/>
          <a:lstStyle/>
          <a:p>
            <a:pPr algn="ctr" eaLnBrk="1" hangingPunct="1"/>
            <a:r>
              <a:rPr lang="en-US" altLang="en-US" sz="3200" b="1" dirty="0" smtClean="0"/>
              <a:t>Related Expressions – Example</a:t>
            </a:r>
            <a:br>
              <a:rPr lang="en-US" altLang="en-US" sz="3200" b="1" dirty="0" smtClean="0"/>
            </a:br>
            <a:r>
              <a:rPr lang="en-US" altLang="en-US" sz="2800" b="1" dirty="0" smtClean="0"/>
              <a:t>Whole-Part Expressions</a:t>
            </a:r>
          </a:p>
        </p:txBody>
      </p:sp>
      <p:sp>
        <p:nvSpPr>
          <p:cNvPr id="46084" name="Text Box 3"/>
          <p:cNvSpPr txBox="1">
            <a:spLocks noChangeArrowheads="1"/>
          </p:cNvSpPr>
          <p:nvPr/>
        </p:nvSpPr>
        <p:spPr bwMode="auto">
          <a:xfrm>
            <a:off x="1004888" y="1752600"/>
            <a:ext cx="7886700" cy="361950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300" b="1" dirty="0">
                <a:latin typeface="Courier New" pitchFamily="49" charset="0"/>
              </a:rPr>
              <a:t>100 1# $a </a:t>
            </a:r>
            <a:r>
              <a:rPr lang="en-US" altLang="en-US" sz="2300" b="1" dirty="0" err="1">
                <a:latin typeface="Courier New" pitchFamily="49" charset="0"/>
              </a:rPr>
              <a:t>Petterson</a:t>
            </a:r>
            <a:r>
              <a:rPr lang="en-US" altLang="en-US" sz="2300" b="1" dirty="0">
                <a:latin typeface="Courier New" pitchFamily="49" charset="0"/>
              </a:rPr>
              <a:t>, Per, $d 1952-</a:t>
            </a:r>
          </a:p>
          <a:p>
            <a:pPr>
              <a:spcBef>
                <a:spcPct val="0"/>
              </a:spcBef>
              <a:buClrTx/>
              <a:buSzTx/>
              <a:buFontTx/>
              <a:buNone/>
            </a:pPr>
            <a:r>
              <a:rPr lang="en-US" altLang="en-US" sz="2300" b="1" dirty="0">
                <a:latin typeface="Courier New" pitchFamily="49" charset="0"/>
              </a:rPr>
              <a:t>245 10 $a Two Norwegian novels / $c Per </a:t>
            </a:r>
          </a:p>
          <a:p>
            <a:pPr>
              <a:spcBef>
                <a:spcPct val="0"/>
              </a:spcBef>
              <a:buClrTx/>
              <a:buSzTx/>
              <a:buFontTx/>
              <a:buNone/>
            </a:pPr>
            <a:r>
              <a:rPr lang="en-US" altLang="en-US" sz="2300" b="1" dirty="0">
                <a:latin typeface="Courier New" pitchFamily="49" charset="0"/>
              </a:rPr>
              <a:t>	  </a:t>
            </a:r>
            <a:r>
              <a:rPr lang="en-US" altLang="en-US" sz="2300" b="1" dirty="0" err="1">
                <a:latin typeface="Courier New" pitchFamily="49" charset="0"/>
              </a:rPr>
              <a:t>Petterson</a:t>
            </a:r>
            <a:r>
              <a:rPr lang="en-US" altLang="en-US" sz="2300" b="1" dirty="0">
                <a:latin typeface="Courier New" pitchFamily="49" charset="0"/>
              </a:rPr>
              <a:t>.</a:t>
            </a:r>
          </a:p>
          <a:p>
            <a:pPr>
              <a:spcBef>
                <a:spcPct val="0"/>
              </a:spcBef>
              <a:buClrTx/>
              <a:buSzTx/>
              <a:buFontTx/>
              <a:buNone/>
            </a:pPr>
            <a:r>
              <a:rPr lang="en-US" altLang="en-US" sz="2300" b="1" dirty="0">
                <a:latin typeface="Courier New" pitchFamily="49" charset="0"/>
              </a:rPr>
              <a:t>505 0# $a Out stealing horses -- To Siberia.</a:t>
            </a:r>
          </a:p>
          <a:p>
            <a:pPr>
              <a:spcBef>
                <a:spcPct val="0"/>
              </a:spcBef>
              <a:buClrTx/>
              <a:buSzTx/>
              <a:buFontTx/>
              <a:buNone/>
            </a:pPr>
            <a:r>
              <a:rPr lang="en-US" altLang="en-US" sz="2300" b="1" dirty="0">
                <a:solidFill>
                  <a:schemeClr val="tx2"/>
                </a:solidFill>
                <a:latin typeface="Courier New" pitchFamily="49" charset="0"/>
              </a:rPr>
              <a:t>700 12 $a </a:t>
            </a:r>
            <a:r>
              <a:rPr lang="en-US" altLang="en-US" sz="2300" b="1" dirty="0" err="1">
                <a:solidFill>
                  <a:schemeClr val="tx2"/>
                </a:solidFill>
                <a:latin typeface="Courier New" pitchFamily="49" charset="0"/>
              </a:rPr>
              <a:t>Petterson</a:t>
            </a:r>
            <a:r>
              <a:rPr lang="en-US" altLang="en-US" sz="2300" b="1" dirty="0">
                <a:solidFill>
                  <a:schemeClr val="tx2"/>
                </a:solidFill>
                <a:latin typeface="Courier New" pitchFamily="49" charset="0"/>
              </a:rPr>
              <a:t>, Per, $d 1952- $t </a:t>
            </a:r>
            <a:r>
              <a:rPr lang="en-US" altLang="en-US" sz="2300" b="1" dirty="0" err="1">
                <a:solidFill>
                  <a:schemeClr val="tx2"/>
                </a:solidFill>
                <a:latin typeface="Courier New" pitchFamily="49" charset="0"/>
              </a:rPr>
              <a:t>Ut</a:t>
            </a:r>
            <a:r>
              <a:rPr lang="en-US" altLang="en-US" sz="2300" b="1" dirty="0">
                <a:solidFill>
                  <a:schemeClr val="tx2"/>
                </a:solidFill>
                <a:latin typeface="Courier New" pitchFamily="49" charset="0"/>
              </a:rPr>
              <a:t> </a:t>
            </a:r>
            <a:r>
              <a:rPr lang="en-US" altLang="en-US" sz="2300" b="1" dirty="0" err="1">
                <a:solidFill>
                  <a:schemeClr val="tx2"/>
                </a:solidFill>
                <a:latin typeface="Courier New" pitchFamily="49" charset="0"/>
              </a:rPr>
              <a:t>og</a:t>
            </a:r>
            <a:r>
              <a:rPr lang="en-US" altLang="en-US" sz="2300" b="1" dirty="0">
                <a:solidFill>
                  <a:schemeClr val="tx2"/>
                </a:solidFill>
                <a:latin typeface="Courier New" pitchFamily="49" charset="0"/>
              </a:rPr>
              <a:t> </a:t>
            </a:r>
          </a:p>
          <a:p>
            <a:pPr>
              <a:spcBef>
                <a:spcPct val="0"/>
              </a:spcBef>
              <a:buClrTx/>
              <a:buSzTx/>
              <a:buFontTx/>
              <a:buNone/>
            </a:pPr>
            <a:r>
              <a:rPr lang="en-US" altLang="en-US" sz="2300" b="1" dirty="0">
                <a:solidFill>
                  <a:schemeClr val="tx2"/>
                </a:solidFill>
                <a:latin typeface="Courier New" pitchFamily="49" charset="0"/>
              </a:rPr>
              <a:t>	  </a:t>
            </a:r>
            <a:r>
              <a:rPr lang="en-US" altLang="en-US" sz="2300" b="1" dirty="0" err="1">
                <a:solidFill>
                  <a:schemeClr val="tx2"/>
                </a:solidFill>
                <a:latin typeface="Courier New" pitchFamily="49" charset="0"/>
              </a:rPr>
              <a:t>stjæle</a:t>
            </a:r>
            <a:r>
              <a:rPr lang="en-US" altLang="en-US" sz="2300" b="1" dirty="0">
                <a:solidFill>
                  <a:schemeClr val="tx2"/>
                </a:solidFill>
                <a:latin typeface="Courier New" pitchFamily="49" charset="0"/>
              </a:rPr>
              <a:t> </a:t>
            </a:r>
            <a:r>
              <a:rPr lang="en-US" altLang="en-US" sz="2300" b="1" dirty="0" err="1">
                <a:solidFill>
                  <a:schemeClr val="tx2"/>
                </a:solidFill>
                <a:latin typeface="Courier New" pitchFamily="49" charset="0"/>
              </a:rPr>
              <a:t>hester</a:t>
            </a:r>
            <a:r>
              <a:rPr lang="en-US" altLang="en-US" sz="2300" b="1" dirty="0">
                <a:solidFill>
                  <a:schemeClr val="tx2"/>
                </a:solidFill>
                <a:latin typeface="Courier New" pitchFamily="49" charset="0"/>
              </a:rPr>
              <a:t>. $l English.</a:t>
            </a:r>
          </a:p>
          <a:p>
            <a:pPr>
              <a:spcBef>
                <a:spcPct val="0"/>
              </a:spcBef>
              <a:buClrTx/>
              <a:buSzTx/>
              <a:buFontTx/>
              <a:buNone/>
            </a:pPr>
            <a:r>
              <a:rPr lang="en-US" altLang="en-US" sz="2300" b="1" dirty="0">
                <a:solidFill>
                  <a:schemeClr val="tx2"/>
                </a:solidFill>
                <a:latin typeface="Courier New" pitchFamily="49" charset="0"/>
              </a:rPr>
              <a:t>700 12 $a </a:t>
            </a:r>
            <a:r>
              <a:rPr lang="en-US" altLang="en-US" sz="2300" b="1" dirty="0" err="1">
                <a:solidFill>
                  <a:schemeClr val="tx2"/>
                </a:solidFill>
                <a:latin typeface="Courier New" pitchFamily="49" charset="0"/>
              </a:rPr>
              <a:t>Petterson</a:t>
            </a:r>
            <a:r>
              <a:rPr lang="en-US" altLang="en-US" sz="2300" b="1" dirty="0">
                <a:solidFill>
                  <a:schemeClr val="tx2"/>
                </a:solidFill>
                <a:latin typeface="Courier New" pitchFamily="49" charset="0"/>
              </a:rPr>
              <a:t>, Per, $d 1952- $t </a:t>
            </a:r>
            <a:r>
              <a:rPr lang="en-US" altLang="en-US" sz="2300" b="1" dirty="0" err="1">
                <a:solidFill>
                  <a:schemeClr val="tx2"/>
                </a:solidFill>
                <a:latin typeface="Courier New" pitchFamily="49" charset="0"/>
              </a:rPr>
              <a:t>Til</a:t>
            </a:r>
            <a:endParaRPr lang="en-US" altLang="en-US" sz="2300" b="1" dirty="0">
              <a:solidFill>
                <a:schemeClr val="tx2"/>
              </a:solidFill>
              <a:latin typeface="Courier New" pitchFamily="49" charset="0"/>
            </a:endParaRPr>
          </a:p>
          <a:p>
            <a:pPr>
              <a:spcBef>
                <a:spcPct val="0"/>
              </a:spcBef>
              <a:buClrTx/>
              <a:buSzTx/>
              <a:buFontTx/>
              <a:buNone/>
            </a:pPr>
            <a:r>
              <a:rPr lang="en-US" altLang="en-US" sz="2300" b="1" dirty="0">
                <a:solidFill>
                  <a:schemeClr val="tx2"/>
                </a:solidFill>
                <a:latin typeface="Courier New" pitchFamily="49" charset="0"/>
              </a:rPr>
              <a:t>	  </a:t>
            </a:r>
            <a:r>
              <a:rPr lang="en-US" altLang="en-US" sz="2300" b="1" dirty="0" err="1">
                <a:solidFill>
                  <a:schemeClr val="tx2"/>
                </a:solidFill>
                <a:latin typeface="Courier New" pitchFamily="49" charset="0"/>
              </a:rPr>
              <a:t>Sibir</a:t>
            </a:r>
            <a:r>
              <a:rPr lang="en-US" altLang="en-US" sz="2300" b="1" dirty="0">
                <a:solidFill>
                  <a:schemeClr val="tx2"/>
                </a:solidFill>
                <a:latin typeface="Courier New" pitchFamily="49" charset="0"/>
              </a:rPr>
              <a:t>. $l English.</a:t>
            </a:r>
          </a:p>
          <a:p>
            <a:pPr>
              <a:spcBef>
                <a:spcPct val="0"/>
              </a:spcBef>
              <a:buClrTx/>
              <a:buSzTx/>
              <a:buFontTx/>
              <a:buNone/>
            </a:pPr>
            <a:r>
              <a:rPr lang="en-US" altLang="en-US" sz="2300" b="1" dirty="0">
                <a:latin typeface="Courier New" pitchFamily="49" charset="0"/>
              </a:rPr>
              <a:t>740 02 $a Out stealing horses.</a:t>
            </a:r>
          </a:p>
          <a:p>
            <a:pPr>
              <a:spcBef>
                <a:spcPct val="0"/>
              </a:spcBef>
              <a:buClrTx/>
              <a:buSzTx/>
              <a:buFontTx/>
              <a:buNone/>
            </a:pPr>
            <a:r>
              <a:rPr lang="en-US" altLang="en-US" sz="2300" b="1" dirty="0">
                <a:latin typeface="Courier New" pitchFamily="49" charset="0"/>
              </a:rPr>
              <a:t>740 02 $a To Siberia.</a:t>
            </a:r>
          </a:p>
        </p:txBody>
      </p:sp>
      <p:sp>
        <p:nvSpPr>
          <p:cNvPr id="5" name="TextBox 4"/>
          <p:cNvSpPr txBox="1"/>
          <p:nvPr/>
        </p:nvSpPr>
        <p:spPr>
          <a:xfrm>
            <a:off x="1905000" y="5715000"/>
            <a:ext cx="5943600" cy="830997"/>
          </a:xfrm>
          <a:prstGeom prst="rect">
            <a:avLst/>
          </a:prstGeom>
          <a:noFill/>
          <a:ln w="12700">
            <a:solidFill>
              <a:schemeClr val="tx1"/>
            </a:solidFill>
          </a:ln>
        </p:spPr>
        <p:txBody>
          <a:bodyPr wrap="square" rtlCol="0">
            <a:spAutoFit/>
          </a:bodyPr>
          <a:lstStyle/>
          <a:p>
            <a:r>
              <a:rPr lang="en-US" sz="2400" dirty="0" smtClean="0">
                <a:latin typeface="+mj-lt"/>
              </a:rPr>
              <a:t>*  First 700 satisfies the core requirement; 2</a:t>
            </a:r>
            <a:r>
              <a:rPr lang="en-US" sz="2400" baseline="30000" dirty="0" smtClean="0">
                <a:latin typeface="+mj-lt"/>
              </a:rPr>
              <a:t>nd</a:t>
            </a:r>
            <a:r>
              <a:rPr lang="en-US" sz="2400" dirty="0" smtClean="0">
                <a:latin typeface="+mj-lt"/>
              </a:rPr>
              <a:t> 700, and 740s, are optional but helpful</a:t>
            </a:r>
            <a:endParaRPr lang="en-US" sz="2400" dirty="0">
              <a:latin typeface="+mj-l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D11491F5-85E6-4B9D-BE4A-12E336CD03FA}" type="slidenum">
              <a:rPr lang="en-US" altLang="en-US" sz="1200"/>
              <a:pPr eaLnBrk="1" hangingPunct="1">
                <a:spcBef>
                  <a:spcPct val="0"/>
                </a:spcBef>
                <a:buClrTx/>
                <a:buSzTx/>
                <a:buFontTx/>
                <a:buNone/>
              </a:pPr>
              <a:t>46</a:t>
            </a:fld>
            <a:endParaRPr lang="en-US" altLang="en-US" sz="1200"/>
          </a:p>
        </p:txBody>
      </p:sp>
      <p:sp>
        <p:nvSpPr>
          <p:cNvPr id="47107" name="Rectangle 2"/>
          <p:cNvSpPr>
            <a:spLocks noGrp="1" noChangeArrowheads="1"/>
          </p:cNvSpPr>
          <p:nvPr>
            <p:ph type="title" idx="4294967295"/>
          </p:nvPr>
        </p:nvSpPr>
        <p:spPr>
          <a:xfrm>
            <a:off x="1370013" y="304800"/>
            <a:ext cx="7313612" cy="1143000"/>
          </a:xfrm>
        </p:spPr>
        <p:txBody>
          <a:bodyPr/>
          <a:lstStyle/>
          <a:p>
            <a:pPr algn="ctr" eaLnBrk="1" hangingPunct="1"/>
            <a:r>
              <a:rPr lang="en-US" altLang="en-US" sz="3200" b="1" dirty="0" smtClean="0"/>
              <a:t>Related Expressions – Example</a:t>
            </a:r>
            <a:br>
              <a:rPr lang="en-US" altLang="en-US" sz="3200" b="1" dirty="0" smtClean="0"/>
            </a:br>
            <a:r>
              <a:rPr lang="en-US" altLang="en-US" sz="2800" b="1" dirty="0" smtClean="0"/>
              <a:t>Serial Relationship</a:t>
            </a:r>
          </a:p>
        </p:txBody>
      </p:sp>
      <p:sp>
        <p:nvSpPr>
          <p:cNvPr id="47108" name="Text Box 3"/>
          <p:cNvSpPr txBox="1">
            <a:spLocks noChangeArrowheads="1"/>
          </p:cNvSpPr>
          <p:nvPr/>
        </p:nvSpPr>
        <p:spPr bwMode="auto">
          <a:xfrm>
            <a:off x="990600" y="1752600"/>
            <a:ext cx="7848600" cy="449262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ctr">
              <a:spcBef>
                <a:spcPct val="0"/>
              </a:spcBef>
              <a:buClrTx/>
              <a:buSzTx/>
              <a:buFontTx/>
              <a:buNone/>
            </a:pPr>
            <a:r>
              <a:rPr lang="en-US" altLang="en-US" sz="2400" b="1">
                <a:solidFill>
                  <a:schemeClr val="tx2"/>
                </a:solidFill>
                <a:latin typeface="Arial" charset="0"/>
              </a:rPr>
              <a:t>Structured description for other language edition</a:t>
            </a:r>
          </a:p>
          <a:p>
            <a:pPr>
              <a:spcBef>
                <a:spcPct val="0"/>
              </a:spcBef>
              <a:buClrTx/>
              <a:buSzTx/>
              <a:buFontTx/>
              <a:buNone/>
            </a:pPr>
            <a:endParaRPr lang="en-US" altLang="en-US" sz="2400" b="1">
              <a:latin typeface="Courier New" pitchFamily="49" charset="0"/>
            </a:endParaRPr>
          </a:p>
          <a:p>
            <a:pPr>
              <a:spcBef>
                <a:spcPct val="0"/>
              </a:spcBef>
              <a:buClrTx/>
              <a:buSzTx/>
              <a:buFontTx/>
              <a:buNone/>
            </a:pPr>
            <a:r>
              <a:rPr lang="en-US" altLang="en-US" sz="2400" b="1">
                <a:latin typeface="Courier New" pitchFamily="49" charset="0"/>
              </a:rPr>
              <a:t>130 0# $a Revista de política y derecho</a:t>
            </a:r>
          </a:p>
          <a:p>
            <a:pPr>
              <a:spcBef>
                <a:spcPct val="0"/>
              </a:spcBef>
              <a:buClrTx/>
              <a:buSzTx/>
              <a:buFontTx/>
              <a:buNone/>
            </a:pPr>
            <a:r>
              <a:rPr lang="en-US" altLang="en-US" sz="2400" b="1">
                <a:latin typeface="Courier New" pitchFamily="49" charset="0"/>
              </a:rPr>
              <a:t>	  ambientales en América Latina y el</a:t>
            </a:r>
          </a:p>
          <a:p>
            <a:pPr>
              <a:spcBef>
                <a:spcPct val="0"/>
              </a:spcBef>
              <a:buClrTx/>
              <a:buSzTx/>
              <a:buFontTx/>
              <a:buNone/>
            </a:pPr>
            <a:r>
              <a:rPr lang="en-US" altLang="en-US" sz="2400" b="1">
                <a:latin typeface="Courier New" pitchFamily="49" charset="0"/>
              </a:rPr>
              <a:t>	  Caribe. $l English.</a:t>
            </a:r>
          </a:p>
          <a:p>
            <a:pPr>
              <a:spcBef>
                <a:spcPct val="0"/>
              </a:spcBef>
              <a:buClrTx/>
              <a:buSzTx/>
              <a:buFontTx/>
              <a:buNone/>
            </a:pPr>
            <a:r>
              <a:rPr lang="en-US" altLang="en-US" sz="2400" b="1">
                <a:latin typeface="Courier New" pitchFamily="49" charset="0"/>
              </a:rPr>
              <a:t>245 10 $a Journal of environmental policy</a:t>
            </a:r>
          </a:p>
          <a:p>
            <a:pPr>
              <a:spcBef>
                <a:spcPct val="0"/>
              </a:spcBef>
              <a:buClrTx/>
              <a:buSzTx/>
              <a:buFontTx/>
              <a:buNone/>
            </a:pPr>
            <a:r>
              <a:rPr lang="en-US" altLang="en-US" sz="2400" b="1">
                <a:latin typeface="Courier New" pitchFamily="49" charset="0"/>
              </a:rPr>
              <a:t>	  and law in Latin America and the </a:t>
            </a:r>
          </a:p>
          <a:p>
            <a:pPr>
              <a:spcBef>
                <a:spcPct val="0"/>
              </a:spcBef>
              <a:buClrTx/>
              <a:buSzTx/>
              <a:buFontTx/>
              <a:buNone/>
            </a:pPr>
            <a:r>
              <a:rPr lang="en-US" altLang="en-US" sz="2400" b="1">
                <a:latin typeface="Courier New" pitchFamily="49" charset="0"/>
              </a:rPr>
              <a:t>	  Caribbean.</a:t>
            </a:r>
          </a:p>
          <a:p>
            <a:pPr eaLnBrk="1" hangingPunct="1">
              <a:spcBef>
                <a:spcPct val="0"/>
              </a:spcBef>
              <a:buClrTx/>
              <a:buSzTx/>
              <a:buFontTx/>
              <a:buNone/>
            </a:pPr>
            <a:r>
              <a:rPr lang="en-US" altLang="en-US" sz="2400" b="1">
                <a:solidFill>
                  <a:schemeClr val="tx2"/>
                </a:solidFill>
                <a:latin typeface="Courier New" pitchFamily="49" charset="0"/>
              </a:rPr>
              <a:t>775 08 $i Issued also in Spanish under</a:t>
            </a:r>
          </a:p>
          <a:p>
            <a:pPr eaLnBrk="1" hangingPunct="1">
              <a:spcBef>
                <a:spcPct val="0"/>
              </a:spcBef>
              <a:buClrTx/>
              <a:buSzTx/>
              <a:buFontTx/>
              <a:buNone/>
            </a:pPr>
            <a:r>
              <a:rPr lang="en-US" altLang="en-US" sz="2400" b="1">
                <a:solidFill>
                  <a:schemeClr val="tx2"/>
                </a:solidFill>
                <a:latin typeface="Courier New" pitchFamily="49" charset="0"/>
              </a:rPr>
              <a:t>	   title: $t Revista de política y 		   derecho ambientales en América 	  	   Latina y el Caribe.</a:t>
            </a:r>
            <a:r>
              <a:rPr lang="en-US" altLang="en-US" sz="2400" b="1">
                <a:latin typeface="Courier New" pitchFamily="49" charset="0"/>
              </a:rPr>
              <a: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AB35F944-444E-42DE-BE58-B73E87AA18FC}" type="slidenum">
              <a:rPr lang="en-US" altLang="en-US" sz="1200"/>
              <a:pPr eaLnBrk="1" hangingPunct="1">
                <a:spcBef>
                  <a:spcPct val="0"/>
                </a:spcBef>
                <a:buClrTx/>
                <a:buSzTx/>
                <a:buFontTx/>
                <a:buNone/>
              </a:pPr>
              <a:t>47</a:t>
            </a:fld>
            <a:endParaRPr lang="en-US" altLang="en-US" sz="1200"/>
          </a:p>
        </p:txBody>
      </p:sp>
      <p:sp>
        <p:nvSpPr>
          <p:cNvPr id="48131" name="Rectangle 2"/>
          <p:cNvSpPr>
            <a:spLocks noGrp="1" noChangeArrowheads="1"/>
          </p:cNvSpPr>
          <p:nvPr>
            <p:ph type="title" idx="4294967295"/>
          </p:nvPr>
        </p:nvSpPr>
        <p:spPr/>
        <p:txBody>
          <a:bodyPr/>
          <a:lstStyle/>
          <a:p>
            <a:pPr algn="ctr" eaLnBrk="1" hangingPunct="1"/>
            <a:r>
              <a:rPr lang="en-US" altLang="en-US" sz="3200" b="1" dirty="0" smtClean="0"/>
              <a:t>Related Expressions – Example</a:t>
            </a:r>
            <a:br>
              <a:rPr lang="en-US" altLang="en-US" sz="3200" b="1" dirty="0" smtClean="0"/>
            </a:br>
            <a:r>
              <a:rPr lang="en-US" altLang="en-US" sz="2800" b="1" dirty="0" smtClean="0"/>
              <a:t>Translation</a:t>
            </a:r>
          </a:p>
        </p:txBody>
      </p:sp>
      <p:sp>
        <p:nvSpPr>
          <p:cNvPr id="48132" name="Text Box 3"/>
          <p:cNvSpPr txBox="1">
            <a:spLocks noChangeArrowheads="1"/>
          </p:cNvSpPr>
          <p:nvPr/>
        </p:nvSpPr>
        <p:spPr bwMode="auto">
          <a:xfrm>
            <a:off x="1219200" y="2011363"/>
            <a:ext cx="7543800" cy="2636837"/>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ctr">
              <a:spcBef>
                <a:spcPct val="0"/>
              </a:spcBef>
              <a:buClrTx/>
              <a:buSzTx/>
              <a:buFontTx/>
              <a:buNone/>
            </a:pPr>
            <a:r>
              <a:rPr lang="en-US" altLang="en-US" sz="2200" b="1" dirty="0">
                <a:solidFill>
                  <a:schemeClr val="tx2"/>
                </a:solidFill>
                <a:latin typeface="Arial" charset="0"/>
              </a:rPr>
              <a:t>Optional </a:t>
            </a:r>
            <a:r>
              <a:rPr lang="en-US" altLang="en-US" sz="2200" b="1" dirty="0" smtClean="0">
                <a:solidFill>
                  <a:schemeClr val="tx2"/>
                </a:solidFill>
                <a:latin typeface="Arial" charset="0"/>
              </a:rPr>
              <a:t>approach 1: </a:t>
            </a:r>
            <a:r>
              <a:rPr lang="en-US" altLang="en-US" sz="2200" b="1" dirty="0">
                <a:solidFill>
                  <a:schemeClr val="tx2"/>
                </a:solidFill>
                <a:latin typeface="Arial" charset="0"/>
              </a:rPr>
              <a:t>Authorized access point</a:t>
            </a:r>
          </a:p>
          <a:p>
            <a:pPr>
              <a:spcBef>
                <a:spcPct val="0"/>
              </a:spcBef>
              <a:buClrTx/>
              <a:buSzTx/>
              <a:buFontTx/>
              <a:buNone/>
            </a:pPr>
            <a:endParaRPr lang="en-US" altLang="en-US" sz="2400" b="1" dirty="0">
              <a:latin typeface="Arial" charset="0"/>
            </a:endParaRPr>
          </a:p>
          <a:p>
            <a:pPr>
              <a:spcBef>
                <a:spcPct val="0"/>
              </a:spcBef>
              <a:buClrTx/>
              <a:buSzTx/>
              <a:buFontTx/>
              <a:buNone/>
            </a:pPr>
            <a:r>
              <a:rPr lang="en-US" altLang="en-US" sz="2400" b="1" dirty="0">
                <a:latin typeface="Courier New" pitchFamily="49" charset="0"/>
              </a:rPr>
              <a:t>100 1# $a Brown, Dan, $d 1964-</a:t>
            </a:r>
          </a:p>
          <a:p>
            <a:pPr>
              <a:spcBef>
                <a:spcPct val="0"/>
              </a:spcBef>
              <a:buClrTx/>
              <a:buSzTx/>
              <a:buFontTx/>
              <a:buNone/>
            </a:pPr>
            <a:r>
              <a:rPr lang="en-US" altLang="en-US" sz="2400" b="1" dirty="0">
                <a:latin typeface="Courier New" pitchFamily="49" charset="0"/>
              </a:rPr>
              <a:t>240 10 $a Digital fortress. $l French</a:t>
            </a:r>
          </a:p>
          <a:p>
            <a:pPr>
              <a:spcBef>
                <a:spcPct val="0"/>
              </a:spcBef>
              <a:buClrTx/>
              <a:buSzTx/>
              <a:buFontTx/>
              <a:buNone/>
            </a:pPr>
            <a:r>
              <a:rPr lang="en-US" altLang="en-US" sz="2400" b="1" dirty="0">
                <a:latin typeface="Courier New" pitchFamily="49" charset="0"/>
              </a:rPr>
              <a:t>245 10 $a </a:t>
            </a:r>
            <a:r>
              <a:rPr lang="en-US" altLang="en-US" sz="2400" b="1" dirty="0" err="1">
                <a:latin typeface="Courier New" pitchFamily="49" charset="0"/>
              </a:rPr>
              <a:t>Forteresse</a:t>
            </a:r>
            <a:r>
              <a:rPr lang="en-US" altLang="en-US" sz="2400" b="1" dirty="0">
                <a:latin typeface="Courier New" pitchFamily="49" charset="0"/>
              </a:rPr>
              <a:t> </a:t>
            </a:r>
            <a:r>
              <a:rPr lang="en-US" altLang="en-US" sz="2400" b="1" dirty="0" err="1">
                <a:latin typeface="Courier New" pitchFamily="49" charset="0"/>
              </a:rPr>
              <a:t>digitale</a:t>
            </a:r>
            <a:r>
              <a:rPr lang="en-US" altLang="en-US" sz="2400" b="1" dirty="0">
                <a:latin typeface="Courier New" pitchFamily="49" charset="0"/>
              </a:rPr>
              <a:t>.</a:t>
            </a:r>
          </a:p>
          <a:p>
            <a:pPr>
              <a:spcBef>
                <a:spcPct val="0"/>
              </a:spcBef>
              <a:buClrTx/>
              <a:buSzTx/>
              <a:buFontTx/>
              <a:buNone/>
            </a:pPr>
            <a:r>
              <a:rPr lang="en-US" altLang="en-US" sz="2400" b="1" dirty="0">
                <a:solidFill>
                  <a:schemeClr val="tx2"/>
                </a:solidFill>
                <a:latin typeface="Courier New" pitchFamily="49" charset="0"/>
              </a:rPr>
              <a:t>700 1# $</a:t>
            </a:r>
            <a:r>
              <a:rPr lang="en-US" altLang="en-US" sz="2400" b="1" dirty="0" err="1">
                <a:solidFill>
                  <a:schemeClr val="tx2"/>
                </a:solidFill>
                <a:latin typeface="Courier New" pitchFamily="49" charset="0"/>
              </a:rPr>
              <a:t>i</a:t>
            </a:r>
            <a:r>
              <a:rPr lang="en-US" altLang="en-US" sz="2400" b="1" dirty="0">
                <a:solidFill>
                  <a:schemeClr val="tx2"/>
                </a:solidFill>
                <a:latin typeface="Courier New" pitchFamily="49" charset="0"/>
              </a:rPr>
              <a:t> Translation of: $a Brown, Dan, 	   $d 1964- $t Digital fortress.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pPr algn="ctr" eaLnBrk="1" hangingPunct="1"/>
            <a:r>
              <a:rPr lang="en-US" altLang="en-US" sz="3200" b="1" dirty="0" smtClean="0"/>
              <a:t>Related Expressions – Example</a:t>
            </a:r>
            <a:br>
              <a:rPr lang="en-US" altLang="en-US" sz="3200" b="1" dirty="0" smtClean="0"/>
            </a:br>
            <a:r>
              <a:rPr lang="en-US" altLang="en-US" sz="2800" b="1" dirty="0" smtClean="0"/>
              <a:t>Translation</a:t>
            </a:r>
          </a:p>
        </p:txBody>
      </p:sp>
      <p:sp>
        <p:nvSpPr>
          <p:cNvPr id="49155" name="Text Box 3"/>
          <p:cNvSpPr txBox="1">
            <a:spLocks noChangeArrowheads="1"/>
          </p:cNvSpPr>
          <p:nvPr/>
        </p:nvSpPr>
        <p:spPr bwMode="auto">
          <a:xfrm>
            <a:off x="1143000" y="1827213"/>
            <a:ext cx="7772400" cy="3367087"/>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ctr">
              <a:spcBef>
                <a:spcPct val="0"/>
              </a:spcBef>
              <a:buClrTx/>
              <a:buSzTx/>
              <a:buFontTx/>
              <a:buNone/>
            </a:pPr>
            <a:r>
              <a:rPr lang="en-US" altLang="en-US" sz="2200" b="1" dirty="0">
                <a:solidFill>
                  <a:schemeClr val="tx2"/>
                </a:solidFill>
                <a:latin typeface="Arial" charset="0"/>
              </a:rPr>
              <a:t>Optional </a:t>
            </a:r>
            <a:r>
              <a:rPr lang="en-US" altLang="en-US" sz="2200" b="1" dirty="0" smtClean="0">
                <a:solidFill>
                  <a:schemeClr val="tx2"/>
                </a:solidFill>
                <a:latin typeface="Arial" charset="0"/>
              </a:rPr>
              <a:t>approach 2: </a:t>
            </a:r>
            <a:r>
              <a:rPr lang="en-US" altLang="en-US" sz="2200" b="1" dirty="0">
                <a:solidFill>
                  <a:schemeClr val="tx2"/>
                </a:solidFill>
                <a:latin typeface="Arial" charset="0"/>
              </a:rPr>
              <a:t>Structured description in 500 field</a:t>
            </a:r>
          </a:p>
          <a:p>
            <a:pPr>
              <a:spcBef>
                <a:spcPct val="0"/>
              </a:spcBef>
              <a:buClrTx/>
              <a:buSzTx/>
              <a:buFontTx/>
              <a:buNone/>
            </a:pPr>
            <a:endParaRPr lang="en-US" altLang="en-US" sz="2400" b="1" dirty="0">
              <a:latin typeface="Arial" charset="0"/>
            </a:endParaRPr>
          </a:p>
          <a:p>
            <a:pPr>
              <a:spcBef>
                <a:spcPct val="0"/>
              </a:spcBef>
              <a:buClrTx/>
              <a:buSzTx/>
              <a:buFontTx/>
              <a:buNone/>
            </a:pPr>
            <a:r>
              <a:rPr lang="en-US" altLang="en-US" sz="2400" b="1" dirty="0">
                <a:latin typeface="Courier New" pitchFamily="49" charset="0"/>
              </a:rPr>
              <a:t>100 1# $a Brown, Dan, $d 1964-</a:t>
            </a:r>
          </a:p>
          <a:p>
            <a:pPr>
              <a:spcBef>
                <a:spcPct val="0"/>
              </a:spcBef>
              <a:buClrTx/>
              <a:buSzTx/>
              <a:buFontTx/>
              <a:buNone/>
            </a:pPr>
            <a:r>
              <a:rPr lang="en-US" altLang="en-US" sz="2400" b="1" dirty="0">
                <a:latin typeface="Courier New" pitchFamily="49" charset="0"/>
              </a:rPr>
              <a:t>240 10 $a Digital fortress. $l French</a:t>
            </a:r>
          </a:p>
          <a:p>
            <a:pPr>
              <a:spcBef>
                <a:spcPct val="0"/>
              </a:spcBef>
              <a:buClrTx/>
              <a:buSzTx/>
              <a:buFontTx/>
              <a:buNone/>
            </a:pPr>
            <a:r>
              <a:rPr lang="en-US" altLang="en-US" sz="2400" b="1" dirty="0">
                <a:latin typeface="Courier New" pitchFamily="49" charset="0"/>
              </a:rPr>
              <a:t>245 10 $a </a:t>
            </a:r>
            <a:r>
              <a:rPr lang="en-US" altLang="en-US" sz="2400" b="1" dirty="0" err="1">
                <a:latin typeface="Courier New" pitchFamily="49" charset="0"/>
              </a:rPr>
              <a:t>Forteresse</a:t>
            </a:r>
            <a:r>
              <a:rPr lang="en-US" altLang="en-US" sz="2400" b="1" dirty="0">
                <a:latin typeface="Courier New" pitchFamily="49" charset="0"/>
              </a:rPr>
              <a:t> </a:t>
            </a:r>
            <a:r>
              <a:rPr lang="en-US" altLang="en-US" sz="2400" b="1" dirty="0" err="1">
                <a:latin typeface="Courier New" pitchFamily="49" charset="0"/>
              </a:rPr>
              <a:t>digitale</a:t>
            </a:r>
            <a:r>
              <a:rPr lang="en-US" altLang="en-US" sz="2400" b="1" dirty="0">
                <a:latin typeface="Courier New" pitchFamily="49" charset="0"/>
              </a:rPr>
              <a:t>.</a:t>
            </a:r>
          </a:p>
          <a:p>
            <a:pPr>
              <a:spcBef>
                <a:spcPct val="0"/>
              </a:spcBef>
              <a:buClrTx/>
              <a:buSzTx/>
              <a:buFontTx/>
              <a:buNone/>
            </a:pPr>
            <a:r>
              <a:rPr lang="en-US" altLang="en-US" sz="2400" b="1" dirty="0">
                <a:solidFill>
                  <a:schemeClr val="tx2"/>
                </a:solidFill>
                <a:latin typeface="Courier New" pitchFamily="49" charset="0"/>
              </a:rPr>
              <a:t>500 ## $a Translation of: Digital 	   	  	   fortress / Dan Brown. -- 1st ed. 	   -- New York : St. Martin’s Press, 	   1998. -- 371 pages ; 22 cm.</a:t>
            </a:r>
          </a:p>
        </p:txBody>
      </p:sp>
      <p:sp>
        <p:nvSpPr>
          <p:cNvPr id="4915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35CD33B1-AFE7-46B0-9553-2135451FEA72}" type="slidenum">
              <a:rPr lang="en-US" altLang="en-US"/>
              <a:pPr eaLnBrk="1" hangingPunct="1"/>
              <a:t>48</a:t>
            </a:fld>
            <a:endParaRPr lang="en-US" alt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F54BF6B1-9396-4623-995C-E9525EBB70E8}" type="slidenum">
              <a:rPr lang="en-US" altLang="en-US" sz="1200"/>
              <a:pPr eaLnBrk="1" hangingPunct="1">
                <a:spcBef>
                  <a:spcPct val="0"/>
                </a:spcBef>
                <a:buClrTx/>
                <a:buSzTx/>
                <a:buFontTx/>
                <a:buNone/>
              </a:pPr>
              <a:t>49</a:t>
            </a:fld>
            <a:endParaRPr lang="en-US" altLang="en-US" sz="1200"/>
          </a:p>
        </p:txBody>
      </p:sp>
      <p:sp>
        <p:nvSpPr>
          <p:cNvPr id="50179" name="Rectangle 2"/>
          <p:cNvSpPr>
            <a:spLocks noGrp="1" noChangeArrowheads="1"/>
          </p:cNvSpPr>
          <p:nvPr>
            <p:ph type="title" idx="4294967295"/>
          </p:nvPr>
        </p:nvSpPr>
        <p:spPr>
          <a:xfrm>
            <a:off x="1370013" y="304800"/>
            <a:ext cx="7313612" cy="1143000"/>
          </a:xfrm>
        </p:spPr>
        <p:txBody>
          <a:bodyPr/>
          <a:lstStyle/>
          <a:p>
            <a:pPr algn="ctr" eaLnBrk="1" hangingPunct="1"/>
            <a:r>
              <a:rPr lang="en-US" altLang="en-US" sz="3200" b="1" dirty="0" smtClean="0"/>
              <a:t>Related Expressions – Example</a:t>
            </a:r>
            <a:br>
              <a:rPr lang="en-US" altLang="en-US" sz="3200" b="1" dirty="0" smtClean="0"/>
            </a:br>
            <a:r>
              <a:rPr lang="en-US" altLang="en-US" sz="2800" b="1" dirty="0" smtClean="0"/>
              <a:t>Translation</a:t>
            </a:r>
          </a:p>
        </p:txBody>
      </p:sp>
      <p:sp>
        <p:nvSpPr>
          <p:cNvPr id="50180" name="Text Box 3"/>
          <p:cNvSpPr txBox="1">
            <a:spLocks noChangeArrowheads="1"/>
          </p:cNvSpPr>
          <p:nvPr/>
        </p:nvSpPr>
        <p:spPr bwMode="auto">
          <a:xfrm>
            <a:off x="990600" y="1827213"/>
            <a:ext cx="7924800" cy="3732212"/>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ctr">
              <a:spcBef>
                <a:spcPct val="0"/>
              </a:spcBef>
              <a:buClrTx/>
              <a:buSzTx/>
              <a:buFontTx/>
              <a:buNone/>
            </a:pPr>
            <a:r>
              <a:rPr lang="en-US" altLang="en-US" sz="2200" b="1" dirty="0">
                <a:solidFill>
                  <a:schemeClr val="tx2"/>
                </a:solidFill>
                <a:latin typeface="Arial" charset="0"/>
              </a:rPr>
              <a:t>Optional </a:t>
            </a:r>
            <a:r>
              <a:rPr lang="en-US" altLang="en-US" sz="2200" b="1" dirty="0" smtClean="0">
                <a:solidFill>
                  <a:schemeClr val="tx2"/>
                </a:solidFill>
                <a:latin typeface="Arial" charset="0"/>
              </a:rPr>
              <a:t>approach 3: </a:t>
            </a:r>
            <a:r>
              <a:rPr lang="en-US" altLang="en-US" sz="2200" b="1" dirty="0">
                <a:solidFill>
                  <a:schemeClr val="tx2"/>
                </a:solidFill>
                <a:latin typeface="Arial" charset="0"/>
              </a:rPr>
              <a:t>Structured description in 765 field:</a:t>
            </a:r>
          </a:p>
          <a:p>
            <a:pPr>
              <a:spcBef>
                <a:spcPct val="0"/>
              </a:spcBef>
              <a:buClrTx/>
              <a:buSzTx/>
              <a:buFontTx/>
              <a:buNone/>
            </a:pPr>
            <a:endParaRPr lang="en-US" altLang="en-US" sz="2400" b="1" dirty="0">
              <a:latin typeface="Arial" charset="0"/>
            </a:endParaRPr>
          </a:p>
          <a:p>
            <a:pPr>
              <a:spcBef>
                <a:spcPct val="0"/>
              </a:spcBef>
              <a:buClrTx/>
              <a:buSzTx/>
              <a:buFontTx/>
              <a:buNone/>
            </a:pPr>
            <a:r>
              <a:rPr lang="en-US" altLang="en-US" sz="2400" b="1" dirty="0">
                <a:latin typeface="Courier New" pitchFamily="49" charset="0"/>
              </a:rPr>
              <a:t> 100 1# $a Brown, Dan, $d 1964-</a:t>
            </a:r>
          </a:p>
          <a:p>
            <a:pPr>
              <a:spcBef>
                <a:spcPct val="0"/>
              </a:spcBef>
              <a:buClrTx/>
              <a:buSzTx/>
              <a:buFontTx/>
              <a:buNone/>
            </a:pPr>
            <a:r>
              <a:rPr lang="en-US" altLang="en-US" sz="2400" b="1" dirty="0">
                <a:latin typeface="Courier New" pitchFamily="49" charset="0"/>
              </a:rPr>
              <a:t> 240 10 $a Digital fortress. $l French</a:t>
            </a:r>
          </a:p>
          <a:p>
            <a:pPr>
              <a:spcBef>
                <a:spcPct val="0"/>
              </a:spcBef>
              <a:buClrTx/>
              <a:buSzTx/>
              <a:buFontTx/>
              <a:buNone/>
            </a:pPr>
            <a:r>
              <a:rPr lang="en-US" altLang="en-US" sz="2400" b="1" dirty="0">
                <a:latin typeface="Courier New" pitchFamily="49" charset="0"/>
              </a:rPr>
              <a:t> 245 10 $a </a:t>
            </a:r>
            <a:r>
              <a:rPr lang="en-US" altLang="en-US" sz="2400" b="1" dirty="0" err="1">
                <a:latin typeface="Courier New" pitchFamily="49" charset="0"/>
              </a:rPr>
              <a:t>Forteresse</a:t>
            </a:r>
            <a:r>
              <a:rPr lang="en-US" altLang="en-US" sz="2400" b="1" dirty="0">
                <a:latin typeface="Courier New" pitchFamily="49" charset="0"/>
              </a:rPr>
              <a:t> </a:t>
            </a:r>
            <a:r>
              <a:rPr lang="en-US" altLang="en-US" sz="2400" b="1" dirty="0" err="1">
                <a:latin typeface="Courier New" pitchFamily="49" charset="0"/>
              </a:rPr>
              <a:t>digitale</a:t>
            </a:r>
            <a:r>
              <a:rPr lang="en-US" altLang="en-US" sz="2400" b="1" dirty="0">
                <a:latin typeface="Courier New" pitchFamily="49" charset="0"/>
              </a:rPr>
              <a:t>.</a:t>
            </a:r>
          </a:p>
          <a:p>
            <a:pPr>
              <a:spcBef>
                <a:spcPct val="0"/>
              </a:spcBef>
              <a:buClrTx/>
              <a:buSzTx/>
              <a:buFontTx/>
              <a:buNone/>
            </a:pPr>
            <a:r>
              <a:rPr lang="en-US" altLang="en-US" sz="2400" b="1" dirty="0">
                <a:latin typeface="Courier New" pitchFamily="49" charset="0"/>
              </a:rPr>
              <a:t> </a:t>
            </a:r>
            <a:r>
              <a:rPr lang="en-US" altLang="en-US" sz="2400" b="1" dirty="0">
                <a:solidFill>
                  <a:schemeClr val="tx2"/>
                </a:solidFill>
                <a:latin typeface="Courier New" pitchFamily="49" charset="0"/>
              </a:rPr>
              <a:t>765 0# $</a:t>
            </a:r>
            <a:r>
              <a:rPr lang="en-US" altLang="en-US" sz="2400" b="1" dirty="0" err="1">
                <a:solidFill>
                  <a:schemeClr val="tx2"/>
                </a:solidFill>
                <a:latin typeface="Courier New" pitchFamily="49" charset="0"/>
              </a:rPr>
              <a:t>i</a:t>
            </a:r>
            <a:r>
              <a:rPr lang="en-US" altLang="en-US" sz="2400" b="1" dirty="0">
                <a:solidFill>
                  <a:schemeClr val="tx2"/>
                </a:solidFill>
                <a:latin typeface="Courier New" pitchFamily="49" charset="0"/>
              </a:rPr>
              <a:t> Translation of: $a Brown, Dan, 	    1964- $t Digital fortress $b 1st 	    ed. $d New York : St. Martin’s 	   	    Press, 1998 $h 371 pages ; 22 cm 	    $w (DLC) 9703318</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2F9B2C66-C84D-49A2-9B20-0D730741948E}" type="slidenum">
              <a:rPr lang="en-US" altLang="en-US" sz="1200"/>
              <a:pPr eaLnBrk="1" hangingPunct="1">
                <a:spcBef>
                  <a:spcPct val="0"/>
                </a:spcBef>
                <a:buClrTx/>
                <a:buSzTx/>
                <a:buFontTx/>
                <a:buNone/>
              </a:pPr>
              <a:t>50</a:t>
            </a:fld>
            <a:endParaRPr lang="en-US" altLang="en-US" sz="1200"/>
          </a:p>
        </p:txBody>
      </p:sp>
      <p:sp>
        <p:nvSpPr>
          <p:cNvPr id="51203" name="Rectangle 2"/>
          <p:cNvSpPr>
            <a:spLocks noGrp="1" noChangeArrowheads="1"/>
          </p:cNvSpPr>
          <p:nvPr>
            <p:ph type="title" idx="4294967295"/>
          </p:nvPr>
        </p:nvSpPr>
        <p:spPr/>
        <p:txBody>
          <a:bodyPr/>
          <a:lstStyle/>
          <a:p>
            <a:pPr algn="ctr" eaLnBrk="1" hangingPunct="1"/>
            <a:r>
              <a:rPr lang="en-US" altLang="en-US" sz="3200" b="1" dirty="0" smtClean="0"/>
              <a:t>Related Expressions – Example</a:t>
            </a:r>
            <a:br>
              <a:rPr lang="en-US" altLang="en-US" sz="3200" b="1" dirty="0" smtClean="0"/>
            </a:br>
            <a:r>
              <a:rPr lang="en-US" altLang="en-US" sz="2800" b="1" dirty="0" smtClean="0"/>
              <a:t>Translation</a:t>
            </a:r>
          </a:p>
        </p:txBody>
      </p:sp>
      <p:sp>
        <p:nvSpPr>
          <p:cNvPr id="51204" name="Text Box 3"/>
          <p:cNvSpPr txBox="1">
            <a:spLocks noChangeArrowheads="1"/>
          </p:cNvSpPr>
          <p:nvPr/>
        </p:nvSpPr>
        <p:spPr bwMode="auto">
          <a:xfrm>
            <a:off x="1171575" y="1827213"/>
            <a:ext cx="7667625" cy="260667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ctr">
              <a:spcBef>
                <a:spcPct val="0"/>
              </a:spcBef>
              <a:buClrTx/>
              <a:buSzTx/>
              <a:buFontTx/>
              <a:buNone/>
            </a:pPr>
            <a:r>
              <a:rPr lang="en-US" altLang="en-US" sz="2000" b="1" dirty="0">
                <a:solidFill>
                  <a:schemeClr val="tx2"/>
                </a:solidFill>
                <a:latin typeface="Arial" charset="0"/>
              </a:rPr>
              <a:t>Optional </a:t>
            </a:r>
            <a:r>
              <a:rPr lang="en-US" altLang="en-US" sz="2000" b="1" dirty="0" smtClean="0">
                <a:solidFill>
                  <a:schemeClr val="tx2"/>
                </a:solidFill>
                <a:latin typeface="Arial" charset="0"/>
              </a:rPr>
              <a:t>approach 4:</a:t>
            </a:r>
            <a:r>
              <a:rPr lang="en-US" altLang="en-US" sz="2000" dirty="0" smtClean="0">
                <a:solidFill>
                  <a:schemeClr val="tx2"/>
                </a:solidFill>
                <a:latin typeface="Arial" charset="0"/>
              </a:rPr>
              <a:t> </a:t>
            </a:r>
            <a:r>
              <a:rPr lang="en-US" altLang="en-US" sz="2000" b="1" dirty="0">
                <a:solidFill>
                  <a:schemeClr val="tx2"/>
                </a:solidFill>
                <a:latin typeface="Arial" charset="0"/>
              </a:rPr>
              <a:t>Unstructured description in 500 field</a:t>
            </a:r>
          </a:p>
          <a:p>
            <a:pPr>
              <a:spcBef>
                <a:spcPct val="0"/>
              </a:spcBef>
              <a:buClrTx/>
              <a:buSzTx/>
              <a:buFontTx/>
              <a:buNone/>
            </a:pPr>
            <a:endParaRPr lang="en-US" altLang="en-US" sz="2400" b="1" dirty="0">
              <a:latin typeface="Arial" charset="0"/>
            </a:endParaRPr>
          </a:p>
          <a:p>
            <a:pPr>
              <a:spcBef>
                <a:spcPct val="0"/>
              </a:spcBef>
              <a:buClrTx/>
              <a:buSzTx/>
              <a:buFontTx/>
              <a:buNone/>
            </a:pPr>
            <a:r>
              <a:rPr lang="en-US" altLang="en-US" sz="2400" b="1" dirty="0">
                <a:latin typeface="Courier New" pitchFamily="49" charset="0"/>
              </a:rPr>
              <a:t>100 1# $a Brown, Dan, $d 1964-</a:t>
            </a:r>
          </a:p>
          <a:p>
            <a:pPr>
              <a:spcBef>
                <a:spcPct val="0"/>
              </a:spcBef>
              <a:buClrTx/>
              <a:buSzTx/>
              <a:buFontTx/>
              <a:buNone/>
            </a:pPr>
            <a:r>
              <a:rPr lang="en-US" altLang="en-US" sz="2400" b="1" dirty="0">
                <a:latin typeface="Courier New" pitchFamily="49" charset="0"/>
              </a:rPr>
              <a:t>240 10 $a Digital fortress. $l French</a:t>
            </a:r>
          </a:p>
          <a:p>
            <a:pPr>
              <a:spcBef>
                <a:spcPct val="0"/>
              </a:spcBef>
              <a:buClrTx/>
              <a:buSzTx/>
              <a:buFontTx/>
              <a:buNone/>
            </a:pPr>
            <a:r>
              <a:rPr lang="en-US" altLang="en-US" sz="2400" b="1" dirty="0">
                <a:latin typeface="Courier New" pitchFamily="49" charset="0"/>
              </a:rPr>
              <a:t>245 10 $a </a:t>
            </a:r>
            <a:r>
              <a:rPr lang="en-US" altLang="en-US" sz="2400" b="1" dirty="0" err="1">
                <a:latin typeface="Courier New" pitchFamily="49" charset="0"/>
              </a:rPr>
              <a:t>Forteresse</a:t>
            </a:r>
            <a:r>
              <a:rPr lang="en-US" altLang="en-US" sz="2400" b="1" dirty="0">
                <a:latin typeface="Courier New" pitchFamily="49" charset="0"/>
              </a:rPr>
              <a:t> </a:t>
            </a:r>
            <a:r>
              <a:rPr lang="en-US" altLang="en-US" sz="2400" b="1" dirty="0" err="1">
                <a:latin typeface="Courier New" pitchFamily="49" charset="0"/>
              </a:rPr>
              <a:t>digitale</a:t>
            </a:r>
            <a:r>
              <a:rPr lang="en-US" altLang="en-US" sz="2400" b="1" dirty="0">
                <a:latin typeface="Courier New" pitchFamily="49" charset="0"/>
              </a:rPr>
              <a:t>.</a:t>
            </a:r>
          </a:p>
          <a:p>
            <a:pPr>
              <a:spcBef>
                <a:spcPct val="0"/>
              </a:spcBef>
              <a:buClrTx/>
              <a:buSzTx/>
              <a:buFontTx/>
              <a:buNone/>
            </a:pPr>
            <a:r>
              <a:rPr lang="en-US" altLang="en-US" sz="2400" b="1" dirty="0">
                <a:solidFill>
                  <a:schemeClr val="tx2"/>
                </a:solidFill>
                <a:latin typeface="Courier New" pitchFamily="49" charset="0"/>
              </a:rPr>
              <a:t>500 ## $a Translation of the author’s 	   	   novel Digital fortress.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E8F610BA-2B67-40AC-9FF1-8D62DA3C5F56}" type="slidenum">
              <a:rPr lang="en-US" altLang="en-US" sz="1200"/>
              <a:pPr eaLnBrk="1" hangingPunct="1">
                <a:spcBef>
                  <a:spcPct val="0"/>
                </a:spcBef>
                <a:buClrTx/>
                <a:buSzTx/>
                <a:buFontTx/>
                <a:buNone/>
              </a:pPr>
              <a:t>51</a:t>
            </a:fld>
            <a:endParaRPr lang="en-US" altLang="en-US" sz="1200"/>
          </a:p>
        </p:txBody>
      </p:sp>
      <p:sp>
        <p:nvSpPr>
          <p:cNvPr id="52227" name="Rectangle 2"/>
          <p:cNvSpPr>
            <a:spLocks noGrp="1" noChangeArrowheads="1"/>
          </p:cNvSpPr>
          <p:nvPr>
            <p:ph type="title" idx="4294967295"/>
          </p:nvPr>
        </p:nvSpPr>
        <p:spPr/>
        <p:txBody>
          <a:bodyPr/>
          <a:lstStyle/>
          <a:p>
            <a:pPr algn="ctr" eaLnBrk="1" hangingPunct="1"/>
            <a:r>
              <a:rPr lang="en-US" altLang="en-US" sz="3200" b="1" smtClean="0"/>
              <a:t>Related Manifestations</a:t>
            </a:r>
          </a:p>
        </p:txBody>
      </p:sp>
      <p:sp>
        <p:nvSpPr>
          <p:cNvPr id="52228" name="Rectangle 3"/>
          <p:cNvSpPr>
            <a:spLocks noGrp="1" noChangeArrowheads="1"/>
          </p:cNvSpPr>
          <p:nvPr>
            <p:ph type="body" idx="4294967295"/>
          </p:nvPr>
        </p:nvSpPr>
        <p:spPr>
          <a:xfrm>
            <a:off x="1143000" y="1752600"/>
            <a:ext cx="7540625" cy="4189413"/>
          </a:xfrm>
        </p:spPr>
        <p:txBody>
          <a:bodyPr/>
          <a:lstStyle/>
          <a:p>
            <a:pPr eaLnBrk="1" hangingPunct="1">
              <a:lnSpc>
                <a:spcPct val="80000"/>
              </a:lnSpc>
              <a:spcBef>
                <a:spcPts val="600"/>
              </a:spcBef>
            </a:pPr>
            <a:r>
              <a:rPr lang="en-US" altLang="en-US" sz="2800" dirty="0" smtClean="0"/>
              <a:t>RDA </a:t>
            </a:r>
            <a:r>
              <a:rPr lang="en-US" altLang="en-US" sz="2800" dirty="0" smtClean="0">
                <a:solidFill>
                  <a:schemeClr val="tx2"/>
                </a:solidFill>
              </a:rPr>
              <a:t>Chapter 27</a:t>
            </a:r>
          </a:p>
          <a:p>
            <a:pPr eaLnBrk="1" hangingPunct="1">
              <a:lnSpc>
                <a:spcPct val="80000"/>
              </a:lnSpc>
              <a:spcBef>
                <a:spcPts val="600"/>
              </a:spcBef>
            </a:pPr>
            <a:r>
              <a:rPr lang="en-US" altLang="en-US" sz="2800" dirty="0" smtClean="0"/>
              <a:t>Common</a:t>
            </a:r>
            <a:r>
              <a:rPr lang="en-US" altLang="en-US" sz="2800" dirty="0" smtClean="0">
                <a:solidFill>
                  <a:schemeClr val="tx2"/>
                </a:solidFill>
              </a:rPr>
              <a:t> manifestation</a:t>
            </a:r>
            <a:r>
              <a:rPr lang="en-US" altLang="en-US" sz="2800" dirty="0" smtClean="0"/>
              <a:t> relationships</a:t>
            </a:r>
          </a:p>
          <a:p>
            <a:pPr lvl="1" eaLnBrk="1" hangingPunct="1">
              <a:spcBef>
                <a:spcPts val="600"/>
              </a:spcBef>
            </a:pPr>
            <a:r>
              <a:rPr lang="en-US" altLang="en-US" sz="2400" dirty="0" smtClean="0"/>
              <a:t>reproductions</a:t>
            </a:r>
          </a:p>
          <a:p>
            <a:pPr lvl="1" eaLnBrk="1" hangingPunct="1">
              <a:spcBef>
                <a:spcPts val="600"/>
              </a:spcBef>
            </a:pPr>
            <a:r>
              <a:rPr lang="en-US" altLang="en-US" sz="2400" dirty="0" smtClean="0"/>
              <a:t>different formats for the same expression (e.g., book vs. CD; book vs. PDF)</a:t>
            </a:r>
          </a:p>
          <a:p>
            <a:pPr lvl="1" eaLnBrk="1" hangingPunct="1">
              <a:spcBef>
                <a:spcPts val="600"/>
              </a:spcBef>
            </a:pPr>
            <a:r>
              <a:rPr lang="en-US" altLang="en-US" sz="2400" dirty="0" smtClean="0"/>
              <a:t>special issues</a:t>
            </a:r>
          </a:p>
          <a:p>
            <a:pPr eaLnBrk="1" hangingPunct="1">
              <a:spcBef>
                <a:spcPts val="600"/>
              </a:spcBef>
            </a:pPr>
            <a:r>
              <a:rPr lang="en-US" altLang="en-US" sz="2800" dirty="0">
                <a:solidFill>
                  <a:schemeClr val="tx2"/>
                </a:solidFill>
              </a:rPr>
              <a:t>LC-PCC PS 27.1</a:t>
            </a:r>
          </a:p>
          <a:p>
            <a:pPr eaLnBrk="1" hangingPunct="1">
              <a:spcBef>
                <a:spcPts val="600"/>
              </a:spcBef>
            </a:pPr>
            <a:endParaRPr lang="en-US" altLang="en-US" sz="2800" dirty="0" smtClean="0"/>
          </a:p>
          <a:p>
            <a:pPr eaLnBrk="1" hangingPunct="1">
              <a:lnSpc>
                <a:spcPct val="80000"/>
              </a:lnSpc>
            </a:pPr>
            <a:endParaRPr lang="en-US" altLang="en-US" sz="2800" dirty="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3177121F-4375-498F-8834-8419AA0964AF}" type="slidenum">
              <a:rPr lang="en-US" altLang="en-US" sz="1200"/>
              <a:pPr eaLnBrk="1" hangingPunct="1">
                <a:spcBef>
                  <a:spcPct val="0"/>
                </a:spcBef>
                <a:buClrTx/>
                <a:buSzTx/>
                <a:buFontTx/>
                <a:buNone/>
              </a:pPr>
              <a:t>52</a:t>
            </a:fld>
            <a:endParaRPr lang="en-US" altLang="en-US" sz="1200"/>
          </a:p>
        </p:txBody>
      </p:sp>
      <p:sp>
        <p:nvSpPr>
          <p:cNvPr id="53251" name="Rectangle 2"/>
          <p:cNvSpPr>
            <a:spLocks noGrp="1" noChangeArrowheads="1"/>
          </p:cNvSpPr>
          <p:nvPr>
            <p:ph type="title" idx="4294967295"/>
          </p:nvPr>
        </p:nvSpPr>
        <p:spPr/>
        <p:txBody>
          <a:bodyPr/>
          <a:lstStyle/>
          <a:p>
            <a:pPr algn="ctr" eaLnBrk="1" hangingPunct="1"/>
            <a:r>
              <a:rPr lang="en-US" altLang="en-US" sz="3200" b="1" dirty="0" smtClean="0"/>
              <a:t>Related Manifestations – </a:t>
            </a:r>
            <a:br>
              <a:rPr lang="en-US" altLang="en-US" sz="3200" b="1" dirty="0" smtClean="0"/>
            </a:br>
            <a:r>
              <a:rPr lang="en-US" altLang="en-US" sz="2800" b="1" dirty="0" smtClean="0"/>
              <a:t>LC Core Relationships</a:t>
            </a:r>
            <a:endParaRPr lang="en-US" altLang="en-US" sz="2800" b="1" dirty="0" smtClean="0">
              <a:solidFill>
                <a:srgbClr val="FF0000"/>
              </a:solidFill>
            </a:endParaRPr>
          </a:p>
        </p:txBody>
      </p:sp>
      <p:sp>
        <p:nvSpPr>
          <p:cNvPr id="53252" name="Rectangle 3"/>
          <p:cNvSpPr>
            <a:spLocks noGrp="1" noChangeArrowheads="1"/>
          </p:cNvSpPr>
          <p:nvPr>
            <p:ph type="body" idx="4294967295"/>
          </p:nvPr>
        </p:nvSpPr>
        <p:spPr>
          <a:xfrm>
            <a:off x="990600" y="1600200"/>
            <a:ext cx="7693025" cy="4876800"/>
          </a:xfrm>
        </p:spPr>
        <p:txBody>
          <a:bodyPr/>
          <a:lstStyle/>
          <a:p>
            <a:pPr eaLnBrk="1" hangingPunct="1">
              <a:spcBef>
                <a:spcPts val="600"/>
              </a:spcBef>
            </a:pPr>
            <a:r>
              <a:rPr lang="en-US" altLang="en-US" sz="2800" dirty="0" smtClean="0"/>
              <a:t>LC/PCC core </a:t>
            </a:r>
            <a:r>
              <a:rPr lang="en-US" altLang="en-US" sz="2800" dirty="0" smtClean="0">
                <a:solidFill>
                  <a:schemeClr val="tx2"/>
                </a:solidFill>
              </a:rPr>
              <a:t>manifestation</a:t>
            </a:r>
            <a:r>
              <a:rPr lang="en-US" altLang="en-US" sz="2800" dirty="0" smtClean="0"/>
              <a:t> relationships</a:t>
            </a:r>
          </a:p>
          <a:p>
            <a:pPr lvl="1" eaLnBrk="1" hangingPunct="1">
              <a:spcBef>
                <a:spcPts val="600"/>
              </a:spcBef>
            </a:pPr>
            <a:r>
              <a:rPr lang="en-US" altLang="en-US" sz="2400" dirty="0" smtClean="0">
                <a:solidFill>
                  <a:schemeClr val="tx2"/>
                </a:solidFill>
              </a:rPr>
              <a:t>Reproductions</a:t>
            </a:r>
          </a:p>
          <a:p>
            <a:pPr lvl="2" eaLnBrk="1" hangingPunct="1">
              <a:spcBef>
                <a:spcPts val="600"/>
              </a:spcBef>
            </a:pPr>
            <a:r>
              <a:rPr lang="en-US" dirty="0" smtClean="0"/>
              <a:t>“</a:t>
            </a:r>
            <a:r>
              <a:rPr lang="en-US" dirty="0"/>
              <a:t>reproduction” is </a:t>
            </a:r>
            <a:r>
              <a:rPr lang="en-US" dirty="0" smtClean="0"/>
              <a:t>used </a:t>
            </a:r>
            <a:r>
              <a:rPr lang="en-US" dirty="0"/>
              <a:t>in </a:t>
            </a:r>
            <a:r>
              <a:rPr lang="en-US" dirty="0" smtClean="0"/>
              <a:t>a broad sense</a:t>
            </a:r>
          </a:p>
          <a:p>
            <a:pPr lvl="2" eaLnBrk="1" hangingPunct="1">
              <a:spcBef>
                <a:spcPts val="600"/>
              </a:spcBef>
            </a:pPr>
            <a:r>
              <a:rPr lang="en-US" altLang="en-US" u="sng" dirty="0" smtClean="0"/>
              <a:t>not</a:t>
            </a:r>
            <a:r>
              <a:rPr lang="en-US" altLang="en-US" dirty="0" smtClean="0"/>
              <a:t> </a:t>
            </a:r>
            <a:r>
              <a:rPr lang="en-US" altLang="en-US" dirty="0"/>
              <a:t>revised </a:t>
            </a:r>
            <a:r>
              <a:rPr lang="en-US" altLang="en-US" dirty="0" smtClean="0"/>
              <a:t>editions</a:t>
            </a:r>
            <a:endParaRPr lang="en-US" altLang="en-US" dirty="0"/>
          </a:p>
          <a:p>
            <a:pPr eaLnBrk="1" hangingPunct="1">
              <a:spcBef>
                <a:spcPts val="600"/>
              </a:spcBef>
            </a:pPr>
            <a:r>
              <a:rPr lang="en-US" altLang="en-US" sz="2800" dirty="0" smtClean="0"/>
              <a:t>Ways to indicate the relationship</a:t>
            </a:r>
          </a:p>
          <a:p>
            <a:pPr lvl="1" eaLnBrk="1" hangingPunct="1">
              <a:spcBef>
                <a:spcPts val="600"/>
              </a:spcBef>
            </a:pPr>
            <a:r>
              <a:rPr lang="en-US" altLang="en-US" sz="2400" dirty="0" smtClean="0"/>
              <a:t>Structured description</a:t>
            </a:r>
          </a:p>
          <a:p>
            <a:pPr lvl="1" eaLnBrk="1" hangingPunct="1">
              <a:spcBef>
                <a:spcPts val="600"/>
              </a:spcBef>
            </a:pPr>
            <a:r>
              <a:rPr lang="en-US" altLang="en-US" sz="2400" dirty="0" smtClean="0"/>
              <a:t>Unstructured description</a:t>
            </a:r>
          </a:p>
          <a:p>
            <a:pPr lvl="1" eaLnBrk="1" hangingPunct="1">
              <a:spcBef>
                <a:spcPts val="600"/>
              </a:spcBef>
            </a:pPr>
            <a:r>
              <a:rPr lang="en-US" altLang="en-US" sz="2400" i="1" u="sng" dirty="0" smtClean="0">
                <a:solidFill>
                  <a:schemeClr val="tx2"/>
                </a:solidFill>
              </a:rPr>
              <a:t>Not</a:t>
            </a:r>
            <a:r>
              <a:rPr lang="en-US" altLang="en-US" sz="2400" dirty="0" smtClean="0"/>
              <a:t> by Authorized access point</a:t>
            </a:r>
          </a:p>
          <a:p>
            <a:pPr eaLnBrk="1" hangingPunct="1">
              <a:spcBef>
                <a:spcPts val="600"/>
              </a:spcBef>
            </a:pPr>
            <a:r>
              <a:rPr lang="en-US" altLang="en-US" sz="2800" dirty="0" smtClean="0"/>
              <a:t>Linking entry fields</a:t>
            </a:r>
          </a:p>
          <a:p>
            <a:pPr lvl="1" eaLnBrk="1" hangingPunct="1">
              <a:spcBef>
                <a:spcPts val="600"/>
              </a:spcBef>
            </a:pPr>
            <a:r>
              <a:rPr lang="en-US" altLang="en-US" sz="2400" dirty="0" smtClean="0"/>
              <a:t>775 or 776</a:t>
            </a:r>
          </a:p>
          <a:p>
            <a:pPr lvl="1" eaLnBrk="1" hangingPunct="1">
              <a:spcBef>
                <a:spcPts val="600"/>
              </a:spcBef>
            </a:pPr>
            <a:r>
              <a:rPr lang="en-US" altLang="en-US" sz="2400" dirty="0" smtClean="0"/>
              <a:t>5XX</a:t>
            </a:r>
            <a:endParaRPr lang="en-US" altLang="en-US" sz="1800"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80C93C54-901D-4D4B-BF1A-F0D7B854DE37}" type="slidenum">
              <a:rPr lang="en-US" altLang="en-US" sz="1200"/>
              <a:pPr eaLnBrk="1" hangingPunct="1">
                <a:spcBef>
                  <a:spcPct val="0"/>
                </a:spcBef>
                <a:buClrTx/>
                <a:buSzTx/>
                <a:buFontTx/>
                <a:buNone/>
              </a:pPr>
              <a:t>53</a:t>
            </a:fld>
            <a:endParaRPr lang="en-US" altLang="en-US" sz="1200"/>
          </a:p>
        </p:txBody>
      </p:sp>
      <p:sp>
        <p:nvSpPr>
          <p:cNvPr id="54275" name="Rectangle 2"/>
          <p:cNvSpPr>
            <a:spLocks noGrp="1" noChangeAspect="1" noChangeArrowheads="1"/>
          </p:cNvSpPr>
          <p:nvPr>
            <p:ph type="title"/>
          </p:nvPr>
        </p:nvSpPr>
        <p:spPr/>
        <p:txBody>
          <a:bodyPr/>
          <a:lstStyle/>
          <a:p>
            <a:pPr algn="ctr" eaLnBrk="1" hangingPunct="1"/>
            <a:r>
              <a:rPr lang="en-US" altLang="en-US" sz="3200" b="1" dirty="0" smtClean="0"/>
              <a:t>Related Manifestations – </a:t>
            </a:r>
            <a:r>
              <a:rPr lang="en-US" altLang="en-US" sz="2800" b="1" dirty="0" smtClean="0"/>
              <a:t>Reproductions: LC Core</a:t>
            </a:r>
          </a:p>
        </p:txBody>
      </p:sp>
      <p:sp>
        <p:nvSpPr>
          <p:cNvPr id="54276" name="Rectangle 3"/>
          <p:cNvSpPr>
            <a:spLocks noGrp="1" noChangeArrowheads="1"/>
          </p:cNvSpPr>
          <p:nvPr>
            <p:ph type="body" idx="1"/>
          </p:nvPr>
        </p:nvSpPr>
        <p:spPr>
          <a:xfrm>
            <a:off x="1143000" y="1676400"/>
            <a:ext cx="7542213" cy="4876800"/>
          </a:xfrm>
        </p:spPr>
        <p:txBody>
          <a:bodyPr/>
          <a:lstStyle/>
          <a:p>
            <a:pPr eaLnBrk="1" hangingPunct="1">
              <a:spcBef>
                <a:spcPts val="600"/>
              </a:spcBef>
            </a:pPr>
            <a:r>
              <a:rPr lang="en-US" altLang="en-US" sz="2800" dirty="0" smtClean="0"/>
              <a:t>Use a structured description to give information about the original</a:t>
            </a:r>
          </a:p>
          <a:p>
            <a:pPr lvl="1" eaLnBrk="1" hangingPunct="1">
              <a:spcBef>
                <a:spcPts val="600"/>
              </a:spcBef>
            </a:pPr>
            <a:r>
              <a:rPr lang="en-US" altLang="en-US" sz="2400" dirty="0" smtClean="0">
                <a:solidFill>
                  <a:schemeClr val="tx2"/>
                </a:solidFill>
              </a:rPr>
              <a:t>775 field</a:t>
            </a:r>
            <a:r>
              <a:rPr lang="en-US" altLang="en-US" sz="2400" dirty="0" smtClean="0">
                <a:solidFill>
                  <a:srgbClr val="FF0000"/>
                </a:solidFill>
              </a:rPr>
              <a:t> </a:t>
            </a:r>
            <a:r>
              <a:rPr lang="en-US" altLang="en-US" sz="2400" dirty="0" smtClean="0"/>
              <a:t>if the carrier type is </a:t>
            </a:r>
            <a:r>
              <a:rPr lang="en-US" altLang="en-US" sz="2400" dirty="0" smtClean="0">
                <a:solidFill>
                  <a:schemeClr val="tx2"/>
                </a:solidFill>
              </a:rPr>
              <a:t>same</a:t>
            </a:r>
            <a:r>
              <a:rPr lang="en-US" altLang="en-US" sz="2400" dirty="0" smtClean="0"/>
              <a:t> </a:t>
            </a:r>
          </a:p>
          <a:p>
            <a:pPr lvl="1" eaLnBrk="1" hangingPunct="1">
              <a:spcBef>
                <a:spcPts val="600"/>
              </a:spcBef>
            </a:pPr>
            <a:r>
              <a:rPr lang="en-US" altLang="en-US" sz="2400" dirty="0" smtClean="0">
                <a:solidFill>
                  <a:schemeClr val="tx2"/>
                </a:solidFill>
              </a:rPr>
              <a:t>776 field</a:t>
            </a:r>
            <a:r>
              <a:rPr lang="en-US" altLang="en-US" sz="2400" dirty="0" smtClean="0">
                <a:solidFill>
                  <a:srgbClr val="FF0000"/>
                </a:solidFill>
              </a:rPr>
              <a:t> </a:t>
            </a:r>
            <a:r>
              <a:rPr lang="en-US" altLang="en-US" sz="2400" dirty="0" smtClean="0"/>
              <a:t>if the carrier type is </a:t>
            </a:r>
            <a:r>
              <a:rPr lang="en-US" altLang="en-US" sz="2400" dirty="0" smtClean="0">
                <a:solidFill>
                  <a:schemeClr val="tx2"/>
                </a:solidFill>
              </a:rPr>
              <a:t>different</a:t>
            </a:r>
            <a:r>
              <a:rPr lang="en-US" altLang="en-US" sz="2400" dirty="0" smtClean="0"/>
              <a:t> </a:t>
            </a:r>
          </a:p>
          <a:p>
            <a:pPr eaLnBrk="1" hangingPunct="1">
              <a:spcBef>
                <a:spcPts val="600"/>
              </a:spcBef>
            </a:pPr>
            <a:r>
              <a:rPr lang="en-US" altLang="en-US" sz="2800" dirty="0" smtClean="0"/>
              <a:t>Use information ‘as is’ from the record for the original</a:t>
            </a:r>
          </a:p>
          <a:p>
            <a:pPr eaLnBrk="1" hangingPunct="1">
              <a:spcBef>
                <a:spcPts val="600"/>
              </a:spcBef>
            </a:pPr>
            <a:r>
              <a:rPr lang="en-US" altLang="en-US" sz="2800" dirty="0" smtClean="0"/>
              <a:t>Use relationship designator “</a:t>
            </a:r>
            <a:r>
              <a:rPr lang="en-US" altLang="en-US" sz="2800" dirty="0" smtClean="0">
                <a:solidFill>
                  <a:schemeClr val="tx2"/>
                </a:solidFill>
              </a:rPr>
              <a:t>Reproduction of (manifestation)</a:t>
            </a:r>
            <a:r>
              <a:rPr lang="en-US" altLang="en-US" sz="2800" dirty="0" smtClean="0"/>
              <a:t>”</a:t>
            </a:r>
          </a:p>
          <a:p>
            <a:pPr eaLnBrk="1" hangingPunct="1">
              <a:spcBef>
                <a:spcPts val="600"/>
              </a:spcBef>
            </a:pPr>
            <a:r>
              <a:rPr lang="en-US" altLang="en-US" sz="2800" dirty="0" smtClean="0"/>
              <a:t>If detailed information is not available, give bibliographic history in </a:t>
            </a:r>
            <a:r>
              <a:rPr lang="en-US" altLang="en-US" sz="2800" dirty="0" smtClean="0">
                <a:solidFill>
                  <a:schemeClr val="tx2"/>
                </a:solidFill>
              </a:rPr>
              <a:t>500</a:t>
            </a:r>
            <a:r>
              <a:rPr lang="en-US" altLang="en-US" sz="2800" dirty="0" smtClean="0"/>
              <a:t> field</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D5B48E68-6A46-4F5A-8131-EAC7BB23FE0B}" type="slidenum">
              <a:rPr lang="en-US" altLang="en-US" sz="1200"/>
              <a:pPr eaLnBrk="1" hangingPunct="1">
                <a:spcBef>
                  <a:spcPct val="0"/>
                </a:spcBef>
                <a:buClrTx/>
                <a:buSzTx/>
                <a:buFontTx/>
                <a:buNone/>
              </a:pPr>
              <a:t>54</a:t>
            </a:fld>
            <a:endParaRPr lang="en-US" altLang="en-US" sz="1200"/>
          </a:p>
        </p:txBody>
      </p:sp>
      <p:sp>
        <p:nvSpPr>
          <p:cNvPr id="55299" name="Rectangle 2"/>
          <p:cNvSpPr>
            <a:spLocks noGrp="1" noChangeArrowheads="1"/>
          </p:cNvSpPr>
          <p:nvPr>
            <p:ph type="title"/>
          </p:nvPr>
        </p:nvSpPr>
        <p:spPr/>
        <p:txBody>
          <a:bodyPr/>
          <a:lstStyle/>
          <a:p>
            <a:pPr algn="ctr" eaLnBrk="1" hangingPunct="1"/>
            <a:r>
              <a:rPr lang="en-US" altLang="en-US" sz="3200" b="1" dirty="0" smtClean="0"/>
              <a:t>Related Manifestations –</a:t>
            </a:r>
            <a:br>
              <a:rPr lang="en-US" altLang="en-US" sz="3200" b="1" dirty="0" smtClean="0"/>
            </a:br>
            <a:r>
              <a:rPr lang="en-US" altLang="en-US" sz="2800" b="1" dirty="0" smtClean="0"/>
              <a:t>Example</a:t>
            </a:r>
          </a:p>
        </p:txBody>
      </p:sp>
      <p:sp>
        <p:nvSpPr>
          <p:cNvPr id="55300" name="Text Box 3"/>
          <p:cNvSpPr txBox="1">
            <a:spLocks noChangeArrowheads="1"/>
          </p:cNvSpPr>
          <p:nvPr/>
        </p:nvSpPr>
        <p:spPr bwMode="auto">
          <a:xfrm>
            <a:off x="990600" y="1828800"/>
            <a:ext cx="8001000" cy="412750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b="1" dirty="0">
                <a:latin typeface="Courier New" pitchFamily="49" charset="0"/>
                <a:cs typeface="Courier New" pitchFamily="49" charset="0"/>
              </a:rPr>
              <a:t>245 00 $a Health statistics for elementary</a:t>
            </a:r>
          </a:p>
          <a:p>
            <a:pPr>
              <a:spcBef>
                <a:spcPct val="0"/>
              </a:spcBef>
              <a:buClrTx/>
              <a:buSzTx/>
              <a:buFontTx/>
              <a:buNone/>
            </a:pPr>
            <a:r>
              <a:rPr lang="en-US" altLang="en-US" sz="2400" b="1" dirty="0">
                <a:latin typeface="Courier New" pitchFamily="49" charset="0"/>
                <a:cs typeface="Courier New" pitchFamily="49" charset="0"/>
              </a:rPr>
              <a:t>	   -school children.</a:t>
            </a:r>
          </a:p>
          <a:p>
            <a:pPr>
              <a:spcBef>
                <a:spcPct val="0"/>
              </a:spcBef>
              <a:buClrTx/>
              <a:buSzTx/>
              <a:buFontTx/>
              <a:buNone/>
            </a:pPr>
            <a:r>
              <a:rPr lang="en-US" altLang="en-US" sz="2400" b="1" dirty="0">
                <a:latin typeface="Courier New" pitchFamily="49" charset="0"/>
                <a:cs typeface="Courier New" pitchFamily="49" charset="0"/>
              </a:rPr>
              <a:t>264 #1 $a Baltimore : $b Johns Hopkins </a:t>
            </a:r>
          </a:p>
          <a:p>
            <a:pPr>
              <a:spcBef>
                <a:spcPct val="0"/>
              </a:spcBef>
              <a:buClrTx/>
              <a:buSzTx/>
              <a:buFontTx/>
              <a:buNone/>
            </a:pPr>
            <a:r>
              <a:rPr lang="en-US" altLang="en-US" sz="2400" b="1" dirty="0">
                <a:latin typeface="Courier New" pitchFamily="49" charset="0"/>
                <a:cs typeface="Courier New" pitchFamily="49" charset="0"/>
              </a:rPr>
              <a:t>	   University, $c 2009-</a:t>
            </a:r>
          </a:p>
          <a:p>
            <a:pPr>
              <a:spcBef>
                <a:spcPct val="0"/>
              </a:spcBef>
              <a:buClrTx/>
              <a:buSzTx/>
              <a:buFontTx/>
              <a:buNone/>
            </a:pPr>
            <a:r>
              <a:rPr lang="en-US" altLang="en-US" sz="2400" b="1" dirty="0">
                <a:latin typeface="Courier New" pitchFamily="49" charset="0"/>
                <a:cs typeface="Courier New" pitchFamily="49" charset="0"/>
              </a:rPr>
              <a:t>300 ## $a volumes ; $c 27 cm</a:t>
            </a:r>
          </a:p>
          <a:p>
            <a:pPr>
              <a:spcBef>
                <a:spcPct val="0"/>
              </a:spcBef>
              <a:buClrTx/>
              <a:buSzTx/>
              <a:buFontTx/>
              <a:buNone/>
            </a:pPr>
            <a:r>
              <a:rPr lang="en-US" altLang="en-US" sz="2400" b="1" dirty="0">
                <a:solidFill>
                  <a:schemeClr val="tx2"/>
                </a:solidFill>
                <a:latin typeface="Courier New" pitchFamily="49" charset="0"/>
                <a:cs typeface="Courier New" pitchFamily="49" charset="0"/>
              </a:rPr>
              <a:t>776 08 $</a:t>
            </a:r>
            <a:r>
              <a:rPr lang="en-US" altLang="en-US" sz="2400" b="1" dirty="0" err="1">
                <a:solidFill>
                  <a:schemeClr val="tx2"/>
                </a:solidFill>
                <a:latin typeface="Courier New" pitchFamily="49" charset="0"/>
                <a:cs typeface="Courier New" pitchFamily="49" charset="0"/>
              </a:rPr>
              <a:t>i</a:t>
            </a:r>
            <a:r>
              <a:rPr lang="en-US" altLang="en-US" sz="2400" b="1" dirty="0">
                <a:solidFill>
                  <a:schemeClr val="tx2"/>
                </a:solidFill>
                <a:latin typeface="Courier New" pitchFamily="49" charset="0"/>
                <a:cs typeface="Courier New" pitchFamily="49" charset="0"/>
              </a:rPr>
              <a:t> Also issued as: $t Health 	  	   statistics for elementary-school 	   children $d Baltimore : Johns 		   Hopkins University, 2009- $h CD-	 	   ROMs : 4 </a:t>
            </a:r>
            <a:r>
              <a:rPr lang="en-US" altLang="en-US" sz="2400" b="1" dirty="0" smtClean="0">
                <a:solidFill>
                  <a:schemeClr val="tx2"/>
                </a:solidFill>
                <a:latin typeface="Courier New" pitchFamily="49" charset="0"/>
                <a:cs typeface="Courier New" pitchFamily="49" charset="0"/>
              </a:rPr>
              <a:t>¾ in</a:t>
            </a:r>
            <a:r>
              <a:rPr lang="en-US" altLang="en-US" sz="2400" b="1" dirty="0">
                <a:solidFill>
                  <a:schemeClr val="tx2"/>
                </a:solidFill>
                <a:latin typeface="Courier New" pitchFamily="49" charset="0"/>
                <a:cs typeface="Courier New" pitchFamily="49" charset="0"/>
              </a:rPr>
              <a:t>.</a:t>
            </a:r>
            <a:endParaRPr lang="en-US" altLang="en-US" sz="2400" dirty="0">
              <a:solidFill>
                <a:schemeClr val="tx2"/>
              </a:solidFill>
              <a:latin typeface="Courier New" pitchFamily="49" charset="0"/>
              <a:cs typeface="Courier New" pitchFamily="49" charset="0"/>
            </a:endParaRPr>
          </a:p>
          <a:p>
            <a:pPr>
              <a:spcBef>
                <a:spcPct val="0"/>
              </a:spcBef>
              <a:buClrTx/>
              <a:buSzTx/>
              <a:buFontTx/>
              <a:buNone/>
            </a:pPr>
            <a:endParaRPr lang="en-US" altLang="en-US" sz="24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BA6B2528-0E37-45AC-B380-1F0C26A89C48}" type="slidenum">
              <a:rPr lang="en-US" altLang="en-US" sz="1200"/>
              <a:pPr eaLnBrk="1" hangingPunct="1">
                <a:spcBef>
                  <a:spcPct val="0"/>
                </a:spcBef>
                <a:buClrTx/>
                <a:buSzTx/>
                <a:buFontTx/>
                <a:buNone/>
              </a:pPr>
              <a:t>55</a:t>
            </a:fld>
            <a:endParaRPr lang="en-US" altLang="en-US" sz="1200"/>
          </a:p>
        </p:txBody>
      </p:sp>
      <p:sp>
        <p:nvSpPr>
          <p:cNvPr id="56323" name="Rectangle 2"/>
          <p:cNvSpPr>
            <a:spLocks noGrp="1" noChangeAspect="1" noChangeArrowheads="1"/>
          </p:cNvSpPr>
          <p:nvPr>
            <p:ph type="title"/>
          </p:nvPr>
        </p:nvSpPr>
        <p:spPr>
          <a:xfrm>
            <a:off x="1370013" y="304800"/>
            <a:ext cx="7467600" cy="1139825"/>
          </a:xfrm>
        </p:spPr>
        <p:txBody>
          <a:bodyPr/>
          <a:lstStyle/>
          <a:p>
            <a:pPr algn="ctr" eaLnBrk="1" hangingPunct="1"/>
            <a:r>
              <a:rPr lang="en-US" altLang="en-US" sz="3200" b="1" dirty="0" smtClean="0"/>
              <a:t>Related Manifestations –</a:t>
            </a:r>
            <a:br>
              <a:rPr lang="en-US" altLang="en-US" sz="3200" b="1" dirty="0" smtClean="0"/>
            </a:br>
            <a:r>
              <a:rPr lang="en-US" altLang="en-US" sz="2800" b="1" dirty="0" smtClean="0"/>
              <a:t>Example</a:t>
            </a:r>
          </a:p>
        </p:txBody>
      </p:sp>
      <p:sp>
        <p:nvSpPr>
          <p:cNvPr id="56324" name="Text Box 3"/>
          <p:cNvSpPr txBox="1">
            <a:spLocks noChangeArrowheads="1"/>
          </p:cNvSpPr>
          <p:nvPr/>
        </p:nvSpPr>
        <p:spPr bwMode="auto">
          <a:xfrm>
            <a:off x="1035050" y="1828800"/>
            <a:ext cx="7804150" cy="407352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r>
              <a:rPr lang="en-US" altLang="en-US" sz="2000" b="1">
                <a:latin typeface="Courier New" pitchFamily="49" charset="0"/>
              </a:rPr>
              <a:t>100 1# $a Ringwalt, J. Luther $q (John Luther)</a:t>
            </a:r>
          </a:p>
          <a:p>
            <a:pPr eaLnBrk="1" hangingPunct="1">
              <a:spcBef>
                <a:spcPct val="0"/>
              </a:spcBef>
              <a:buClrTx/>
              <a:buSzTx/>
              <a:buFontTx/>
              <a:buNone/>
            </a:pPr>
            <a:r>
              <a:rPr lang="en-US" altLang="en-US" sz="2000" b="1">
                <a:latin typeface="Courier New" pitchFamily="49" charset="0"/>
              </a:rPr>
              <a:t>245 10 $a Anecdotes of General Ulysses S. 	 	  Grant.</a:t>
            </a:r>
          </a:p>
          <a:p>
            <a:pPr eaLnBrk="1" hangingPunct="1">
              <a:spcBef>
                <a:spcPct val="0"/>
              </a:spcBef>
              <a:buClrTx/>
              <a:buSzTx/>
              <a:buFontTx/>
              <a:buNone/>
            </a:pPr>
            <a:r>
              <a:rPr lang="en-US" altLang="en-US" sz="2000" b="1">
                <a:latin typeface="Courier New" pitchFamily="49" charset="0"/>
              </a:rPr>
              <a:t>264 #1 $a Washington, D.C. : $b Library of </a:t>
            </a:r>
          </a:p>
          <a:p>
            <a:pPr eaLnBrk="1" hangingPunct="1">
              <a:spcBef>
                <a:spcPct val="0"/>
              </a:spcBef>
              <a:buClrTx/>
              <a:buSzTx/>
              <a:buFontTx/>
              <a:buNone/>
            </a:pPr>
            <a:r>
              <a:rPr lang="en-US" altLang="en-US" sz="2000" b="1">
                <a:latin typeface="Courier New" pitchFamily="49" charset="0"/>
              </a:rPr>
              <a:t>	  Congress Preservation Microfilming </a:t>
            </a:r>
          </a:p>
          <a:p>
            <a:pPr eaLnBrk="1" hangingPunct="1">
              <a:spcBef>
                <a:spcPct val="0"/>
              </a:spcBef>
              <a:buClrTx/>
              <a:buSzTx/>
              <a:buFontTx/>
              <a:buNone/>
            </a:pPr>
            <a:r>
              <a:rPr lang="en-US" altLang="en-US" sz="2000" b="1">
                <a:latin typeface="Courier New" pitchFamily="49" charset="0"/>
              </a:rPr>
              <a:t>	  Program, $c 1993.</a:t>
            </a:r>
          </a:p>
          <a:p>
            <a:pPr eaLnBrk="1" hangingPunct="1">
              <a:spcBef>
                <a:spcPct val="0"/>
              </a:spcBef>
              <a:buClrTx/>
              <a:buSzTx/>
              <a:buFontTx/>
              <a:buNone/>
            </a:pPr>
            <a:r>
              <a:rPr lang="en-US" altLang="en-US" sz="2000" b="1">
                <a:solidFill>
                  <a:schemeClr val="tx2"/>
                </a:solidFill>
                <a:latin typeface="Courier New" pitchFamily="49" charset="0"/>
              </a:rPr>
              <a:t>300 ## $a 1 microfilm reel (118 pages) ; $c 35 mm</a:t>
            </a:r>
          </a:p>
          <a:p>
            <a:pPr eaLnBrk="1" hangingPunct="1">
              <a:spcBef>
                <a:spcPct val="0"/>
              </a:spcBef>
              <a:buClrTx/>
              <a:buSzTx/>
              <a:buFontTx/>
              <a:buNone/>
            </a:pPr>
            <a:r>
              <a:rPr lang="en-US" altLang="en-US" sz="2000" b="1">
                <a:solidFill>
                  <a:schemeClr val="tx2"/>
                </a:solidFill>
                <a:latin typeface="Courier New" pitchFamily="49" charset="0"/>
              </a:rPr>
              <a:t>776 08 $i Reproduction of (manifestation): $a </a:t>
            </a:r>
          </a:p>
          <a:p>
            <a:pPr eaLnBrk="1" hangingPunct="1">
              <a:spcBef>
                <a:spcPct val="0"/>
              </a:spcBef>
              <a:buClrTx/>
              <a:buSzTx/>
              <a:buFontTx/>
              <a:buNone/>
            </a:pPr>
            <a:r>
              <a:rPr lang="en-US" altLang="en-US" sz="2000" b="1">
                <a:solidFill>
                  <a:schemeClr val="tx2"/>
                </a:solidFill>
                <a:latin typeface="Courier New" pitchFamily="49" charset="0"/>
              </a:rPr>
              <a:t>	  Ringwalt, J. Luther (John Luther) $t </a:t>
            </a:r>
          </a:p>
          <a:p>
            <a:pPr eaLnBrk="1" hangingPunct="1">
              <a:spcBef>
                <a:spcPct val="0"/>
              </a:spcBef>
              <a:buClrTx/>
              <a:buSzTx/>
              <a:buFontTx/>
              <a:buNone/>
            </a:pPr>
            <a:r>
              <a:rPr lang="en-US" altLang="en-US" sz="2000" b="1">
                <a:solidFill>
                  <a:schemeClr val="tx2"/>
                </a:solidFill>
                <a:latin typeface="Courier New" pitchFamily="49" charset="0"/>
              </a:rPr>
              <a:t>	  Anecdotes of General Ulysses S. Grant $d 	  Philadelphia : J.B. Lippincott Company, 	  1886 $h 118 p. ; 18 cm. $n Call number of 	  original: E672.R58 $w (DLC) 10032685</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94AABBA8-43CC-4E40-AA33-35A0515EB619}" type="slidenum">
              <a:rPr lang="en-US" altLang="en-US" sz="1200"/>
              <a:pPr eaLnBrk="1" hangingPunct="1">
                <a:spcBef>
                  <a:spcPct val="0"/>
                </a:spcBef>
                <a:buClrTx/>
                <a:buSzTx/>
                <a:buFontTx/>
                <a:buNone/>
              </a:pPr>
              <a:t>56</a:t>
            </a:fld>
            <a:endParaRPr lang="en-US" altLang="en-US" sz="1200"/>
          </a:p>
        </p:txBody>
      </p:sp>
      <p:sp>
        <p:nvSpPr>
          <p:cNvPr id="57347" name="Slide Number Placeholder 5"/>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a:spcBef>
                <a:spcPct val="0"/>
              </a:spcBef>
              <a:buClrTx/>
              <a:buSzTx/>
              <a:buFontTx/>
              <a:buNone/>
            </a:pPr>
            <a:endParaRPr lang="en-US" altLang="en-US" sz="1400">
              <a:latin typeface="Arial" charset="0"/>
            </a:endParaRPr>
          </a:p>
        </p:txBody>
      </p:sp>
      <p:sp>
        <p:nvSpPr>
          <p:cNvPr id="57348" name="Rectangle 2"/>
          <p:cNvSpPr>
            <a:spLocks noGrp="1" noChangeArrowheads="1"/>
          </p:cNvSpPr>
          <p:nvPr>
            <p:ph type="title" idx="4294967295"/>
          </p:nvPr>
        </p:nvSpPr>
        <p:spPr>
          <a:xfrm>
            <a:off x="1371600" y="301625"/>
            <a:ext cx="7313613" cy="1143000"/>
          </a:xfrm>
        </p:spPr>
        <p:txBody>
          <a:bodyPr/>
          <a:lstStyle/>
          <a:p>
            <a:pPr algn="ctr" eaLnBrk="1" hangingPunct="1"/>
            <a:r>
              <a:rPr lang="en-US" altLang="en-US" sz="3200" b="1" smtClean="0"/>
              <a:t>Related Items</a:t>
            </a:r>
          </a:p>
        </p:txBody>
      </p:sp>
      <p:sp>
        <p:nvSpPr>
          <p:cNvPr id="57349" name="Rectangle 3"/>
          <p:cNvSpPr>
            <a:spLocks noGrp="1" noChangeArrowheads="1"/>
          </p:cNvSpPr>
          <p:nvPr>
            <p:ph type="body" idx="4294967295"/>
          </p:nvPr>
        </p:nvSpPr>
        <p:spPr>
          <a:xfrm>
            <a:off x="1219200" y="1600200"/>
            <a:ext cx="7464425" cy="4648200"/>
          </a:xfrm>
        </p:spPr>
        <p:txBody>
          <a:bodyPr/>
          <a:lstStyle/>
          <a:p>
            <a:pPr eaLnBrk="1" hangingPunct="1">
              <a:spcBef>
                <a:spcPts val="600"/>
              </a:spcBef>
            </a:pPr>
            <a:r>
              <a:rPr lang="en-US" altLang="en-US" sz="2800" dirty="0" smtClean="0"/>
              <a:t>RDA Chapter </a:t>
            </a:r>
            <a:r>
              <a:rPr lang="en-US" altLang="en-US" sz="2800" dirty="0" smtClean="0">
                <a:solidFill>
                  <a:schemeClr val="tx2"/>
                </a:solidFill>
              </a:rPr>
              <a:t>28</a:t>
            </a:r>
          </a:p>
          <a:p>
            <a:pPr eaLnBrk="1" hangingPunct="1">
              <a:spcBef>
                <a:spcPts val="600"/>
              </a:spcBef>
            </a:pPr>
            <a:r>
              <a:rPr lang="en-US" altLang="en-US" sz="2800" dirty="0" smtClean="0"/>
              <a:t>Common </a:t>
            </a:r>
            <a:r>
              <a:rPr lang="en-US" altLang="en-US" sz="2800" dirty="0" smtClean="0">
                <a:solidFill>
                  <a:schemeClr val="tx2"/>
                </a:solidFill>
              </a:rPr>
              <a:t>item</a:t>
            </a:r>
            <a:r>
              <a:rPr lang="en-US" altLang="en-US" sz="2800" dirty="0" smtClean="0"/>
              <a:t> relationships</a:t>
            </a:r>
          </a:p>
          <a:p>
            <a:pPr lvl="1" eaLnBrk="1" hangingPunct="1">
              <a:spcBef>
                <a:spcPts val="600"/>
              </a:spcBef>
            </a:pPr>
            <a:r>
              <a:rPr lang="en-US" altLang="en-US" sz="2400" dirty="0" smtClean="0"/>
              <a:t>Reproduction of a specific copy</a:t>
            </a:r>
          </a:p>
          <a:p>
            <a:pPr lvl="1" eaLnBrk="1" hangingPunct="1">
              <a:spcBef>
                <a:spcPts val="600"/>
              </a:spcBef>
            </a:pPr>
            <a:r>
              <a:rPr lang="en-US" altLang="en-US" sz="2400" dirty="0" smtClean="0"/>
              <a:t>“Bound with”</a:t>
            </a:r>
          </a:p>
          <a:p>
            <a:pPr lvl="1" eaLnBrk="1" hangingPunct="1">
              <a:spcBef>
                <a:spcPts val="600"/>
              </a:spcBef>
            </a:pPr>
            <a:r>
              <a:rPr lang="en-US" altLang="en-US" sz="2400" dirty="0" smtClean="0"/>
              <a:t>Item added to copy of manifestation in a special collection</a:t>
            </a:r>
          </a:p>
          <a:p>
            <a:pPr eaLnBrk="1" hangingPunct="1">
              <a:spcBef>
                <a:spcPts val="600"/>
              </a:spcBef>
            </a:pPr>
            <a:r>
              <a:rPr lang="en-US" altLang="en-US" sz="2800" dirty="0" smtClean="0"/>
              <a:t>Relationships that apply only to a </a:t>
            </a:r>
            <a:r>
              <a:rPr lang="en-US" altLang="en-US" sz="2800" dirty="0" smtClean="0">
                <a:solidFill>
                  <a:schemeClr val="tx2"/>
                </a:solidFill>
              </a:rPr>
              <a:t>single copy</a:t>
            </a:r>
            <a:r>
              <a:rPr lang="en-US" altLang="en-US" sz="2800" dirty="0" smtClean="0"/>
              <a:t> of the manifestation</a:t>
            </a:r>
          </a:p>
          <a:p>
            <a:pPr lvl="1" eaLnBrk="1" hangingPunct="1">
              <a:spcBef>
                <a:spcPts val="600"/>
              </a:spcBef>
            </a:pPr>
            <a:r>
              <a:rPr lang="en-US" altLang="en-US" sz="2400" dirty="0" smtClean="0"/>
              <a:t>Usually </a:t>
            </a:r>
            <a:r>
              <a:rPr lang="en-US" altLang="en-US" sz="2400" dirty="0" smtClean="0">
                <a:solidFill>
                  <a:schemeClr val="tx2"/>
                </a:solidFill>
              </a:rPr>
              <a:t>local</a:t>
            </a:r>
            <a:r>
              <a:rPr lang="en-US" altLang="en-US" sz="2400" dirty="0" smtClean="0"/>
              <a:t> information</a:t>
            </a:r>
          </a:p>
          <a:p>
            <a:pPr eaLnBrk="1" hangingPunct="1">
              <a:spcBef>
                <a:spcPts val="600"/>
              </a:spcBef>
            </a:pPr>
            <a:r>
              <a:rPr lang="en-US" altLang="en-US" sz="2800" dirty="0">
                <a:solidFill>
                  <a:schemeClr val="tx2"/>
                </a:solidFill>
              </a:rPr>
              <a:t>LC-PCC PS 28.1</a:t>
            </a:r>
          </a:p>
          <a:p>
            <a:pPr eaLnBrk="1" hangingPunct="1">
              <a:spcBef>
                <a:spcPts val="600"/>
              </a:spcBef>
            </a:pPr>
            <a:endParaRPr lang="en-US" altLang="en-US" sz="2800" dirty="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F67C3AE6-608B-4744-933C-E64234E47188}" type="slidenum">
              <a:rPr lang="en-US" altLang="en-US" sz="1200"/>
              <a:pPr eaLnBrk="1" hangingPunct="1">
                <a:spcBef>
                  <a:spcPct val="0"/>
                </a:spcBef>
                <a:buClrTx/>
                <a:buSzTx/>
                <a:buFontTx/>
                <a:buNone/>
              </a:pPr>
              <a:t>57</a:t>
            </a:fld>
            <a:endParaRPr lang="en-US" altLang="en-US" sz="1200"/>
          </a:p>
        </p:txBody>
      </p:sp>
      <p:sp>
        <p:nvSpPr>
          <p:cNvPr id="58371" name="Rectangle 2"/>
          <p:cNvSpPr>
            <a:spLocks noGrp="1" noChangeAspect="1" noChangeArrowheads="1"/>
          </p:cNvSpPr>
          <p:nvPr>
            <p:ph type="title"/>
          </p:nvPr>
        </p:nvSpPr>
        <p:spPr/>
        <p:txBody>
          <a:bodyPr/>
          <a:lstStyle/>
          <a:p>
            <a:pPr algn="ctr" eaLnBrk="1" hangingPunct="1"/>
            <a:r>
              <a:rPr lang="en-US" altLang="en-US" sz="3200" b="1" dirty="0" smtClean="0"/>
              <a:t>Related Items – </a:t>
            </a:r>
            <a:br>
              <a:rPr lang="en-US" altLang="en-US" sz="3200" b="1" dirty="0" smtClean="0"/>
            </a:br>
            <a:r>
              <a:rPr lang="en-US" altLang="en-US" sz="2800" b="1" dirty="0" smtClean="0"/>
              <a:t>LC Core Relationships</a:t>
            </a:r>
          </a:p>
        </p:txBody>
      </p:sp>
      <p:sp>
        <p:nvSpPr>
          <p:cNvPr id="58372" name="Rectangle 3"/>
          <p:cNvSpPr>
            <a:spLocks noGrp="1" noChangeArrowheads="1"/>
          </p:cNvSpPr>
          <p:nvPr>
            <p:ph type="body" idx="1"/>
          </p:nvPr>
        </p:nvSpPr>
        <p:spPr>
          <a:xfrm>
            <a:off x="1219200" y="1676400"/>
            <a:ext cx="7467600" cy="4724400"/>
          </a:xfrm>
        </p:spPr>
        <p:txBody>
          <a:bodyPr/>
          <a:lstStyle/>
          <a:p>
            <a:pPr eaLnBrk="1" hangingPunct="1">
              <a:spcBef>
                <a:spcPts val="600"/>
              </a:spcBef>
            </a:pPr>
            <a:r>
              <a:rPr lang="en-US" altLang="en-US" sz="2800" dirty="0" smtClean="0"/>
              <a:t>LC</a:t>
            </a:r>
            <a:r>
              <a:rPr lang="en-US" altLang="en-US" sz="2800" dirty="0" smtClean="0">
                <a:solidFill>
                  <a:srgbClr val="FF0000"/>
                </a:solidFill>
              </a:rPr>
              <a:t> </a:t>
            </a:r>
            <a:r>
              <a:rPr lang="en-US" altLang="en-US" sz="2800" dirty="0" smtClean="0"/>
              <a:t>core </a:t>
            </a:r>
            <a:r>
              <a:rPr lang="en-US" altLang="en-US" sz="2800" dirty="0" smtClean="0">
                <a:solidFill>
                  <a:schemeClr val="tx2"/>
                </a:solidFill>
              </a:rPr>
              <a:t>item</a:t>
            </a:r>
            <a:r>
              <a:rPr lang="en-US" altLang="en-US" sz="2800" dirty="0" smtClean="0"/>
              <a:t> relationships</a:t>
            </a:r>
            <a:r>
              <a:rPr lang="en-US" altLang="en-US" sz="2800" dirty="0" smtClean="0">
                <a:solidFill>
                  <a:srgbClr val="FF0000"/>
                </a:solidFill>
              </a:rPr>
              <a:t> </a:t>
            </a:r>
          </a:p>
          <a:p>
            <a:pPr lvl="1" eaLnBrk="1" hangingPunct="1">
              <a:spcBef>
                <a:spcPts val="600"/>
              </a:spcBef>
            </a:pPr>
            <a:r>
              <a:rPr lang="en-US" altLang="en-US" sz="2400" dirty="0" smtClean="0">
                <a:solidFill>
                  <a:schemeClr val="tx2"/>
                </a:solidFill>
              </a:rPr>
              <a:t>Reproductions</a:t>
            </a:r>
          </a:p>
          <a:p>
            <a:pPr lvl="1" eaLnBrk="1" hangingPunct="1">
              <a:spcBef>
                <a:spcPts val="600"/>
              </a:spcBef>
            </a:pPr>
            <a:r>
              <a:rPr lang="en-US" altLang="en-US" sz="2400" dirty="0" smtClean="0">
                <a:solidFill>
                  <a:schemeClr val="tx2"/>
                </a:solidFill>
              </a:rPr>
              <a:t>Special relationships for rare materials</a:t>
            </a:r>
            <a:endParaRPr lang="en-US" altLang="en-US" sz="2400" dirty="0" smtClean="0"/>
          </a:p>
          <a:p>
            <a:pPr lvl="1" eaLnBrk="1" hangingPunct="1">
              <a:spcBef>
                <a:spcPts val="600"/>
              </a:spcBef>
            </a:pPr>
            <a:r>
              <a:rPr lang="en-US" altLang="en-US" sz="2400" dirty="0" smtClean="0"/>
              <a:t>“</a:t>
            </a:r>
            <a:r>
              <a:rPr lang="en-US" altLang="en-US" sz="2400" dirty="0" smtClean="0">
                <a:solidFill>
                  <a:schemeClr val="tx2"/>
                </a:solidFill>
              </a:rPr>
              <a:t>Bound </a:t>
            </a:r>
            <a:r>
              <a:rPr lang="en-US" altLang="en-US" sz="2400" dirty="0" err="1" smtClean="0">
                <a:solidFill>
                  <a:schemeClr val="tx2"/>
                </a:solidFill>
              </a:rPr>
              <a:t>withs</a:t>
            </a:r>
            <a:r>
              <a:rPr lang="en-US" altLang="en-US" sz="2400" dirty="0" smtClean="0"/>
              <a:t>”</a:t>
            </a:r>
          </a:p>
          <a:p>
            <a:pPr eaLnBrk="1" hangingPunct="1">
              <a:spcBef>
                <a:spcPts val="600"/>
              </a:spcBef>
            </a:pPr>
            <a:r>
              <a:rPr lang="en-US" altLang="en-US" sz="2800" dirty="0" smtClean="0"/>
              <a:t>Ways to indicate the relationship</a:t>
            </a:r>
          </a:p>
          <a:p>
            <a:pPr lvl="1" eaLnBrk="1" hangingPunct="1">
              <a:spcBef>
                <a:spcPts val="600"/>
              </a:spcBef>
            </a:pPr>
            <a:r>
              <a:rPr lang="en-US" altLang="en-US" sz="2400" dirty="0" smtClean="0"/>
              <a:t>Structured description</a:t>
            </a:r>
          </a:p>
          <a:p>
            <a:pPr lvl="1" eaLnBrk="1" hangingPunct="1">
              <a:spcBef>
                <a:spcPts val="600"/>
              </a:spcBef>
            </a:pPr>
            <a:r>
              <a:rPr lang="en-US" altLang="en-US" sz="2400" dirty="0" smtClean="0"/>
              <a:t>Unstructured description</a:t>
            </a:r>
          </a:p>
          <a:p>
            <a:pPr lvl="1" eaLnBrk="1" hangingPunct="1">
              <a:spcBef>
                <a:spcPts val="600"/>
              </a:spcBef>
            </a:pPr>
            <a:r>
              <a:rPr lang="en-US" altLang="en-US" sz="2400" i="1" u="sng" dirty="0" smtClean="0">
                <a:solidFill>
                  <a:schemeClr val="tx2"/>
                </a:solidFill>
              </a:rPr>
              <a:t>Not</a:t>
            </a:r>
            <a:r>
              <a:rPr lang="en-US" altLang="en-US" sz="2400" i="1" dirty="0" smtClean="0">
                <a:solidFill>
                  <a:schemeClr val="tx2"/>
                </a:solidFill>
              </a:rPr>
              <a:t> </a:t>
            </a:r>
            <a:r>
              <a:rPr lang="en-US" altLang="en-US" sz="2400" dirty="0" smtClean="0"/>
              <a:t>by Authorized access point</a:t>
            </a:r>
          </a:p>
          <a:p>
            <a:pPr eaLnBrk="1" hangingPunct="1">
              <a:spcBef>
                <a:spcPts val="600"/>
              </a:spcBef>
            </a:pPr>
            <a:r>
              <a:rPr lang="en-US" altLang="en-US" sz="2800" dirty="0" smtClean="0"/>
              <a:t>MARC fields </a:t>
            </a:r>
            <a:r>
              <a:rPr lang="en-US" altLang="en-US" sz="2800" dirty="0" smtClean="0">
                <a:solidFill>
                  <a:schemeClr val="tx2"/>
                </a:solidFill>
              </a:rPr>
              <a:t>775</a:t>
            </a:r>
            <a:r>
              <a:rPr lang="en-US" altLang="en-US" sz="2800" dirty="0" smtClean="0"/>
              <a:t>, </a:t>
            </a:r>
            <a:r>
              <a:rPr lang="en-US" altLang="en-US" sz="2800" dirty="0" smtClean="0">
                <a:solidFill>
                  <a:schemeClr val="tx2"/>
                </a:solidFill>
              </a:rPr>
              <a:t>776</a:t>
            </a:r>
            <a:r>
              <a:rPr lang="en-US" altLang="en-US" sz="2800" dirty="0" smtClean="0"/>
              <a:t>, </a:t>
            </a:r>
            <a:r>
              <a:rPr lang="en-US" altLang="en-US" sz="2800" dirty="0" smtClean="0">
                <a:solidFill>
                  <a:schemeClr val="tx2"/>
                </a:solidFill>
              </a:rPr>
              <a:t>5XX</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BBF3A182-5B9E-40FE-A097-9C01DCEC15BC}" type="slidenum">
              <a:rPr lang="en-US" altLang="en-US" sz="1200"/>
              <a:pPr eaLnBrk="1" hangingPunct="1">
                <a:spcBef>
                  <a:spcPct val="0"/>
                </a:spcBef>
                <a:buClrTx/>
                <a:buSzTx/>
                <a:buFontTx/>
                <a:buNone/>
              </a:pPr>
              <a:t>58</a:t>
            </a:fld>
            <a:endParaRPr lang="en-US" altLang="en-US" sz="1200"/>
          </a:p>
        </p:txBody>
      </p:sp>
      <p:sp>
        <p:nvSpPr>
          <p:cNvPr id="59395" name="Rectangle 2"/>
          <p:cNvSpPr>
            <a:spLocks noGrp="1" noChangeAspect="1" noChangeArrowheads="1"/>
          </p:cNvSpPr>
          <p:nvPr>
            <p:ph type="title"/>
          </p:nvPr>
        </p:nvSpPr>
        <p:spPr>
          <a:xfrm>
            <a:off x="1370013" y="301625"/>
            <a:ext cx="7313612" cy="1069975"/>
          </a:xfrm>
        </p:spPr>
        <p:txBody>
          <a:bodyPr/>
          <a:lstStyle/>
          <a:p>
            <a:pPr algn="ctr" eaLnBrk="1" hangingPunct="1"/>
            <a:r>
              <a:rPr lang="en-US" altLang="en-US" sz="3200" b="1" dirty="0" smtClean="0"/>
              <a:t>Related Items –</a:t>
            </a:r>
            <a:br>
              <a:rPr lang="en-US" altLang="en-US" sz="3200" b="1" dirty="0" smtClean="0"/>
            </a:br>
            <a:r>
              <a:rPr lang="en-US" altLang="en-US" sz="2800" b="1" dirty="0" smtClean="0"/>
              <a:t>Examples</a:t>
            </a:r>
            <a:endParaRPr lang="en-US" altLang="en-US" sz="2800" b="1" dirty="0" smtClean="0">
              <a:solidFill>
                <a:srgbClr val="FF0000"/>
              </a:solidFill>
            </a:endParaRPr>
          </a:p>
        </p:txBody>
      </p:sp>
      <p:sp>
        <p:nvSpPr>
          <p:cNvPr id="59396" name="Text Box 3"/>
          <p:cNvSpPr txBox="1">
            <a:spLocks noChangeArrowheads="1"/>
          </p:cNvSpPr>
          <p:nvPr/>
        </p:nvSpPr>
        <p:spPr bwMode="auto">
          <a:xfrm>
            <a:off x="1066800" y="2209800"/>
            <a:ext cx="7315200" cy="47625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b="1">
                <a:solidFill>
                  <a:schemeClr val="tx2"/>
                </a:solidFill>
                <a:latin typeface="Courier New" pitchFamily="49" charset="0"/>
              </a:rPr>
              <a:t>501 $i With: $a ___________. $5 DLC</a:t>
            </a:r>
          </a:p>
        </p:txBody>
      </p:sp>
      <p:sp>
        <p:nvSpPr>
          <p:cNvPr id="59397" name="Text Box 4"/>
          <p:cNvSpPr txBox="1">
            <a:spLocks noChangeArrowheads="1"/>
          </p:cNvSpPr>
          <p:nvPr/>
        </p:nvSpPr>
        <p:spPr bwMode="auto">
          <a:xfrm>
            <a:off x="1066800" y="3990975"/>
            <a:ext cx="7315200" cy="157162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b="1">
                <a:solidFill>
                  <a:schemeClr val="tx2"/>
                </a:solidFill>
                <a:latin typeface="Courier New" pitchFamily="49" charset="0"/>
                <a:cs typeface="Courier New" pitchFamily="49" charset="0"/>
              </a:rPr>
              <a:t>775 $i Reproduction of (item): $t 	Hiking in Unicoi State Park $d 	Helen, GA : RST Publishers, 1955 	$h 22 p. : ill. ; 19 cm.</a:t>
            </a:r>
            <a:endParaRPr lang="en-US" altLang="en-US" sz="2400" b="1">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B0A88C0D-282E-486E-ADB7-BF784884B1FE}" type="slidenum">
              <a:rPr lang="en-US" altLang="en-US" sz="1200"/>
              <a:pPr eaLnBrk="1" hangingPunct="1">
                <a:spcBef>
                  <a:spcPct val="0"/>
                </a:spcBef>
                <a:buClrTx/>
                <a:buSzTx/>
                <a:buFontTx/>
                <a:buNone/>
              </a:pPr>
              <a:t>59</a:t>
            </a:fld>
            <a:endParaRPr lang="en-US" altLang="en-US" sz="1200"/>
          </a:p>
        </p:txBody>
      </p:sp>
      <p:sp>
        <p:nvSpPr>
          <p:cNvPr id="60419" name="Rectangle 2"/>
          <p:cNvSpPr>
            <a:spLocks noGrp="1" noChangeAspect="1" noChangeArrowheads="1"/>
          </p:cNvSpPr>
          <p:nvPr>
            <p:ph type="title"/>
          </p:nvPr>
        </p:nvSpPr>
        <p:spPr>
          <a:xfrm>
            <a:off x="1371600" y="304800"/>
            <a:ext cx="7313613" cy="1143000"/>
          </a:xfrm>
        </p:spPr>
        <p:txBody>
          <a:bodyPr/>
          <a:lstStyle/>
          <a:p>
            <a:pPr algn="ctr" eaLnBrk="1" hangingPunct="1"/>
            <a:r>
              <a:rPr lang="en-US" altLang="en-US" sz="3200" b="1" smtClean="0"/>
              <a:t>Summary of Core Relationships</a:t>
            </a:r>
          </a:p>
        </p:txBody>
      </p:sp>
      <p:sp>
        <p:nvSpPr>
          <p:cNvPr id="60420" name="Rectangle 3"/>
          <p:cNvSpPr>
            <a:spLocks noChangeArrowheads="1"/>
          </p:cNvSpPr>
          <p:nvPr/>
        </p:nvSpPr>
        <p:spPr bwMode="auto">
          <a:xfrm>
            <a:off x="1295400" y="1752600"/>
            <a:ext cx="75438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ts val="600"/>
              </a:spcBef>
            </a:pPr>
            <a:r>
              <a:rPr lang="en-US" altLang="en-US" sz="2800" dirty="0"/>
              <a:t>Works and Expressions </a:t>
            </a:r>
          </a:p>
          <a:p>
            <a:pPr lvl="1" eaLnBrk="1" hangingPunct="1">
              <a:spcBef>
                <a:spcPts val="600"/>
              </a:spcBef>
            </a:pPr>
            <a:r>
              <a:rPr lang="en-US" altLang="en-US" sz="2400" dirty="0" smtClean="0"/>
              <a:t>Whole-part relationships</a:t>
            </a:r>
            <a:endParaRPr lang="en-US" altLang="en-US" sz="2400" dirty="0"/>
          </a:p>
          <a:p>
            <a:pPr lvl="1" eaLnBrk="1" hangingPunct="1">
              <a:spcBef>
                <a:spcPts val="600"/>
              </a:spcBef>
            </a:pPr>
            <a:r>
              <a:rPr lang="en-US" altLang="en-US" sz="2400" dirty="0"/>
              <a:t>Serial sequential relationships</a:t>
            </a:r>
          </a:p>
          <a:p>
            <a:pPr eaLnBrk="1" hangingPunct="1">
              <a:spcBef>
                <a:spcPts val="600"/>
              </a:spcBef>
            </a:pPr>
            <a:r>
              <a:rPr lang="en-US" altLang="en-US" sz="2800" dirty="0"/>
              <a:t>Manifestations </a:t>
            </a:r>
          </a:p>
          <a:p>
            <a:pPr lvl="1" eaLnBrk="1" hangingPunct="1">
              <a:spcBef>
                <a:spcPts val="600"/>
              </a:spcBef>
            </a:pPr>
            <a:r>
              <a:rPr lang="en-US" altLang="en-US" sz="2400" dirty="0"/>
              <a:t>Reproductions</a:t>
            </a:r>
          </a:p>
          <a:p>
            <a:pPr eaLnBrk="1" hangingPunct="1">
              <a:spcBef>
                <a:spcPts val="600"/>
              </a:spcBef>
            </a:pPr>
            <a:r>
              <a:rPr lang="en-US" altLang="en-US" sz="2800" dirty="0"/>
              <a:t> Items: </a:t>
            </a:r>
          </a:p>
          <a:p>
            <a:pPr lvl="1" eaLnBrk="1" hangingPunct="1">
              <a:spcBef>
                <a:spcPts val="600"/>
              </a:spcBef>
            </a:pPr>
            <a:r>
              <a:rPr lang="en-US" altLang="en-US" sz="2400" dirty="0"/>
              <a:t>Reproductions</a:t>
            </a:r>
          </a:p>
          <a:p>
            <a:pPr lvl="1" eaLnBrk="1" hangingPunct="1">
              <a:spcBef>
                <a:spcPts val="600"/>
              </a:spcBef>
            </a:pPr>
            <a:r>
              <a:rPr lang="en-US" altLang="en-US" sz="2400" dirty="0" smtClean="0"/>
              <a:t>“</a:t>
            </a:r>
            <a:r>
              <a:rPr lang="en-US" altLang="en-US" sz="2400" dirty="0"/>
              <a:t>Bound </a:t>
            </a:r>
            <a:r>
              <a:rPr lang="en-US" altLang="en-US" sz="2400" dirty="0" err="1"/>
              <a:t>withs</a:t>
            </a:r>
            <a:r>
              <a:rPr lang="en-US" altLang="en-US" sz="2400" dirty="0" smtClean="0"/>
              <a:t>”</a:t>
            </a:r>
            <a:endParaRPr lang="en-US" altLang="en-US" sz="24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idx="4294967295"/>
          </p:nvPr>
        </p:nvSpPr>
        <p:spPr/>
        <p:txBody>
          <a:bodyPr/>
          <a:lstStyle/>
          <a:p>
            <a:pPr algn="ctr"/>
            <a:r>
              <a:rPr lang="en-US" altLang="en-US" b="1" smtClean="0"/>
              <a:t>Unit 4: Core Relationships:</a:t>
            </a:r>
            <a:br>
              <a:rPr lang="en-US" altLang="en-US" b="1" smtClean="0"/>
            </a:br>
            <a:r>
              <a:rPr lang="en-US" altLang="en-US" b="1" smtClean="0"/>
              <a:t>Group 2 – Group 2</a:t>
            </a:r>
          </a:p>
        </p:txBody>
      </p:sp>
      <p:sp>
        <p:nvSpPr>
          <p:cNvPr id="61443" name="Content Placeholder 2"/>
          <p:cNvSpPr>
            <a:spLocks noGrp="1"/>
          </p:cNvSpPr>
          <p:nvPr>
            <p:ph idx="4294967295"/>
          </p:nvPr>
        </p:nvSpPr>
        <p:spPr>
          <a:xfrm>
            <a:off x="1219200" y="1827213"/>
            <a:ext cx="7467600" cy="4497387"/>
          </a:xfrm>
        </p:spPr>
        <p:txBody>
          <a:bodyPr/>
          <a:lstStyle/>
          <a:p>
            <a:pPr marL="347663" indent="-347663">
              <a:spcBef>
                <a:spcPts val="600"/>
              </a:spcBef>
            </a:pPr>
            <a:r>
              <a:rPr lang="en-US" altLang="en-US" sz="2800" dirty="0" smtClean="0"/>
              <a:t>Relationships that are Expressed in Authority Records</a:t>
            </a:r>
          </a:p>
          <a:p>
            <a:pPr marL="347663" indent="-347663">
              <a:spcBef>
                <a:spcPts val="600"/>
              </a:spcBef>
            </a:pPr>
            <a:r>
              <a:rPr lang="en-US" altLang="en-US" sz="2800" dirty="0" smtClean="0"/>
              <a:t>How to Record these Relationships</a:t>
            </a:r>
          </a:p>
          <a:p>
            <a:pPr marL="347663" indent="-347663">
              <a:spcBef>
                <a:spcPts val="600"/>
              </a:spcBef>
            </a:pPr>
            <a:r>
              <a:rPr lang="en-US" altLang="en-US" sz="2800" dirty="0" smtClean="0"/>
              <a:t>Core Relationships</a:t>
            </a:r>
          </a:p>
          <a:p>
            <a:pPr marL="347663" indent="-347663" eaLnBrk="1" hangingPunct="1">
              <a:spcBef>
                <a:spcPts val="600"/>
              </a:spcBef>
            </a:pPr>
            <a:r>
              <a:rPr lang="en-US" altLang="en-US" sz="2800" dirty="0" smtClean="0"/>
              <a:t>Other Relationships</a:t>
            </a:r>
          </a:p>
        </p:txBody>
      </p:sp>
      <p:sp>
        <p:nvSpPr>
          <p:cNvPr id="61444"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32D4B662-0623-4860-8FFC-04D1B95F87DB}" type="slidenum">
              <a:rPr lang="en-US" altLang="en-US" sz="1200"/>
              <a:pPr algn="r" eaLnBrk="1" hangingPunct="1">
                <a:spcBef>
                  <a:spcPct val="0"/>
                </a:spcBef>
                <a:buClrTx/>
                <a:buSzTx/>
                <a:buFontTx/>
                <a:buNone/>
              </a:pPr>
              <a:t>60</a:t>
            </a:fld>
            <a:endParaRPr lang="en-US" altLang="en-US" sz="1200"/>
          </a:p>
        </p:txBody>
      </p:sp>
      <p:sp>
        <p:nvSpPr>
          <p:cNvPr id="6144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D86C9D3A-5EF5-43CD-9920-87A8E0A30C47}" type="slidenum">
              <a:rPr lang="en-US" altLang="en-US"/>
              <a:pPr eaLnBrk="1" hangingPunct="1"/>
              <a:t>60</a:t>
            </a:fld>
            <a:endParaRPr lang="en-US" alt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0DD604F9-4C24-4AAD-B5CC-5D8D78B4E35A}" type="slidenum">
              <a:rPr lang="en-US" altLang="en-US" sz="1200"/>
              <a:pPr eaLnBrk="1" hangingPunct="1">
                <a:spcBef>
                  <a:spcPct val="0"/>
                </a:spcBef>
                <a:buClrTx/>
                <a:buSzTx/>
                <a:buFontTx/>
                <a:buNone/>
              </a:pPr>
              <a:t>61</a:t>
            </a:fld>
            <a:endParaRPr lang="en-US" altLang="en-US" sz="1200"/>
          </a:p>
        </p:txBody>
      </p:sp>
      <p:sp>
        <p:nvSpPr>
          <p:cNvPr id="62467" name="Rectangle 3"/>
          <p:cNvSpPr>
            <a:spLocks noGrp="1" noChangeArrowheads="1"/>
          </p:cNvSpPr>
          <p:nvPr>
            <p:ph type="body" idx="4294967295"/>
          </p:nvPr>
        </p:nvSpPr>
        <p:spPr>
          <a:xfrm>
            <a:off x="1219200" y="1827213"/>
            <a:ext cx="7464425" cy="4113212"/>
          </a:xfrm>
        </p:spPr>
        <p:txBody>
          <a:bodyPr/>
          <a:lstStyle/>
          <a:p>
            <a:pPr eaLnBrk="1" hangingPunct="1">
              <a:spcBef>
                <a:spcPts val="600"/>
              </a:spcBef>
            </a:pPr>
            <a:r>
              <a:rPr lang="en-US" altLang="en-US" sz="2800" dirty="0" smtClean="0"/>
              <a:t>Relationships </a:t>
            </a:r>
            <a:r>
              <a:rPr lang="en-US" altLang="en-US" sz="2800" dirty="0" smtClean="0">
                <a:solidFill>
                  <a:schemeClr val="tx2"/>
                </a:solidFill>
              </a:rPr>
              <a:t>between</a:t>
            </a:r>
            <a:r>
              <a:rPr lang="en-US" altLang="en-US" sz="2800" dirty="0" smtClean="0"/>
              <a:t> persons, families, and corporate bodies</a:t>
            </a:r>
          </a:p>
          <a:p>
            <a:pPr lvl="1" eaLnBrk="1" hangingPunct="1">
              <a:spcBef>
                <a:spcPts val="600"/>
              </a:spcBef>
            </a:pPr>
            <a:r>
              <a:rPr lang="en-US" altLang="en-US" sz="2400" dirty="0" smtClean="0"/>
              <a:t>Related </a:t>
            </a:r>
            <a:r>
              <a:rPr lang="en-US" altLang="en-US" sz="2400" dirty="0" smtClean="0">
                <a:solidFill>
                  <a:schemeClr val="tx2"/>
                </a:solidFill>
              </a:rPr>
              <a:t>persons</a:t>
            </a:r>
            <a:r>
              <a:rPr lang="en-US" altLang="en-US" sz="2400" dirty="0" smtClean="0"/>
              <a:t> (RDA </a:t>
            </a:r>
            <a:r>
              <a:rPr lang="en-US" altLang="en-US" sz="2400" dirty="0" smtClean="0">
                <a:solidFill>
                  <a:schemeClr val="tx2"/>
                </a:solidFill>
              </a:rPr>
              <a:t>30</a:t>
            </a:r>
            <a:r>
              <a:rPr lang="en-US" altLang="en-US" sz="2400" dirty="0" smtClean="0"/>
              <a:t>)</a:t>
            </a:r>
          </a:p>
          <a:p>
            <a:pPr lvl="1" eaLnBrk="1" hangingPunct="1">
              <a:spcBef>
                <a:spcPts val="600"/>
              </a:spcBef>
            </a:pPr>
            <a:r>
              <a:rPr lang="en-US" altLang="en-US" sz="2400" dirty="0" smtClean="0"/>
              <a:t>Related </a:t>
            </a:r>
            <a:r>
              <a:rPr lang="en-US" altLang="en-US" sz="2400" dirty="0" smtClean="0">
                <a:solidFill>
                  <a:schemeClr val="tx2"/>
                </a:solidFill>
              </a:rPr>
              <a:t>families</a:t>
            </a:r>
            <a:r>
              <a:rPr lang="en-US" altLang="en-US" sz="2400" dirty="0" smtClean="0"/>
              <a:t> (RDA </a:t>
            </a:r>
            <a:r>
              <a:rPr lang="en-US" altLang="en-US" sz="2400" dirty="0" smtClean="0">
                <a:solidFill>
                  <a:schemeClr val="tx2"/>
                </a:solidFill>
              </a:rPr>
              <a:t>31</a:t>
            </a:r>
            <a:r>
              <a:rPr lang="en-US" altLang="en-US" sz="2400" dirty="0" smtClean="0"/>
              <a:t>)</a:t>
            </a:r>
          </a:p>
          <a:p>
            <a:pPr lvl="1" eaLnBrk="1" hangingPunct="1">
              <a:spcBef>
                <a:spcPts val="600"/>
              </a:spcBef>
            </a:pPr>
            <a:r>
              <a:rPr lang="en-US" altLang="en-US" sz="2400" dirty="0" smtClean="0"/>
              <a:t>Related </a:t>
            </a:r>
            <a:r>
              <a:rPr lang="en-US" altLang="en-US" sz="2400" dirty="0" smtClean="0">
                <a:solidFill>
                  <a:schemeClr val="tx2"/>
                </a:solidFill>
              </a:rPr>
              <a:t>corporate bodies</a:t>
            </a:r>
            <a:r>
              <a:rPr lang="en-US" altLang="en-US" sz="2400" dirty="0" smtClean="0"/>
              <a:t> (RDA </a:t>
            </a:r>
            <a:r>
              <a:rPr lang="en-US" altLang="en-US" sz="2400" dirty="0" smtClean="0">
                <a:solidFill>
                  <a:schemeClr val="tx2"/>
                </a:solidFill>
              </a:rPr>
              <a:t>32</a:t>
            </a:r>
            <a:r>
              <a:rPr lang="en-US" altLang="en-US" sz="2400" dirty="0" smtClean="0"/>
              <a:t>)</a:t>
            </a:r>
          </a:p>
        </p:txBody>
      </p:sp>
      <p:sp>
        <p:nvSpPr>
          <p:cNvPr id="62468" name="Rectangle 2"/>
          <p:cNvSpPr>
            <a:spLocks noChangeArrowheads="1"/>
          </p:cNvSpPr>
          <p:nvPr/>
        </p:nvSpPr>
        <p:spPr bwMode="auto">
          <a:xfrm>
            <a:off x="1370013" y="301625"/>
            <a:ext cx="7313612" cy="1143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ctr" eaLnBrk="1" hangingPunct="1">
              <a:spcBef>
                <a:spcPct val="0"/>
              </a:spcBef>
              <a:buClrTx/>
              <a:buSzTx/>
              <a:buFontTx/>
              <a:buNone/>
            </a:pPr>
            <a:r>
              <a:rPr lang="en-US" altLang="en-US" sz="3200" b="1" dirty="0" smtClean="0">
                <a:solidFill>
                  <a:schemeClr val="tx2"/>
                </a:solidFill>
                <a:latin typeface="Arial" charset="0"/>
              </a:rPr>
              <a:t>Relationships that are Expressed</a:t>
            </a:r>
          </a:p>
          <a:p>
            <a:pPr algn="ctr" eaLnBrk="1" hangingPunct="1">
              <a:spcBef>
                <a:spcPct val="0"/>
              </a:spcBef>
              <a:buClrTx/>
              <a:buSzTx/>
              <a:buFontTx/>
              <a:buNone/>
            </a:pPr>
            <a:r>
              <a:rPr lang="en-US" altLang="en-US" sz="3200" b="1" dirty="0" smtClean="0">
                <a:solidFill>
                  <a:schemeClr val="tx2"/>
                </a:solidFill>
                <a:latin typeface="Arial" charset="0"/>
              </a:rPr>
              <a:t>in Authority Records</a:t>
            </a:r>
            <a:endParaRPr lang="en-US" altLang="en-US" sz="3200" b="1" dirty="0">
              <a:solidFill>
                <a:schemeClr val="tx2"/>
              </a:solidFill>
              <a:latin typeface="Arial"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EB348E97-0327-43E0-A69C-08000F5C7862}" type="slidenum">
              <a:rPr lang="en-US" altLang="en-US" sz="1200" smtClean="0"/>
              <a:pPr eaLnBrk="1" hangingPunct="1">
                <a:spcBef>
                  <a:spcPct val="0"/>
                </a:spcBef>
                <a:buClrTx/>
                <a:buSzTx/>
                <a:buFontTx/>
                <a:buNone/>
              </a:pPr>
              <a:t>62</a:t>
            </a:fld>
            <a:endParaRPr lang="en-US" altLang="en-US" sz="1200" dirty="0"/>
          </a:p>
        </p:txBody>
      </p:sp>
      <p:sp>
        <p:nvSpPr>
          <p:cNvPr id="63491" name="Slide Number Placeholder 5"/>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a:spcBef>
                <a:spcPct val="0"/>
              </a:spcBef>
              <a:buClrTx/>
              <a:buSzTx/>
              <a:buFontTx/>
              <a:buNone/>
            </a:pPr>
            <a:endParaRPr lang="en-US" altLang="en-US" sz="1400">
              <a:latin typeface="Arial" charset="0"/>
            </a:endParaRPr>
          </a:p>
        </p:txBody>
      </p:sp>
      <p:sp>
        <p:nvSpPr>
          <p:cNvPr id="63492" name="Rectangle 2"/>
          <p:cNvSpPr>
            <a:spLocks noGrp="1" noChangeArrowheads="1"/>
          </p:cNvSpPr>
          <p:nvPr>
            <p:ph type="title" idx="4294967295"/>
          </p:nvPr>
        </p:nvSpPr>
        <p:spPr/>
        <p:txBody>
          <a:bodyPr/>
          <a:lstStyle/>
          <a:p>
            <a:pPr algn="ctr" eaLnBrk="1" hangingPunct="1"/>
            <a:r>
              <a:rPr lang="en-US" altLang="en-US" sz="3200" b="1" dirty="0" smtClean="0"/>
              <a:t>How to Record These Relationships</a:t>
            </a:r>
          </a:p>
        </p:txBody>
      </p:sp>
      <p:sp>
        <p:nvSpPr>
          <p:cNvPr id="63493" name="Rectangle 3"/>
          <p:cNvSpPr>
            <a:spLocks noGrp="1" noChangeArrowheads="1"/>
          </p:cNvSpPr>
          <p:nvPr>
            <p:ph type="body" idx="4294967295"/>
          </p:nvPr>
        </p:nvSpPr>
        <p:spPr>
          <a:xfrm>
            <a:off x="1219200" y="1752600"/>
            <a:ext cx="7467600" cy="4343400"/>
          </a:xfrm>
        </p:spPr>
        <p:txBody>
          <a:bodyPr/>
          <a:lstStyle/>
          <a:p>
            <a:pPr eaLnBrk="1" hangingPunct="1">
              <a:spcBef>
                <a:spcPts val="600"/>
              </a:spcBef>
            </a:pPr>
            <a:r>
              <a:rPr lang="en-US" altLang="en-US" sz="2800" dirty="0" smtClean="0">
                <a:solidFill>
                  <a:schemeClr val="tx2"/>
                </a:solidFill>
              </a:rPr>
              <a:t>5XX </a:t>
            </a:r>
            <a:r>
              <a:rPr lang="en-US" altLang="en-US" sz="2800" dirty="0" smtClean="0"/>
              <a:t>fields</a:t>
            </a:r>
          </a:p>
          <a:p>
            <a:pPr eaLnBrk="1" hangingPunct="1">
              <a:spcBef>
                <a:spcPts val="600"/>
              </a:spcBef>
            </a:pPr>
            <a:r>
              <a:rPr lang="en-US" altLang="en-US" sz="2800" dirty="0" smtClean="0"/>
              <a:t>Relationships indicated by …</a:t>
            </a:r>
          </a:p>
          <a:p>
            <a:pPr lvl="1" eaLnBrk="1" hangingPunct="1">
              <a:spcBef>
                <a:spcPts val="600"/>
              </a:spcBef>
            </a:pPr>
            <a:r>
              <a:rPr lang="en-US" altLang="en-US" sz="2400" dirty="0" smtClean="0">
                <a:solidFill>
                  <a:schemeClr val="tx2"/>
                </a:solidFill>
              </a:rPr>
              <a:t>$w </a:t>
            </a:r>
            <a:r>
              <a:rPr lang="en-US" altLang="en-US" sz="2400" dirty="0" smtClean="0"/>
              <a:t>with the value </a:t>
            </a:r>
            <a:r>
              <a:rPr lang="en-US" altLang="en-US" sz="2400" dirty="0" smtClean="0">
                <a:solidFill>
                  <a:schemeClr val="tx2"/>
                </a:solidFill>
              </a:rPr>
              <a:t>r</a:t>
            </a:r>
          </a:p>
          <a:p>
            <a:pPr marL="1262063" lvl="2" indent="-347663" eaLnBrk="1" hangingPunct="1">
              <a:spcBef>
                <a:spcPts val="600"/>
              </a:spcBef>
            </a:pPr>
            <a:r>
              <a:rPr lang="en-US" altLang="en-US" dirty="0" smtClean="0"/>
              <a:t>May be thought of as:</a:t>
            </a:r>
          </a:p>
          <a:p>
            <a:pPr marL="1262063" lvl="2" indent="-347663" eaLnBrk="1" hangingPunct="1">
              <a:spcBef>
                <a:spcPts val="600"/>
              </a:spcBef>
            </a:pPr>
            <a:r>
              <a:rPr lang="en-US" altLang="en-US" dirty="0" smtClean="0">
                <a:solidFill>
                  <a:schemeClr val="tx2"/>
                </a:solidFill>
              </a:rPr>
              <a:t>“this field records an entity related to the entity in the 1XX”</a:t>
            </a:r>
          </a:p>
          <a:p>
            <a:pPr lvl="1" eaLnBrk="1" hangingPunct="1">
              <a:spcBef>
                <a:spcPts val="600"/>
              </a:spcBef>
            </a:pPr>
            <a:r>
              <a:rPr lang="en-US" altLang="en-US" sz="2400" dirty="0" smtClean="0">
                <a:solidFill>
                  <a:schemeClr val="tx2"/>
                </a:solidFill>
              </a:rPr>
              <a:t>$</a:t>
            </a:r>
            <a:r>
              <a:rPr lang="en-US" altLang="en-US" sz="2400" dirty="0" err="1" smtClean="0">
                <a:solidFill>
                  <a:schemeClr val="tx2"/>
                </a:solidFill>
              </a:rPr>
              <a:t>i</a:t>
            </a:r>
            <a:r>
              <a:rPr lang="en-US" altLang="en-US" sz="2400" dirty="0" smtClean="0">
                <a:solidFill>
                  <a:schemeClr val="tx2"/>
                </a:solidFill>
              </a:rPr>
              <a:t> </a:t>
            </a:r>
            <a:r>
              <a:rPr lang="en-US" altLang="en-US" sz="2400" dirty="0" smtClean="0"/>
              <a:t>with a designator from </a:t>
            </a:r>
            <a:r>
              <a:rPr lang="en-US" altLang="en-US" sz="2400" dirty="0" smtClean="0">
                <a:solidFill>
                  <a:schemeClr val="tx2"/>
                </a:solidFill>
              </a:rPr>
              <a:t>RDA Appendix K</a:t>
            </a:r>
          </a:p>
          <a:p>
            <a:pPr marL="1262063" lvl="2" indent="-347663" eaLnBrk="1" hangingPunct="1">
              <a:spcBef>
                <a:spcPts val="600"/>
              </a:spcBef>
            </a:pPr>
            <a:r>
              <a:rPr lang="en-US" altLang="en-US" dirty="0" smtClean="0"/>
              <a:t>May be thought of as:</a:t>
            </a:r>
          </a:p>
          <a:p>
            <a:pPr marL="1262063" lvl="2" indent="-347663" eaLnBrk="1" hangingPunct="1">
              <a:spcBef>
                <a:spcPts val="600"/>
              </a:spcBef>
            </a:pPr>
            <a:r>
              <a:rPr lang="en-US" altLang="en-US" dirty="0" smtClean="0">
                <a:solidFill>
                  <a:schemeClr val="tx2"/>
                </a:solidFill>
              </a:rPr>
              <a:t>“and this is the specific nature of that relationship” </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8C44F085-A710-4135-8E93-654739048647}" type="slidenum">
              <a:rPr lang="en-US" altLang="en-US" sz="1200"/>
              <a:pPr eaLnBrk="1" hangingPunct="1">
                <a:spcBef>
                  <a:spcPct val="0"/>
                </a:spcBef>
                <a:buClrTx/>
                <a:buSzTx/>
                <a:buFontTx/>
                <a:buNone/>
              </a:pPr>
              <a:t>63</a:t>
            </a:fld>
            <a:endParaRPr lang="en-US" altLang="en-US" sz="1200"/>
          </a:p>
        </p:txBody>
      </p:sp>
      <p:sp>
        <p:nvSpPr>
          <p:cNvPr id="64515" name="Rectangle 3"/>
          <p:cNvSpPr>
            <a:spLocks noGrp="1" noChangeArrowheads="1"/>
          </p:cNvSpPr>
          <p:nvPr>
            <p:ph type="body" idx="4294967295"/>
          </p:nvPr>
        </p:nvSpPr>
        <p:spPr>
          <a:xfrm>
            <a:off x="1219200" y="1828800"/>
            <a:ext cx="7239000" cy="4038600"/>
          </a:xfrm>
        </p:spPr>
        <p:txBody>
          <a:bodyPr/>
          <a:lstStyle/>
          <a:p>
            <a:pPr eaLnBrk="1" hangingPunct="1"/>
            <a:r>
              <a:rPr lang="en-US" altLang="en-US" sz="2800" dirty="0" smtClean="0">
                <a:solidFill>
                  <a:schemeClr val="tx2"/>
                </a:solidFill>
              </a:rPr>
              <a:t>Different identities</a:t>
            </a:r>
            <a:r>
              <a:rPr lang="en-US" altLang="en-US" sz="2800" dirty="0" smtClean="0"/>
              <a:t> for </a:t>
            </a:r>
            <a:r>
              <a:rPr lang="en-US" altLang="en-US" sz="2800" dirty="0" smtClean="0">
                <a:solidFill>
                  <a:schemeClr val="tx2"/>
                </a:solidFill>
              </a:rPr>
              <a:t>persons </a:t>
            </a:r>
            <a:r>
              <a:rPr lang="en-US" altLang="en-US" sz="2800" dirty="0" smtClean="0"/>
              <a:t>(pseudonyms)</a:t>
            </a:r>
          </a:p>
          <a:p>
            <a:pPr eaLnBrk="1" hangingPunct="1"/>
            <a:r>
              <a:rPr lang="en-US" altLang="en-US" sz="2800" dirty="0" smtClean="0">
                <a:solidFill>
                  <a:schemeClr val="tx2"/>
                </a:solidFill>
              </a:rPr>
              <a:t>Earlier and later forms</a:t>
            </a:r>
            <a:r>
              <a:rPr lang="en-US" altLang="en-US" sz="2800" dirty="0" smtClean="0"/>
              <a:t> of a corporate name</a:t>
            </a:r>
          </a:p>
          <a:p>
            <a:pPr eaLnBrk="1" hangingPunct="1"/>
            <a:endParaRPr lang="en-US" altLang="en-US" sz="2800" dirty="0" smtClean="0"/>
          </a:p>
          <a:p>
            <a:pPr eaLnBrk="1" hangingPunct="1"/>
            <a:r>
              <a:rPr lang="en-US" altLang="en-US" sz="2800" dirty="0" smtClean="0"/>
              <a:t>Other than these core relationships, all </a:t>
            </a:r>
            <a:r>
              <a:rPr lang="en-US" altLang="en-US" sz="2800" dirty="0" smtClean="0">
                <a:solidFill>
                  <a:schemeClr val="tx2"/>
                </a:solidFill>
              </a:rPr>
              <a:t>other 5XX references are optional</a:t>
            </a:r>
          </a:p>
        </p:txBody>
      </p:sp>
      <p:sp>
        <p:nvSpPr>
          <p:cNvPr id="64516" name="Rectangle 2"/>
          <p:cNvSpPr>
            <a:spLocks noChangeArrowheads="1"/>
          </p:cNvSpPr>
          <p:nvPr/>
        </p:nvSpPr>
        <p:spPr bwMode="auto">
          <a:xfrm>
            <a:off x="1370013" y="301625"/>
            <a:ext cx="7313612" cy="1143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ctr" eaLnBrk="1" hangingPunct="1">
              <a:spcBef>
                <a:spcPct val="0"/>
              </a:spcBef>
              <a:buClrTx/>
              <a:buSzTx/>
              <a:buFontTx/>
              <a:buNone/>
            </a:pPr>
            <a:r>
              <a:rPr lang="en-US" altLang="en-US" sz="3200" b="1">
                <a:solidFill>
                  <a:schemeClr val="tx2"/>
                </a:solidFill>
                <a:latin typeface="Arial" charset="0"/>
              </a:rPr>
              <a:t>Core Relationships</a:t>
            </a:r>
            <a:endParaRPr lang="en-US" altLang="en-US" sz="3200" b="1">
              <a:solidFill>
                <a:srgbClr val="0000FF"/>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4515">
                                            <p:txEl>
                                              <p:pRg st="3" end="3"/>
                                            </p:txEl>
                                          </p:spTgt>
                                        </p:tgtEl>
                                        <p:attrNameLst>
                                          <p:attrName>style.visibility</p:attrName>
                                        </p:attrNameLst>
                                      </p:cBhvr>
                                      <p:to>
                                        <p:strVal val="visible"/>
                                      </p:to>
                                    </p:set>
                                    <p:animEffect transition="in" filter="dissolve">
                                      <p:cBhvr>
                                        <p:cTn id="7" dur="1000"/>
                                        <p:tgtEl>
                                          <p:spTgt spid="645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0D4FE706-A860-4699-B715-BFAF33210013}" type="slidenum">
              <a:rPr lang="en-US" altLang="en-US" sz="1200"/>
              <a:pPr eaLnBrk="1" hangingPunct="1">
                <a:spcBef>
                  <a:spcPct val="0"/>
                </a:spcBef>
                <a:buClrTx/>
                <a:buSzTx/>
                <a:buFontTx/>
                <a:buNone/>
              </a:pPr>
              <a:t>64</a:t>
            </a:fld>
            <a:endParaRPr lang="en-US" altLang="en-US" sz="1200"/>
          </a:p>
        </p:txBody>
      </p:sp>
      <p:sp>
        <p:nvSpPr>
          <p:cNvPr id="65539" name="Rectangle 2"/>
          <p:cNvSpPr>
            <a:spLocks noGrp="1" noChangeAspect="1" noChangeArrowheads="1"/>
          </p:cNvSpPr>
          <p:nvPr>
            <p:ph type="title"/>
          </p:nvPr>
        </p:nvSpPr>
        <p:spPr/>
        <p:txBody>
          <a:bodyPr/>
          <a:lstStyle/>
          <a:p>
            <a:pPr algn="ctr" eaLnBrk="1" hangingPunct="1"/>
            <a:r>
              <a:rPr lang="en-US" altLang="en-US" sz="3200" b="1" dirty="0" smtClean="0"/>
              <a:t>Core Relationships –</a:t>
            </a:r>
            <a:br>
              <a:rPr lang="en-US" altLang="en-US" sz="3200" b="1" dirty="0" smtClean="0"/>
            </a:br>
            <a:r>
              <a:rPr lang="en-US" altLang="en-US" sz="2800" b="1" dirty="0" smtClean="0"/>
              <a:t>Different Identities</a:t>
            </a:r>
          </a:p>
        </p:txBody>
      </p:sp>
      <p:sp>
        <p:nvSpPr>
          <p:cNvPr id="65540" name="Rectangle 3"/>
          <p:cNvSpPr>
            <a:spLocks noGrp="1" noChangeArrowheads="1"/>
          </p:cNvSpPr>
          <p:nvPr>
            <p:ph type="body" idx="1"/>
          </p:nvPr>
        </p:nvSpPr>
        <p:spPr>
          <a:xfrm>
            <a:off x="1219200" y="1676400"/>
            <a:ext cx="7313613" cy="4725988"/>
          </a:xfrm>
        </p:spPr>
        <p:txBody>
          <a:bodyPr/>
          <a:lstStyle/>
          <a:p>
            <a:pPr eaLnBrk="1" hangingPunct="1">
              <a:spcBef>
                <a:spcPts val="600"/>
              </a:spcBef>
            </a:pPr>
            <a:r>
              <a:rPr lang="en-US" altLang="en-US" sz="2800" dirty="0" smtClean="0"/>
              <a:t>Depends on number of identities</a:t>
            </a:r>
          </a:p>
          <a:p>
            <a:pPr lvl="1" eaLnBrk="1" hangingPunct="1">
              <a:spcBef>
                <a:spcPts val="600"/>
              </a:spcBef>
            </a:pPr>
            <a:r>
              <a:rPr lang="en-US" altLang="en-US" sz="2400" dirty="0" smtClean="0">
                <a:solidFill>
                  <a:schemeClr val="tx2"/>
                </a:solidFill>
              </a:rPr>
              <a:t>2</a:t>
            </a:r>
            <a:r>
              <a:rPr lang="en-US" altLang="en-US" sz="2400" dirty="0" smtClean="0"/>
              <a:t> identities</a:t>
            </a:r>
          </a:p>
          <a:p>
            <a:pPr lvl="1" eaLnBrk="1" hangingPunct="1">
              <a:spcBef>
                <a:spcPts val="600"/>
              </a:spcBef>
            </a:pPr>
            <a:r>
              <a:rPr lang="en-US" altLang="en-US" sz="2400" dirty="0" smtClean="0">
                <a:solidFill>
                  <a:schemeClr val="tx2"/>
                </a:solidFill>
              </a:rPr>
              <a:t>3</a:t>
            </a:r>
            <a:r>
              <a:rPr lang="en-US" altLang="en-US" sz="2400" dirty="0" smtClean="0"/>
              <a:t> or more identities</a:t>
            </a:r>
          </a:p>
          <a:p>
            <a:pPr marL="347663" indent="-347663" eaLnBrk="1" hangingPunct="1">
              <a:spcBef>
                <a:spcPts val="1200"/>
              </a:spcBef>
            </a:pPr>
            <a:r>
              <a:rPr lang="en-US" altLang="en-US" sz="2800" dirty="0" smtClean="0">
                <a:solidFill>
                  <a:schemeClr val="tx2"/>
                </a:solidFill>
              </a:rPr>
              <a:t>LC-PCC PS for 30.1.1.3</a:t>
            </a:r>
            <a:r>
              <a:rPr lang="en-US" altLang="en-US" sz="2800" dirty="0" smtClean="0">
                <a:latin typeface="Arial" charset="0"/>
              </a:rPr>
              <a:t>:</a:t>
            </a:r>
          </a:p>
          <a:p>
            <a:pPr marL="798513" lvl="1" indent="-333375" eaLnBrk="1" hangingPunct="1">
              <a:spcBef>
                <a:spcPts val="600"/>
              </a:spcBef>
            </a:pPr>
            <a:r>
              <a:rPr lang="en-US" sz="2400" dirty="0" smtClean="0"/>
              <a:t>When creating name authority records for a person with different identities, follow the guidelines in the </a:t>
            </a:r>
            <a:r>
              <a:rPr lang="en-US" sz="2400" dirty="0" smtClean="0">
                <a:solidFill>
                  <a:schemeClr val="tx2"/>
                </a:solidFill>
              </a:rPr>
              <a:t>Descriptive Cataloging Manual Z1</a:t>
            </a:r>
            <a:endParaRPr lang="en-US" altLang="en-US" sz="2400" dirty="0" smtClean="0">
              <a:solidFill>
                <a:schemeClr val="tx2"/>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0D4FE706-A860-4699-B715-BFAF33210013}" type="slidenum">
              <a:rPr lang="en-US" altLang="en-US" sz="1200"/>
              <a:pPr eaLnBrk="1" hangingPunct="1">
                <a:spcBef>
                  <a:spcPct val="0"/>
                </a:spcBef>
                <a:buClrTx/>
                <a:buSzTx/>
                <a:buFontTx/>
                <a:buNone/>
              </a:pPr>
              <a:t>65</a:t>
            </a:fld>
            <a:endParaRPr lang="en-US" altLang="en-US" sz="1200"/>
          </a:p>
        </p:txBody>
      </p:sp>
      <p:sp>
        <p:nvSpPr>
          <p:cNvPr id="65539" name="Rectangle 2"/>
          <p:cNvSpPr>
            <a:spLocks noGrp="1" noChangeAspect="1" noChangeArrowheads="1"/>
          </p:cNvSpPr>
          <p:nvPr>
            <p:ph type="title"/>
          </p:nvPr>
        </p:nvSpPr>
        <p:spPr/>
        <p:txBody>
          <a:bodyPr/>
          <a:lstStyle/>
          <a:p>
            <a:pPr algn="ctr" eaLnBrk="1" hangingPunct="1"/>
            <a:r>
              <a:rPr lang="en-US" altLang="en-US" sz="3200" b="1" dirty="0" smtClean="0"/>
              <a:t>Core Relationships –</a:t>
            </a:r>
            <a:br>
              <a:rPr lang="en-US" altLang="en-US" sz="3200" b="1" dirty="0" smtClean="0"/>
            </a:br>
            <a:r>
              <a:rPr lang="en-US" altLang="en-US" sz="2800" b="1" dirty="0" smtClean="0"/>
              <a:t>Different Identities</a:t>
            </a:r>
            <a:r>
              <a:rPr lang="en-US" altLang="en-US" sz="2800" dirty="0" smtClean="0">
                <a:solidFill>
                  <a:srgbClr val="0000FF"/>
                </a:solidFill>
              </a:rPr>
              <a:t> </a:t>
            </a:r>
            <a:r>
              <a:rPr lang="en-US" altLang="en-US" sz="2800" b="1" dirty="0" smtClean="0"/>
              <a:t>– 2 Identities</a:t>
            </a:r>
          </a:p>
        </p:txBody>
      </p:sp>
      <p:sp>
        <p:nvSpPr>
          <p:cNvPr id="65540" name="Rectangle 3"/>
          <p:cNvSpPr>
            <a:spLocks noGrp="1" noChangeArrowheads="1"/>
          </p:cNvSpPr>
          <p:nvPr>
            <p:ph type="body" idx="1"/>
          </p:nvPr>
        </p:nvSpPr>
        <p:spPr>
          <a:xfrm>
            <a:off x="1219200" y="1676400"/>
            <a:ext cx="7313613" cy="4725988"/>
          </a:xfrm>
        </p:spPr>
        <p:txBody>
          <a:bodyPr/>
          <a:lstStyle/>
          <a:p>
            <a:pPr eaLnBrk="1" hangingPunct="1">
              <a:spcBef>
                <a:spcPts val="600"/>
              </a:spcBef>
            </a:pPr>
            <a:r>
              <a:rPr lang="en-US" altLang="en-US" sz="2800" dirty="0" smtClean="0"/>
              <a:t>Reciprocal </a:t>
            </a:r>
            <a:r>
              <a:rPr lang="en-US" altLang="en-US" sz="2800" dirty="0" smtClean="0">
                <a:solidFill>
                  <a:schemeClr val="tx2"/>
                </a:solidFill>
              </a:rPr>
              <a:t>5XX</a:t>
            </a:r>
            <a:r>
              <a:rPr lang="en-US" altLang="en-US" sz="2800" dirty="0" smtClean="0"/>
              <a:t> fields in </a:t>
            </a:r>
            <a:r>
              <a:rPr lang="en-US" altLang="en-US" sz="2800" dirty="0" smtClean="0">
                <a:solidFill>
                  <a:schemeClr val="tx2"/>
                </a:solidFill>
              </a:rPr>
              <a:t>each</a:t>
            </a:r>
            <a:r>
              <a:rPr lang="en-US" altLang="en-US" sz="2800" dirty="0" smtClean="0"/>
              <a:t> authority record</a:t>
            </a:r>
          </a:p>
          <a:p>
            <a:pPr eaLnBrk="1" hangingPunct="1">
              <a:spcBef>
                <a:spcPts val="600"/>
              </a:spcBef>
            </a:pPr>
            <a:r>
              <a:rPr lang="en-US" altLang="en-US" sz="2800" dirty="0" smtClean="0"/>
              <a:t>May optionally include</a:t>
            </a:r>
          </a:p>
          <a:p>
            <a:pPr marL="798513" lvl="1" indent="-333375" eaLnBrk="1" hangingPunct="1">
              <a:spcBef>
                <a:spcPts val="0"/>
              </a:spcBef>
            </a:pPr>
            <a:r>
              <a:rPr lang="en-US" altLang="en-US" sz="2400" b="1" dirty="0" smtClean="0">
                <a:solidFill>
                  <a:schemeClr val="tx2"/>
                </a:solidFill>
                <a:latin typeface="Courier New" panose="02070309020205020404" pitchFamily="49" charset="0"/>
                <a:cs typeface="Courier New" panose="02070309020205020404" pitchFamily="49" charset="0"/>
              </a:rPr>
              <a:t>$w r</a:t>
            </a:r>
          </a:p>
          <a:p>
            <a:pPr marL="798513" lvl="1" indent="-333375" eaLnBrk="1" hangingPunct="1">
              <a:spcBef>
                <a:spcPts val="0"/>
              </a:spcBef>
            </a:pPr>
            <a:r>
              <a:rPr lang="en-US" altLang="en-US" sz="2400" b="1" dirty="0" smtClean="0">
                <a:solidFill>
                  <a:schemeClr val="tx2"/>
                </a:solidFill>
                <a:latin typeface="Courier New" panose="02070309020205020404" pitchFamily="49" charset="0"/>
                <a:cs typeface="Courier New" panose="02070309020205020404" pitchFamily="49" charset="0"/>
              </a:rPr>
              <a:t>$</a:t>
            </a:r>
            <a:r>
              <a:rPr lang="en-US" altLang="en-US" sz="2400" b="1" dirty="0" err="1" smtClean="0">
                <a:solidFill>
                  <a:schemeClr val="tx2"/>
                </a:solidFill>
                <a:latin typeface="Courier New" panose="02070309020205020404" pitchFamily="49" charset="0"/>
                <a:cs typeface="Courier New" panose="02070309020205020404" pitchFamily="49" charset="0"/>
              </a:rPr>
              <a:t>i</a:t>
            </a:r>
            <a:r>
              <a:rPr lang="en-US" altLang="en-US" sz="2400" b="1" dirty="0" smtClean="0">
                <a:solidFill>
                  <a:schemeClr val="tx2"/>
                </a:solidFill>
                <a:latin typeface="Courier New" panose="02070309020205020404" pitchFamily="49" charset="0"/>
                <a:cs typeface="Courier New" panose="02070309020205020404" pitchFamily="49" charset="0"/>
              </a:rPr>
              <a:t> Real identity</a:t>
            </a:r>
            <a:r>
              <a:rPr lang="en-US" altLang="en-US" dirty="0" smtClean="0"/>
              <a:t> </a:t>
            </a:r>
          </a:p>
          <a:p>
            <a:pPr marL="800100" lvl="1" indent="0" eaLnBrk="1" hangingPunct="1">
              <a:spcBef>
                <a:spcPts val="0"/>
              </a:spcBef>
              <a:buNone/>
            </a:pPr>
            <a:r>
              <a:rPr lang="en-US" altLang="en-US" sz="2400" dirty="0" smtClean="0"/>
              <a:t>or</a:t>
            </a:r>
          </a:p>
          <a:p>
            <a:pPr marL="798513" lvl="1" indent="0" eaLnBrk="1" hangingPunct="1">
              <a:spcBef>
                <a:spcPts val="0"/>
              </a:spcBef>
              <a:buNone/>
            </a:pPr>
            <a:r>
              <a:rPr lang="en-US" altLang="en-US" sz="2400" b="1" dirty="0" smtClean="0">
                <a:solidFill>
                  <a:schemeClr val="tx2"/>
                </a:solidFill>
                <a:latin typeface="Courier New" panose="02070309020205020404" pitchFamily="49" charset="0"/>
                <a:cs typeface="Courier New" panose="02070309020205020404" pitchFamily="49" charset="0"/>
              </a:rPr>
              <a:t>$</a:t>
            </a:r>
            <a:r>
              <a:rPr lang="en-US" altLang="en-US" sz="2400" b="1" dirty="0" err="1" smtClean="0">
                <a:solidFill>
                  <a:schemeClr val="tx2"/>
                </a:solidFill>
                <a:latin typeface="Courier New" panose="02070309020205020404" pitchFamily="49" charset="0"/>
                <a:cs typeface="Courier New" panose="02070309020205020404" pitchFamily="49" charset="0"/>
              </a:rPr>
              <a:t>i</a:t>
            </a:r>
            <a:r>
              <a:rPr lang="en-US" altLang="en-US" sz="2400" b="1" dirty="0" smtClean="0">
                <a:solidFill>
                  <a:schemeClr val="tx2"/>
                </a:solidFill>
                <a:latin typeface="Courier New" panose="02070309020205020404" pitchFamily="49" charset="0"/>
                <a:cs typeface="Courier New" panose="02070309020205020404" pitchFamily="49" charset="0"/>
              </a:rPr>
              <a:t> </a:t>
            </a:r>
            <a:r>
              <a:rPr lang="en-US" altLang="en-US" sz="2400" b="1" dirty="0">
                <a:solidFill>
                  <a:schemeClr val="tx2"/>
                </a:solidFill>
                <a:latin typeface="Courier New" panose="02070309020205020404" pitchFamily="49" charset="0"/>
                <a:cs typeface="Courier New" panose="02070309020205020404" pitchFamily="49" charset="0"/>
              </a:rPr>
              <a:t>Alternate </a:t>
            </a:r>
            <a:r>
              <a:rPr lang="en-US" altLang="en-US" sz="2400" b="1" dirty="0" smtClean="0">
                <a:solidFill>
                  <a:schemeClr val="tx2"/>
                </a:solidFill>
                <a:latin typeface="Courier New" panose="02070309020205020404" pitchFamily="49" charset="0"/>
                <a:cs typeface="Courier New" panose="02070309020205020404" pitchFamily="49" charset="0"/>
              </a:rPr>
              <a:t>identity</a:t>
            </a:r>
            <a:endParaRPr lang="en-US" altLang="en-US" sz="2400" b="1" dirty="0">
              <a:solidFill>
                <a:schemeClr val="tx2"/>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60891404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CC86B31C-99F8-43D2-8568-EB7DADA96FF4}" type="slidenum">
              <a:rPr lang="en-US" altLang="en-US" sz="1200"/>
              <a:pPr eaLnBrk="1" hangingPunct="1">
                <a:spcBef>
                  <a:spcPct val="0"/>
                </a:spcBef>
                <a:buClrTx/>
                <a:buSzTx/>
                <a:buFontTx/>
                <a:buNone/>
              </a:pPr>
              <a:t>66</a:t>
            </a:fld>
            <a:endParaRPr lang="en-US" altLang="en-US" sz="1200"/>
          </a:p>
        </p:txBody>
      </p:sp>
      <p:sp>
        <p:nvSpPr>
          <p:cNvPr id="66563" name="Rectangle 2"/>
          <p:cNvSpPr>
            <a:spLocks noGrp="1" noChangeAspect="1" noChangeArrowheads="1"/>
          </p:cNvSpPr>
          <p:nvPr>
            <p:ph type="title"/>
          </p:nvPr>
        </p:nvSpPr>
        <p:spPr/>
        <p:txBody>
          <a:bodyPr/>
          <a:lstStyle/>
          <a:p>
            <a:pPr algn="ctr" eaLnBrk="1" hangingPunct="1"/>
            <a:r>
              <a:rPr lang="en-US" altLang="en-US" sz="3200" b="1" dirty="0" smtClean="0"/>
              <a:t>Different Identities --</a:t>
            </a:r>
            <a:r>
              <a:rPr lang="en-US" altLang="en-US" sz="3200" dirty="0" smtClean="0">
                <a:solidFill>
                  <a:srgbClr val="0000FF"/>
                </a:solidFill>
              </a:rPr>
              <a:t> </a:t>
            </a:r>
            <a:r>
              <a:rPr lang="en-US" altLang="en-US" sz="3200" b="1" dirty="0" smtClean="0"/>
              <a:t>2 Identities --</a:t>
            </a:r>
            <a:r>
              <a:rPr lang="en-US" altLang="en-US" sz="3200" dirty="0" smtClean="0">
                <a:solidFill>
                  <a:srgbClr val="0000FF"/>
                </a:solidFill>
              </a:rPr>
              <a:t> </a:t>
            </a:r>
            <a:r>
              <a:rPr lang="en-US" altLang="en-US" sz="2800" b="1" dirty="0" smtClean="0"/>
              <a:t>Examples</a:t>
            </a:r>
            <a:r>
              <a:rPr lang="en-US" altLang="en-US" sz="3200" b="1" dirty="0" smtClean="0"/>
              <a:t> </a:t>
            </a:r>
          </a:p>
        </p:txBody>
      </p:sp>
      <p:sp>
        <p:nvSpPr>
          <p:cNvPr id="66564" name="Text Box 7"/>
          <p:cNvSpPr txBox="1">
            <a:spLocks noChangeArrowheads="1"/>
          </p:cNvSpPr>
          <p:nvPr/>
        </p:nvSpPr>
        <p:spPr bwMode="auto">
          <a:xfrm>
            <a:off x="990600" y="5029200"/>
            <a:ext cx="7467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spcBef>
                <a:spcPct val="50000"/>
              </a:spcBef>
            </a:pPr>
            <a:endParaRPr lang="en-US" altLang="en-US"/>
          </a:p>
        </p:txBody>
      </p:sp>
      <p:sp>
        <p:nvSpPr>
          <p:cNvPr id="66565" name="Text Box 8"/>
          <p:cNvSpPr txBox="1">
            <a:spLocks noChangeArrowheads="1"/>
          </p:cNvSpPr>
          <p:nvPr/>
        </p:nvSpPr>
        <p:spPr bwMode="auto">
          <a:xfrm>
            <a:off x="1066800" y="5334000"/>
            <a:ext cx="7543800" cy="1025525"/>
          </a:xfrm>
          <a:prstGeom prst="rect">
            <a:avLst/>
          </a:prstGeom>
          <a:noFill/>
          <a:ln w="1905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r>
              <a:rPr lang="en-US" altLang="en-US" sz="2000" b="1" dirty="0">
                <a:latin typeface="Courier New" pitchFamily="49" charset="0"/>
                <a:cs typeface="Courier New" pitchFamily="49" charset="0"/>
              </a:rPr>
              <a:t>100 1# $a Bachman, Richard</a:t>
            </a:r>
          </a:p>
          <a:p>
            <a:pPr eaLnBrk="1" hangingPunct="1"/>
            <a:r>
              <a:rPr lang="en-US" altLang="en-US" sz="2000" b="1" dirty="0">
                <a:solidFill>
                  <a:schemeClr val="tx2"/>
                </a:solidFill>
                <a:latin typeface="Courier New" pitchFamily="49" charset="0"/>
                <a:cs typeface="Courier New" pitchFamily="49" charset="0"/>
              </a:rPr>
              <a:t>500 1# $w r $</a:t>
            </a:r>
            <a:r>
              <a:rPr lang="en-US" altLang="en-US" sz="2000" b="1" dirty="0" err="1">
                <a:solidFill>
                  <a:schemeClr val="tx2"/>
                </a:solidFill>
                <a:latin typeface="Courier New" pitchFamily="49" charset="0"/>
                <a:cs typeface="Courier New" pitchFamily="49" charset="0"/>
              </a:rPr>
              <a:t>i</a:t>
            </a:r>
            <a:r>
              <a:rPr lang="en-US" altLang="en-US" sz="2000" b="1" dirty="0">
                <a:solidFill>
                  <a:schemeClr val="tx2"/>
                </a:solidFill>
                <a:latin typeface="Courier New" pitchFamily="49" charset="0"/>
                <a:cs typeface="Courier New" pitchFamily="49" charset="0"/>
              </a:rPr>
              <a:t> Real identity: $a King, Stephen, 	 </a:t>
            </a:r>
            <a:r>
              <a:rPr lang="en-US" altLang="en-US" sz="2000" b="1" dirty="0" smtClean="0">
                <a:solidFill>
                  <a:schemeClr val="tx2"/>
                </a:solidFill>
                <a:latin typeface="Courier New" pitchFamily="49" charset="0"/>
                <a:cs typeface="Courier New" pitchFamily="49" charset="0"/>
              </a:rPr>
              <a:t>$</a:t>
            </a:r>
            <a:r>
              <a:rPr lang="en-US" altLang="en-US" sz="2000" b="1" dirty="0">
                <a:solidFill>
                  <a:schemeClr val="tx2"/>
                </a:solidFill>
                <a:latin typeface="Courier New" pitchFamily="49" charset="0"/>
                <a:cs typeface="Courier New" pitchFamily="49" charset="0"/>
              </a:rPr>
              <a:t>d 1947-</a:t>
            </a:r>
          </a:p>
        </p:txBody>
      </p:sp>
      <p:sp>
        <p:nvSpPr>
          <p:cNvPr id="66566" name="Text Box 9"/>
          <p:cNvSpPr txBox="1">
            <a:spLocks noChangeArrowheads="1"/>
          </p:cNvSpPr>
          <p:nvPr/>
        </p:nvSpPr>
        <p:spPr bwMode="auto">
          <a:xfrm>
            <a:off x="1066800" y="4114800"/>
            <a:ext cx="7543800" cy="1025525"/>
          </a:xfrm>
          <a:prstGeom prst="rect">
            <a:avLst/>
          </a:prstGeom>
          <a:noFill/>
          <a:ln w="1905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marL="0" lvl="2" eaLnBrk="1" hangingPunct="1"/>
            <a:r>
              <a:rPr lang="en-US" altLang="en-US" sz="2000" b="1" dirty="0">
                <a:latin typeface="Courier New" pitchFamily="49" charset="0"/>
                <a:cs typeface="Courier New" pitchFamily="49" charset="0"/>
              </a:rPr>
              <a:t>100 1# $a King, Stephen, $d 1947-</a:t>
            </a:r>
          </a:p>
          <a:p>
            <a:pPr marL="0" lvl="2" eaLnBrk="1" hangingPunct="1"/>
            <a:r>
              <a:rPr lang="en-US" altLang="en-US" sz="2000" b="1" dirty="0">
                <a:solidFill>
                  <a:schemeClr val="tx2"/>
                </a:solidFill>
                <a:latin typeface="Courier New" pitchFamily="49" charset="0"/>
                <a:cs typeface="Courier New" pitchFamily="49" charset="0"/>
              </a:rPr>
              <a:t>500 1# $w r $</a:t>
            </a:r>
            <a:r>
              <a:rPr lang="en-US" altLang="en-US" sz="2000" b="1" dirty="0" err="1">
                <a:solidFill>
                  <a:schemeClr val="tx2"/>
                </a:solidFill>
                <a:latin typeface="Courier New" pitchFamily="49" charset="0"/>
                <a:cs typeface="Courier New" pitchFamily="49" charset="0"/>
              </a:rPr>
              <a:t>i</a:t>
            </a:r>
            <a:r>
              <a:rPr lang="en-US" altLang="en-US" sz="2000" b="1" dirty="0">
                <a:solidFill>
                  <a:schemeClr val="tx2"/>
                </a:solidFill>
                <a:latin typeface="Courier New" pitchFamily="49" charset="0"/>
                <a:cs typeface="Courier New" pitchFamily="49" charset="0"/>
              </a:rPr>
              <a:t> Alternate identity: $a </a:t>
            </a:r>
            <a:r>
              <a:rPr lang="en-US" altLang="en-US" sz="2000" b="1" dirty="0" smtClean="0">
                <a:solidFill>
                  <a:schemeClr val="tx2"/>
                </a:solidFill>
                <a:latin typeface="Courier New" pitchFamily="49" charset="0"/>
                <a:cs typeface="Courier New" pitchFamily="49" charset="0"/>
              </a:rPr>
              <a:t>Bachman, 	 	  Richard</a:t>
            </a:r>
            <a:endParaRPr lang="en-US" altLang="en-US" sz="2000" b="1" dirty="0">
              <a:solidFill>
                <a:schemeClr val="tx2"/>
              </a:solidFill>
              <a:latin typeface="Courier New" pitchFamily="49" charset="0"/>
              <a:cs typeface="Courier New" pitchFamily="49" charset="0"/>
            </a:endParaRPr>
          </a:p>
        </p:txBody>
      </p:sp>
      <p:sp>
        <p:nvSpPr>
          <p:cNvPr id="66567" name="Text Box 10"/>
          <p:cNvSpPr txBox="1">
            <a:spLocks noChangeArrowheads="1"/>
          </p:cNvSpPr>
          <p:nvPr/>
        </p:nvSpPr>
        <p:spPr bwMode="auto">
          <a:xfrm>
            <a:off x="2057400" y="1752600"/>
            <a:ext cx="5791200" cy="720725"/>
          </a:xfrm>
          <a:prstGeom prst="rect">
            <a:avLst/>
          </a:prstGeom>
          <a:noFill/>
          <a:ln w="1905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11430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marL="0" lvl="2" eaLnBrk="1" hangingPunct="1">
              <a:spcBef>
                <a:spcPct val="0"/>
              </a:spcBef>
              <a:buClrTx/>
              <a:buSzTx/>
              <a:buFontTx/>
              <a:buNone/>
            </a:pPr>
            <a:r>
              <a:rPr lang="en-US" altLang="en-US" sz="2000" b="1" dirty="0">
                <a:latin typeface="Courier New" pitchFamily="49" charset="0"/>
                <a:cs typeface="Courier New" pitchFamily="49" charset="0"/>
              </a:rPr>
              <a:t>100 1# $a King, Stephen, $d 1947-</a:t>
            </a:r>
          </a:p>
          <a:p>
            <a:pPr marL="0" lvl="2" eaLnBrk="1" hangingPunct="1">
              <a:spcBef>
                <a:spcPct val="0"/>
              </a:spcBef>
              <a:buClrTx/>
              <a:buSzTx/>
              <a:buFontTx/>
              <a:buNone/>
            </a:pPr>
            <a:r>
              <a:rPr lang="en-US" altLang="en-US" sz="2000" b="1" dirty="0">
                <a:solidFill>
                  <a:schemeClr val="tx2"/>
                </a:solidFill>
                <a:latin typeface="Courier New" pitchFamily="49" charset="0"/>
                <a:cs typeface="Courier New" pitchFamily="49" charset="0"/>
              </a:rPr>
              <a:t>500 1# $a Bachman, Richard</a:t>
            </a:r>
          </a:p>
        </p:txBody>
      </p:sp>
      <p:sp>
        <p:nvSpPr>
          <p:cNvPr id="66568" name="Text Box 11"/>
          <p:cNvSpPr txBox="1">
            <a:spLocks noChangeArrowheads="1"/>
          </p:cNvSpPr>
          <p:nvPr/>
        </p:nvSpPr>
        <p:spPr bwMode="auto">
          <a:xfrm>
            <a:off x="2057400" y="2667000"/>
            <a:ext cx="5791200" cy="720725"/>
          </a:xfrm>
          <a:prstGeom prst="rect">
            <a:avLst/>
          </a:prstGeom>
          <a:noFill/>
          <a:ln w="1905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r>
              <a:rPr lang="en-US" altLang="en-US" sz="2000" b="1" dirty="0">
                <a:latin typeface="Courier New" pitchFamily="49" charset="0"/>
                <a:cs typeface="Courier New" pitchFamily="49" charset="0"/>
              </a:rPr>
              <a:t>100 1# $a Bachman, Richard</a:t>
            </a:r>
          </a:p>
          <a:p>
            <a:pPr eaLnBrk="1" hangingPunct="1"/>
            <a:r>
              <a:rPr lang="en-US" altLang="en-US" sz="2000" b="1" dirty="0">
                <a:solidFill>
                  <a:schemeClr val="tx2"/>
                </a:solidFill>
                <a:latin typeface="Courier New" pitchFamily="49" charset="0"/>
                <a:cs typeface="Courier New" pitchFamily="49" charset="0"/>
              </a:rPr>
              <a:t>500 1# $a King, Stephen, $d 1947-</a:t>
            </a:r>
          </a:p>
        </p:txBody>
      </p:sp>
      <p:sp>
        <p:nvSpPr>
          <p:cNvPr id="66569" name="Text Box 12"/>
          <p:cNvSpPr txBox="1">
            <a:spLocks noChangeArrowheads="1"/>
          </p:cNvSpPr>
          <p:nvPr/>
        </p:nvSpPr>
        <p:spPr bwMode="auto">
          <a:xfrm>
            <a:off x="1066800" y="3505200"/>
            <a:ext cx="312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spcBef>
                <a:spcPct val="50000"/>
              </a:spcBef>
            </a:pPr>
            <a:r>
              <a:rPr lang="en-US" altLang="en-US" sz="2400" i="1" dirty="0"/>
              <a:t>Or, optionally …</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0D4FE706-A860-4699-B715-BFAF33210013}" type="slidenum">
              <a:rPr lang="en-US" altLang="en-US" sz="1200"/>
              <a:pPr eaLnBrk="1" hangingPunct="1">
                <a:spcBef>
                  <a:spcPct val="0"/>
                </a:spcBef>
                <a:buClrTx/>
                <a:buSzTx/>
                <a:buFontTx/>
                <a:buNone/>
              </a:pPr>
              <a:t>67</a:t>
            </a:fld>
            <a:endParaRPr lang="en-US" altLang="en-US" sz="1200"/>
          </a:p>
        </p:txBody>
      </p:sp>
      <p:sp>
        <p:nvSpPr>
          <p:cNvPr id="65539" name="Rectangle 2"/>
          <p:cNvSpPr>
            <a:spLocks noGrp="1" noChangeAspect="1" noChangeArrowheads="1"/>
          </p:cNvSpPr>
          <p:nvPr>
            <p:ph type="title"/>
          </p:nvPr>
        </p:nvSpPr>
        <p:spPr/>
        <p:txBody>
          <a:bodyPr/>
          <a:lstStyle/>
          <a:p>
            <a:pPr algn="ctr" eaLnBrk="1" hangingPunct="1"/>
            <a:r>
              <a:rPr lang="en-US" altLang="en-US" sz="3200" b="1" dirty="0" smtClean="0"/>
              <a:t>Core Relationships –</a:t>
            </a:r>
            <a:br>
              <a:rPr lang="en-US" altLang="en-US" sz="3200" b="1" dirty="0" smtClean="0"/>
            </a:br>
            <a:r>
              <a:rPr lang="en-US" altLang="en-US" sz="2800" b="1" dirty="0" smtClean="0"/>
              <a:t>Different Identities</a:t>
            </a:r>
            <a:r>
              <a:rPr lang="en-US" altLang="en-US" sz="2800" dirty="0" smtClean="0">
                <a:solidFill>
                  <a:srgbClr val="0000FF"/>
                </a:solidFill>
              </a:rPr>
              <a:t> </a:t>
            </a:r>
            <a:r>
              <a:rPr lang="en-US" altLang="en-US" sz="2800" b="1" dirty="0" smtClean="0"/>
              <a:t>– 3 or more Identities</a:t>
            </a:r>
          </a:p>
        </p:txBody>
      </p:sp>
      <p:sp>
        <p:nvSpPr>
          <p:cNvPr id="65540" name="Rectangle 3"/>
          <p:cNvSpPr>
            <a:spLocks noGrp="1" noChangeArrowheads="1"/>
          </p:cNvSpPr>
          <p:nvPr>
            <p:ph type="body" idx="1"/>
          </p:nvPr>
        </p:nvSpPr>
        <p:spPr>
          <a:xfrm>
            <a:off x="1219200" y="1827212"/>
            <a:ext cx="7313613" cy="4725988"/>
          </a:xfrm>
        </p:spPr>
        <p:txBody>
          <a:bodyPr/>
          <a:lstStyle/>
          <a:p>
            <a:pPr eaLnBrk="1" hangingPunct="1">
              <a:spcBef>
                <a:spcPts val="600"/>
              </a:spcBef>
            </a:pPr>
            <a:r>
              <a:rPr lang="en-US" altLang="en-US" sz="2800" dirty="0" smtClean="0">
                <a:solidFill>
                  <a:schemeClr val="tx2"/>
                </a:solidFill>
              </a:rPr>
              <a:t>5XX</a:t>
            </a:r>
            <a:r>
              <a:rPr lang="en-US" altLang="en-US" sz="2800" dirty="0" smtClean="0"/>
              <a:t> fields with </a:t>
            </a:r>
            <a:r>
              <a:rPr lang="en-US" altLang="en-US" sz="2800" dirty="0" smtClean="0">
                <a:solidFill>
                  <a:schemeClr val="tx2"/>
                </a:solidFill>
              </a:rPr>
              <a:t>$w </a:t>
            </a:r>
            <a:r>
              <a:rPr lang="en-US" altLang="en-US" sz="2800" dirty="0" err="1" smtClean="0">
                <a:solidFill>
                  <a:schemeClr val="tx2"/>
                </a:solidFill>
              </a:rPr>
              <a:t>nnnc</a:t>
            </a:r>
            <a:endParaRPr lang="en-US" altLang="en-US" sz="2800" dirty="0" smtClean="0">
              <a:solidFill>
                <a:schemeClr val="tx2"/>
              </a:solidFill>
            </a:endParaRPr>
          </a:p>
          <a:p>
            <a:pPr eaLnBrk="1" hangingPunct="1">
              <a:spcBef>
                <a:spcPts val="600"/>
              </a:spcBef>
            </a:pPr>
            <a:r>
              <a:rPr lang="en-US" altLang="en-US" sz="2800" dirty="0" smtClean="0">
                <a:solidFill>
                  <a:schemeClr val="tx2"/>
                </a:solidFill>
              </a:rPr>
              <a:t>663</a:t>
            </a:r>
            <a:r>
              <a:rPr lang="en-US" altLang="en-US" sz="2800" dirty="0" smtClean="0"/>
              <a:t> field</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54D75258-8055-411D-A49E-276074CD883E}" type="slidenum">
              <a:rPr lang="en-US" altLang="en-US" sz="1200"/>
              <a:pPr eaLnBrk="1" hangingPunct="1">
                <a:spcBef>
                  <a:spcPct val="0"/>
                </a:spcBef>
                <a:buClrTx/>
                <a:buSzTx/>
                <a:buFontTx/>
                <a:buNone/>
              </a:pPr>
              <a:t>68</a:t>
            </a:fld>
            <a:endParaRPr lang="en-US" altLang="en-US" sz="1200"/>
          </a:p>
        </p:txBody>
      </p:sp>
      <p:sp>
        <p:nvSpPr>
          <p:cNvPr id="67587" name="Rectangle 2"/>
          <p:cNvSpPr>
            <a:spLocks noGrp="1" noChangeAspect="1" noChangeArrowheads="1"/>
          </p:cNvSpPr>
          <p:nvPr>
            <p:ph type="title"/>
          </p:nvPr>
        </p:nvSpPr>
        <p:spPr>
          <a:xfrm>
            <a:off x="1370013" y="330200"/>
            <a:ext cx="7234237" cy="1117600"/>
          </a:xfrm>
        </p:spPr>
        <p:txBody>
          <a:bodyPr/>
          <a:lstStyle/>
          <a:p>
            <a:pPr algn="ctr" eaLnBrk="1" hangingPunct="1"/>
            <a:r>
              <a:rPr lang="en-US" altLang="en-US" sz="3200" b="1" dirty="0" smtClean="0"/>
              <a:t>Different Identities --</a:t>
            </a:r>
            <a:r>
              <a:rPr lang="en-US" altLang="en-US" sz="3200" dirty="0" smtClean="0">
                <a:solidFill>
                  <a:srgbClr val="0000FF"/>
                </a:solidFill>
              </a:rPr>
              <a:t> </a:t>
            </a:r>
            <a:r>
              <a:rPr lang="en-US" altLang="en-US" sz="3200" b="1" dirty="0" smtClean="0"/>
              <a:t>3+ Identities --</a:t>
            </a:r>
            <a:r>
              <a:rPr lang="en-US" altLang="en-US" sz="3200" dirty="0" smtClean="0">
                <a:solidFill>
                  <a:srgbClr val="0000FF"/>
                </a:solidFill>
              </a:rPr>
              <a:t> </a:t>
            </a:r>
            <a:r>
              <a:rPr lang="en-US" altLang="en-US" sz="2800" b="1" dirty="0" smtClean="0"/>
              <a:t>Example</a:t>
            </a:r>
          </a:p>
        </p:txBody>
      </p:sp>
      <p:sp>
        <p:nvSpPr>
          <p:cNvPr id="67588" name="Text Box 3"/>
          <p:cNvSpPr txBox="1">
            <a:spLocks noChangeArrowheads="1"/>
          </p:cNvSpPr>
          <p:nvPr/>
        </p:nvSpPr>
        <p:spPr bwMode="auto">
          <a:xfrm>
            <a:off x="1066800" y="1812925"/>
            <a:ext cx="7848600" cy="254952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8064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935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000" b="1" dirty="0">
                <a:latin typeface="Courier New" pitchFamily="49" charset="0"/>
              </a:rPr>
              <a:t>100 1# $a Twain, Mark, $d 1835-1910</a:t>
            </a:r>
          </a:p>
          <a:p>
            <a:pPr eaLnBrk="1" hangingPunct="1">
              <a:spcBef>
                <a:spcPct val="0"/>
              </a:spcBef>
              <a:buClrTx/>
              <a:buSzTx/>
              <a:buFontTx/>
              <a:buNone/>
            </a:pPr>
            <a:r>
              <a:rPr lang="en-US" altLang="en-US" sz="2000" b="1" dirty="0">
                <a:solidFill>
                  <a:schemeClr val="tx2"/>
                </a:solidFill>
                <a:latin typeface="Courier New" pitchFamily="49" charset="0"/>
              </a:rPr>
              <a:t>500</a:t>
            </a:r>
            <a:r>
              <a:rPr lang="en-US" altLang="en-US" sz="2000" b="1" dirty="0">
                <a:latin typeface="Courier New" pitchFamily="49" charset="0"/>
              </a:rPr>
              <a:t> 1# </a:t>
            </a:r>
            <a:r>
              <a:rPr lang="en-US" altLang="en-US" sz="2000" b="1" dirty="0">
                <a:solidFill>
                  <a:schemeClr val="tx2"/>
                </a:solidFill>
                <a:latin typeface="Courier New" pitchFamily="49" charset="0"/>
              </a:rPr>
              <a:t>$w </a:t>
            </a:r>
            <a:r>
              <a:rPr lang="en-US" altLang="en-US" sz="2000" b="1" dirty="0" err="1">
                <a:solidFill>
                  <a:schemeClr val="tx2"/>
                </a:solidFill>
                <a:latin typeface="Courier New" pitchFamily="49" charset="0"/>
              </a:rPr>
              <a:t>nnnc</a:t>
            </a:r>
            <a:r>
              <a:rPr lang="en-US" altLang="en-US" sz="2000" b="1" dirty="0">
                <a:latin typeface="Courier New" pitchFamily="49" charset="0"/>
              </a:rPr>
              <a:t> $a Clemens, Samuel, $d 1835-1910</a:t>
            </a:r>
          </a:p>
          <a:p>
            <a:pPr>
              <a:spcBef>
                <a:spcPct val="0"/>
              </a:spcBef>
              <a:buClrTx/>
              <a:buSzTx/>
              <a:buFontTx/>
              <a:buNone/>
            </a:pPr>
            <a:r>
              <a:rPr lang="en-US" altLang="en-US" sz="2000" b="1" dirty="0">
                <a:solidFill>
                  <a:schemeClr val="tx2"/>
                </a:solidFill>
                <a:latin typeface="Courier New" pitchFamily="49" charset="0"/>
              </a:rPr>
              <a:t>500</a:t>
            </a:r>
            <a:r>
              <a:rPr lang="en-US" altLang="en-US" sz="2000" b="1" dirty="0">
                <a:latin typeface="Courier New" pitchFamily="49" charset="0"/>
              </a:rPr>
              <a:t> 1# </a:t>
            </a:r>
            <a:r>
              <a:rPr lang="en-US" altLang="en-US" sz="2000" b="1" dirty="0">
                <a:solidFill>
                  <a:schemeClr val="tx2"/>
                </a:solidFill>
                <a:latin typeface="Courier New" pitchFamily="49" charset="0"/>
              </a:rPr>
              <a:t>$w </a:t>
            </a:r>
            <a:r>
              <a:rPr lang="en-US" altLang="en-US" sz="2000" b="1" dirty="0" err="1">
                <a:solidFill>
                  <a:schemeClr val="tx2"/>
                </a:solidFill>
                <a:latin typeface="Courier New" pitchFamily="49" charset="0"/>
                <a:cs typeface="Courier New" pitchFamily="49" charset="0"/>
              </a:rPr>
              <a:t>nnnc</a:t>
            </a:r>
            <a:r>
              <a:rPr lang="en-US" altLang="en-US" sz="2000" b="1" dirty="0">
                <a:latin typeface="Courier New" pitchFamily="49" charset="0"/>
                <a:cs typeface="Courier New" pitchFamily="49" charset="0"/>
              </a:rPr>
              <a:t> $a Snodgrass, Quintus </a:t>
            </a:r>
            <a:r>
              <a:rPr lang="en-US" altLang="en-US" sz="2000" b="1" dirty="0" err="1">
                <a:latin typeface="Courier New" pitchFamily="49" charset="0"/>
                <a:cs typeface="Courier New" pitchFamily="49" charset="0"/>
              </a:rPr>
              <a:t>Curtius</a:t>
            </a:r>
            <a:r>
              <a:rPr lang="en-US" altLang="en-US" sz="2000" b="1" dirty="0">
                <a:latin typeface="Courier New" pitchFamily="49" charset="0"/>
                <a:cs typeface="Courier New" pitchFamily="49" charset="0"/>
              </a:rPr>
              <a:t>, $d 	  1835-1910</a:t>
            </a:r>
          </a:p>
          <a:p>
            <a:pPr eaLnBrk="1" hangingPunct="1">
              <a:spcBef>
                <a:spcPct val="0"/>
              </a:spcBef>
              <a:buClrTx/>
              <a:buSzTx/>
              <a:buFontTx/>
              <a:buNone/>
            </a:pPr>
            <a:r>
              <a:rPr lang="en-US" altLang="en-US" sz="2000" b="1" dirty="0">
                <a:solidFill>
                  <a:schemeClr val="tx2"/>
                </a:solidFill>
                <a:latin typeface="Courier New" pitchFamily="49" charset="0"/>
              </a:rPr>
              <a:t>663 ## $a For works of this author written under </a:t>
            </a:r>
          </a:p>
          <a:p>
            <a:pPr eaLnBrk="1" hangingPunct="1">
              <a:spcBef>
                <a:spcPct val="0"/>
              </a:spcBef>
              <a:buClrTx/>
              <a:buSzTx/>
              <a:buFontTx/>
              <a:buNone/>
            </a:pPr>
            <a:r>
              <a:rPr lang="en-US" altLang="en-US" sz="2000" b="1" dirty="0">
                <a:solidFill>
                  <a:schemeClr val="tx2"/>
                </a:solidFill>
                <a:latin typeface="Courier New" pitchFamily="49" charset="0"/>
              </a:rPr>
              <a:t>	  other names, search also under $b Clemens,</a:t>
            </a:r>
          </a:p>
          <a:p>
            <a:pPr eaLnBrk="1" hangingPunct="1">
              <a:spcBef>
                <a:spcPct val="0"/>
              </a:spcBef>
              <a:buClrTx/>
              <a:buSzTx/>
              <a:buFontTx/>
              <a:buNone/>
            </a:pPr>
            <a:r>
              <a:rPr lang="en-US" altLang="en-US" sz="2000" b="1" dirty="0">
                <a:solidFill>
                  <a:schemeClr val="tx2"/>
                </a:solidFill>
                <a:latin typeface="Courier New" pitchFamily="49" charset="0"/>
              </a:rPr>
              <a:t>	  Samuel Langhorne, 1835-1910, $b Snodgrass,</a:t>
            </a:r>
          </a:p>
          <a:p>
            <a:pPr eaLnBrk="1" hangingPunct="1">
              <a:spcBef>
                <a:spcPct val="0"/>
              </a:spcBef>
              <a:buClrTx/>
              <a:buSzTx/>
              <a:buFontTx/>
              <a:buNone/>
            </a:pPr>
            <a:r>
              <a:rPr lang="en-US" altLang="en-US" sz="2000" b="1" dirty="0">
                <a:solidFill>
                  <a:schemeClr val="tx2"/>
                </a:solidFill>
                <a:latin typeface="Courier New" pitchFamily="49" charset="0"/>
              </a:rPr>
              <a:t>	  Quintus </a:t>
            </a:r>
            <a:r>
              <a:rPr lang="en-US" altLang="en-US" sz="2000" b="1" dirty="0" err="1">
                <a:solidFill>
                  <a:schemeClr val="tx2"/>
                </a:solidFill>
                <a:latin typeface="Courier New" pitchFamily="49" charset="0"/>
              </a:rPr>
              <a:t>Curtius</a:t>
            </a:r>
            <a:r>
              <a:rPr lang="en-US" altLang="en-US" sz="2000" b="1" dirty="0">
                <a:solidFill>
                  <a:schemeClr val="tx2"/>
                </a:solidFill>
                <a:latin typeface="Courier New" pitchFamily="49" charset="0"/>
              </a:rPr>
              <a:t>, 1835-1910</a:t>
            </a:r>
          </a:p>
        </p:txBody>
      </p:sp>
      <p:sp>
        <p:nvSpPr>
          <p:cNvPr id="67589" name="Text Box 4"/>
          <p:cNvSpPr txBox="1">
            <a:spLocks noChangeArrowheads="1"/>
          </p:cNvSpPr>
          <p:nvPr/>
        </p:nvSpPr>
        <p:spPr bwMode="auto">
          <a:xfrm>
            <a:off x="1066800" y="4648200"/>
            <a:ext cx="7848600" cy="163512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r>
              <a:rPr lang="en-US" altLang="en-US" sz="2000" b="1">
                <a:latin typeface="Courier New" pitchFamily="49" charset="0"/>
              </a:rPr>
              <a:t>100 1# $a Clemens, Samuel, $d 1835-1910</a:t>
            </a:r>
          </a:p>
          <a:p>
            <a:pPr eaLnBrk="1" hangingPunct="1">
              <a:spcBef>
                <a:spcPct val="0"/>
              </a:spcBef>
              <a:buClrTx/>
              <a:buSzTx/>
              <a:buFontTx/>
              <a:buNone/>
            </a:pPr>
            <a:r>
              <a:rPr lang="en-US" altLang="en-US" sz="2000" b="1">
                <a:solidFill>
                  <a:schemeClr val="tx2"/>
                </a:solidFill>
                <a:latin typeface="Courier New" pitchFamily="49" charset="0"/>
              </a:rPr>
              <a:t>500</a:t>
            </a:r>
            <a:r>
              <a:rPr lang="en-US" altLang="en-US" sz="2000" b="1">
                <a:latin typeface="Courier New" pitchFamily="49" charset="0"/>
              </a:rPr>
              <a:t> 1# </a:t>
            </a:r>
            <a:r>
              <a:rPr lang="en-US" altLang="en-US" sz="2000" b="1">
                <a:solidFill>
                  <a:schemeClr val="tx2"/>
                </a:solidFill>
                <a:latin typeface="Courier New" pitchFamily="49" charset="0"/>
              </a:rPr>
              <a:t>$w nnnc</a:t>
            </a:r>
            <a:r>
              <a:rPr lang="en-US" altLang="en-US" sz="2000" b="1">
                <a:latin typeface="Courier New" pitchFamily="49" charset="0"/>
              </a:rPr>
              <a:t> $a Twain, Mark, $d 1835-1910</a:t>
            </a:r>
          </a:p>
          <a:p>
            <a:pPr eaLnBrk="1" hangingPunct="1">
              <a:spcBef>
                <a:spcPct val="0"/>
              </a:spcBef>
              <a:buClrTx/>
              <a:buSzTx/>
              <a:buFontTx/>
              <a:buNone/>
            </a:pPr>
            <a:r>
              <a:rPr lang="en-US" altLang="en-US" sz="2000" b="1">
                <a:solidFill>
                  <a:schemeClr val="tx2"/>
                </a:solidFill>
                <a:latin typeface="Courier New" pitchFamily="49" charset="0"/>
              </a:rPr>
              <a:t>663 ## $a For a listing of the names used by this </a:t>
            </a:r>
          </a:p>
          <a:p>
            <a:pPr eaLnBrk="1" hangingPunct="1">
              <a:spcBef>
                <a:spcPct val="0"/>
              </a:spcBef>
              <a:buClrTx/>
              <a:buSzTx/>
              <a:buFontTx/>
              <a:buNone/>
            </a:pPr>
            <a:r>
              <a:rPr lang="en-US" altLang="en-US" sz="2000" b="1">
                <a:solidFill>
                  <a:schemeClr val="tx2"/>
                </a:solidFill>
                <a:latin typeface="Courier New" pitchFamily="49" charset="0"/>
              </a:rPr>
              <a:t>	  author, search also under: $b Twain, Mark,</a:t>
            </a:r>
          </a:p>
          <a:p>
            <a:pPr eaLnBrk="1" hangingPunct="1">
              <a:spcBef>
                <a:spcPct val="0"/>
              </a:spcBef>
              <a:buClrTx/>
              <a:buSzTx/>
              <a:buFontTx/>
              <a:buNone/>
            </a:pPr>
            <a:r>
              <a:rPr lang="en-US" altLang="en-US" sz="2000" b="1">
                <a:solidFill>
                  <a:schemeClr val="tx2"/>
                </a:solidFill>
                <a:latin typeface="Courier New" pitchFamily="49" charset="0"/>
              </a:rPr>
              <a:t>	  1835-1910</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95AD1EBF-662D-4089-ACE3-A5C1BE5A483C}" type="slidenum">
              <a:rPr lang="en-US" altLang="en-US" sz="1200"/>
              <a:pPr eaLnBrk="1" hangingPunct="1">
                <a:spcBef>
                  <a:spcPct val="0"/>
                </a:spcBef>
                <a:buClrTx/>
                <a:buSzTx/>
                <a:buFontTx/>
                <a:buNone/>
              </a:pPr>
              <a:t>69</a:t>
            </a:fld>
            <a:endParaRPr lang="en-US" altLang="en-US" sz="1200"/>
          </a:p>
        </p:txBody>
      </p:sp>
      <p:sp>
        <p:nvSpPr>
          <p:cNvPr id="68611" name="Rectangle 2"/>
          <p:cNvSpPr>
            <a:spLocks noGrp="1" noChangeArrowheads="1"/>
          </p:cNvSpPr>
          <p:nvPr>
            <p:ph type="title" idx="4294967295"/>
          </p:nvPr>
        </p:nvSpPr>
        <p:spPr>
          <a:xfrm>
            <a:off x="1371600" y="301625"/>
            <a:ext cx="7315200" cy="1143000"/>
          </a:xfrm>
        </p:spPr>
        <p:txBody>
          <a:bodyPr/>
          <a:lstStyle/>
          <a:p>
            <a:pPr algn="ctr" eaLnBrk="1" hangingPunct="1"/>
            <a:r>
              <a:rPr lang="en-US" altLang="en-US" sz="3200" b="1" dirty="0" smtClean="0"/>
              <a:t>Core Relationships –</a:t>
            </a:r>
            <a:br>
              <a:rPr lang="en-US" altLang="en-US" sz="3200" b="1" dirty="0" smtClean="0"/>
            </a:br>
            <a:r>
              <a:rPr lang="en-US" altLang="en-US" sz="2800" b="1" dirty="0" smtClean="0"/>
              <a:t>Earlier/Later Corporate Bodies</a:t>
            </a:r>
          </a:p>
        </p:txBody>
      </p:sp>
      <p:sp>
        <p:nvSpPr>
          <p:cNvPr id="68612" name="Text Box 4"/>
          <p:cNvSpPr txBox="1">
            <a:spLocks noChangeArrowheads="1"/>
          </p:cNvSpPr>
          <p:nvPr/>
        </p:nvSpPr>
        <p:spPr bwMode="auto">
          <a:xfrm>
            <a:off x="762000" y="4994275"/>
            <a:ext cx="8153400" cy="133032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000" b="1" dirty="0">
                <a:latin typeface="Courier New" pitchFamily="49" charset="0"/>
              </a:rPr>
              <a:t>110 2# $a Library of Congress. $b Cataloging</a:t>
            </a:r>
          </a:p>
          <a:p>
            <a:pPr>
              <a:spcBef>
                <a:spcPct val="0"/>
              </a:spcBef>
              <a:buClrTx/>
              <a:buSzTx/>
              <a:buFontTx/>
              <a:buNone/>
            </a:pPr>
            <a:r>
              <a:rPr lang="en-US" altLang="en-US" sz="2000" b="1" dirty="0">
                <a:latin typeface="Courier New" pitchFamily="49" charset="0"/>
              </a:rPr>
              <a:t>	 </a:t>
            </a:r>
            <a:r>
              <a:rPr lang="en-US" altLang="en-US" sz="2000" b="1" dirty="0" smtClean="0">
                <a:latin typeface="Courier New" pitchFamily="49" charset="0"/>
              </a:rPr>
              <a:t>Policy </a:t>
            </a:r>
            <a:r>
              <a:rPr lang="en-US" altLang="en-US" sz="2000" b="1" dirty="0">
                <a:latin typeface="Courier New" pitchFamily="49" charset="0"/>
              </a:rPr>
              <a:t>and Support Office</a:t>
            </a:r>
          </a:p>
          <a:p>
            <a:pPr>
              <a:spcBef>
                <a:spcPct val="0"/>
              </a:spcBef>
              <a:buClrTx/>
              <a:buSzTx/>
              <a:buFontTx/>
              <a:buNone/>
            </a:pPr>
            <a:r>
              <a:rPr lang="en-US" altLang="en-US" sz="2000" b="1" dirty="0">
                <a:solidFill>
                  <a:schemeClr val="tx2"/>
                </a:solidFill>
                <a:latin typeface="Courier New" pitchFamily="49" charset="0"/>
              </a:rPr>
              <a:t>510 2# $w r $</a:t>
            </a:r>
            <a:r>
              <a:rPr lang="en-US" altLang="en-US" sz="2000" b="1" dirty="0" err="1">
                <a:solidFill>
                  <a:schemeClr val="tx2"/>
                </a:solidFill>
                <a:latin typeface="Courier New" pitchFamily="49" charset="0"/>
              </a:rPr>
              <a:t>i</a:t>
            </a:r>
            <a:r>
              <a:rPr lang="en-US" altLang="en-US" sz="2000" b="1" dirty="0">
                <a:solidFill>
                  <a:schemeClr val="tx2"/>
                </a:solidFill>
                <a:latin typeface="Courier New" pitchFamily="49" charset="0"/>
              </a:rPr>
              <a:t> Successor:</a:t>
            </a:r>
            <a:r>
              <a:rPr lang="en-US" altLang="en-US" sz="2000" b="1" dirty="0">
                <a:latin typeface="Courier New" pitchFamily="49" charset="0"/>
              </a:rPr>
              <a:t> $a Library of Congress. 	 </a:t>
            </a:r>
            <a:r>
              <a:rPr lang="en-US" altLang="en-US" sz="2000" b="1" dirty="0" smtClean="0">
                <a:latin typeface="Courier New" pitchFamily="49" charset="0"/>
              </a:rPr>
              <a:t>$</a:t>
            </a:r>
            <a:r>
              <a:rPr lang="en-US" altLang="en-US" sz="2000" b="1" dirty="0">
                <a:latin typeface="Courier New" pitchFamily="49" charset="0"/>
              </a:rPr>
              <a:t>b Policy and Standards Division</a:t>
            </a:r>
          </a:p>
        </p:txBody>
      </p:sp>
      <p:sp>
        <p:nvSpPr>
          <p:cNvPr id="68613" name="Text Box 9"/>
          <p:cNvSpPr txBox="1">
            <a:spLocks noChangeArrowheads="1"/>
          </p:cNvSpPr>
          <p:nvPr/>
        </p:nvSpPr>
        <p:spPr bwMode="auto">
          <a:xfrm>
            <a:off x="762000" y="3400961"/>
            <a:ext cx="8153400" cy="1323439"/>
          </a:xfrm>
          <a:prstGeom prst="rect">
            <a:avLst/>
          </a:prstGeom>
          <a:noFill/>
          <a:ln w="1905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r>
              <a:rPr lang="en-US" altLang="en-US" sz="2000" b="1" dirty="0">
                <a:solidFill>
                  <a:schemeClr val="tx2"/>
                </a:solidFill>
                <a:latin typeface="Courier New" pitchFamily="49" charset="0"/>
                <a:cs typeface="Courier New" pitchFamily="49" charset="0"/>
              </a:rPr>
              <a:t>110 2# $a </a:t>
            </a:r>
            <a:r>
              <a:rPr lang="en-US" altLang="en-US" sz="2000" b="1" dirty="0">
                <a:latin typeface="Courier New" pitchFamily="49" charset="0"/>
                <a:cs typeface="Courier New" pitchFamily="49" charset="0"/>
              </a:rPr>
              <a:t>Library of Congress. $b Policy </a:t>
            </a:r>
            <a:r>
              <a:rPr lang="en-US" altLang="en-US" sz="2000" b="1" dirty="0" smtClean="0">
                <a:latin typeface="Courier New" pitchFamily="49" charset="0"/>
                <a:cs typeface="Courier New" pitchFamily="49" charset="0"/>
              </a:rPr>
              <a:t>and    	 Standards </a:t>
            </a:r>
            <a:r>
              <a:rPr lang="en-US" altLang="en-US" sz="2000" b="1" dirty="0">
                <a:latin typeface="Courier New" pitchFamily="49" charset="0"/>
                <a:cs typeface="Courier New" pitchFamily="49" charset="0"/>
              </a:rPr>
              <a:t>Division</a:t>
            </a:r>
          </a:p>
          <a:p>
            <a:pPr eaLnBrk="1" hangingPunct="1"/>
            <a:r>
              <a:rPr lang="en-US" altLang="en-US" sz="2000" b="1" dirty="0">
                <a:solidFill>
                  <a:schemeClr val="tx2"/>
                </a:solidFill>
                <a:latin typeface="Courier New" pitchFamily="49" charset="0"/>
                <a:cs typeface="Courier New" pitchFamily="49" charset="0"/>
              </a:rPr>
              <a:t>510 2# $w r</a:t>
            </a:r>
            <a:r>
              <a:rPr lang="en-US" altLang="en-US" sz="2000" dirty="0">
                <a:latin typeface="Courier New" pitchFamily="49" charset="0"/>
                <a:cs typeface="Courier New" pitchFamily="49" charset="0"/>
              </a:rPr>
              <a:t> </a:t>
            </a:r>
            <a:r>
              <a:rPr lang="en-US" altLang="en-US" sz="2000" b="1" dirty="0">
                <a:solidFill>
                  <a:schemeClr val="tx2"/>
                </a:solidFill>
                <a:latin typeface="Courier New" pitchFamily="49" charset="0"/>
                <a:cs typeface="Courier New" pitchFamily="49" charset="0"/>
              </a:rPr>
              <a:t>$</a:t>
            </a:r>
            <a:r>
              <a:rPr lang="en-US" altLang="en-US" sz="2000" b="1" dirty="0" err="1">
                <a:solidFill>
                  <a:schemeClr val="tx2"/>
                </a:solidFill>
                <a:latin typeface="Courier New" pitchFamily="49" charset="0"/>
                <a:cs typeface="Courier New" pitchFamily="49" charset="0"/>
              </a:rPr>
              <a:t>i</a:t>
            </a:r>
            <a:r>
              <a:rPr lang="en-US" altLang="en-US" sz="2000" b="1" dirty="0">
                <a:solidFill>
                  <a:schemeClr val="tx2"/>
                </a:solidFill>
                <a:latin typeface="Courier New" pitchFamily="49" charset="0"/>
                <a:cs typeface="Courier New" pitchFamily="49" charset="0"/>
              </a:rPr>
              <a:t>: Predecessor:</a:t>
            </a:r>
            <a:r>
              <a:rPr lang="en-US" altLang="en-US" sz="2000" b="1" dirty="0">
                <a:solidFill>
                  <a:srgbClr val="0000FF"/>
                </a:solidFill>
                <a:latin typeface="Courier New" pitchFamily="49" charset="0"/>
                <a:cs typeface="Courier New" pitchFamily="49" charset="0"/>
              </a:rPr>
              <a:t> </a:t>
            </a:r>
            <a:r>
              <a:rPr lang="en-US" altLang="en-US" sz="2000" b="1" dirty="0">
                <a:latin typeface="Courier New" pitchFamily="49" charset="0"/>
                <a:cs typeface="Courier New" pitchFamily="49" charset="0"/>
              </a:rPr>
              <a:t>$a Library of </a:t>
            </a:r>
            <a:r>
              <a:rPr lang="en-US" altLang="en-US" sz="2000" b="1" dirty="0" smtClean="0">
                <a:latin typeface="Courier New" pitchFamily="49" charset="0"/>
                <a:cs typeface="Courier New" pitchFamily="49" charset="0"/>
              </a:rPr>
              <a:t>Congress</a:t>
            </a:r>
            <a:r>
              <a:rPr lang="en-US" altLang="en-US" sz="2000" b="1" dirty="0">
                <a:latin typeface="Courier New" pitchFamily="49" charset="0"/>
                <a:cs typeface="Courier New" pitchFamily="49" charset="0"/>
              </a:rPr>
              <a:t>. </a:t>
            </a:r>
            <a:r>
              <a:rPr lang="en-US" altLang="en-US" sz="2000" b="1" dirty="0" smtClean="0">
                <a:latin typeface="Courier New" pitchFamily="49" charset="0"/>
                <a:cs typeface="Courier New" pitchFamily="49" charset="0"/>
              </a:rPr>
              <a:t>	 $</a:t>
            </a:r>
            <a:r>
              <a:rPr lang="en-US" altLang="en-US" sz="2000" b="1" dirty="0">
                <a:latin typeface="Courier New" pitchFamily="49" charset="0"/>
                <a:cs typeface="Courier New" pitchFamily="49" charset="0"/>
              </a:rPr>
              <a:t>b Cataloging Policy and </a:t>
            </a:r>
            <a:r>
              <a:rPr lang="en-US" altLang="en-US" sz="2000" b="1" dirty="0" smtClean="0">
                <a:latin typeface="Courier New" pitchFamily="49" charset="0"/>
                <a:cs typeface="Courier New" pitchFamily="49" charset="0"/>
              </a:rPr>
              <a:t>Support </a:t>
            </a:r>
            <a:r>
              <a:rPr lang="en-US" altLang="en-US" sz="2000" b="1" dirty="0">
                <a:latin typeface="Courier New" pitchFamily="49" charset="0"/>
                <a:cs typeface="Courier New" pitchFamily="49" charset="0"/>
              </a:rPr>
              <a:t>Office</a:t>
            </a:r>
          </a:p>
        </p:txBody>
      </p:sp>
      <p:sp>
        <p:nvSpPr>
          <p:cNvPr id="2" name="Rectangle 1"/>
          <p:cNvSpPr/>
          <p:nvPr/>
        </p:nvSpPr>
        <p:spPr>
          <a:xfrm>
            <a:off x="1371600" y="1752600"/>
            <a:ext cx="7315200" cy="1200329"/>
          </a:xfrm>
          <a:prstGeom prst="rect">
            <a:avLst/>
          </a:prstGeom>
          <a:ln w="25400">
            <a:solidFill>
              <a:schemeClr val="tx2"/>
            </a:solidFill>
          </a:ln>
        </p:spPr>
        <p:txBody>
          <a:bodyPr wrap="square">
            <a:spAutoFit/>
          </a:bodyPr>
          <a:lstStyle/>
          <a:p>
            <a:pPr marL="463550" indent="-463550">
              <a:buClr>
                <a:schemeClr val="accent2"/>
              </a:buClr>
              <a:buFont typeface="Wingdings" panose="05000000000000000000" pitchFamily="2" charset="2"/>
              <a:buChar char="l"/>
            </a:pPr>
            <a:r>
              <a:rPr lang="en-US" altLang="en-US" sz="2400" dirty="0">
                <a:latin typeface="+mn-lt"/>
              </a:rPr>
              <a:t>The specific nature of the relationship between the two </a:t>
            </a:r>
            <a:r>
              <a:rPr lang="en-US" altLang="en-US" sz="2400" dirty="0" smtClean="0">
                <a:latin typeface="+mn-lt"/>
              </a:rPr>
              <a:t>bodies is indicated </a:t>
            </a:r>
            <a:r>
              <a:rPr lang="en-US" altLang="en-US" sz="2400" dirty="0">
                <a:latin typeface="+mn-lt"/>
              </a:rPr>
              <a:t>by </a:t>
            </a:r>
            <a:r>
              <a:rPr lang="en-US" altLang="en-US" sz="2400" dirty="0" smtClean="0">
                <a:latin typeface="+mn-lt"/>
              </a:rPr>
              <a:t> the use of relationship </a:t>
            </a:r>
            <a:r>
              <a:rPr lang="en-US" altLang="en-US" sz="2400" dirty="0">
                <a:latin typeface="+mn-lt"/>
              </a:rPr>
              <a:t>designators in </a:t>
            </a:r>
            <a:r>
              <a:rPr lang="en-US" altLang="en-US" sz="2400" dirty="0" smtClean="0">
                <a:solidFill>
                  <a:schemeClr val="tx2"/>
                </a:solidFill>
                <a:latin typeface="+mn-lt"/>
              </a:rPr>
              <a:t>$</a:t>
            </a:r>
            <a:r>
              <a:rPr lang="en-US" altLang="en-US" sz="2400" dirty="0" err="1" smtClean="0">
                <a:solidFill>
                  <a:schemeClr val="tx2"/>
                </a:solidFill>
                <a:latin typeface="+mn-lt"/>
              </a:rPr>
              <a:t>i</a:t>
            </a:r>
            <a:endParaRPr lang="en-US" altLang="en-US" sz="2400" dirty="0">
              <a:solidFill>
                <a:schemeClr val="tx2"/>
              </a:solidFill>
              <a:latin typeface="+mn-l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9632807B-4579-46B8-8C13-D4CCA68D2030}" type="slidenum">
              <a:rPr lang="en-US" altLang="en-US" sz="1200"/>
              <a:pPr eaLnBrk="1" hangingPunct="1">
                <a:spcBef>
                  <a:spcPct val="0"/>
                </a:spcBef>
                <a:buClrTx/>
                <a:buSzTx/>
                <a:buFontTx/>
                <a:buNone/>
              </a:pPr>
              <a:t>70</a:t>
            </a:fld>
            <a:endParaRPr lang="en-US" altLang="en-US" sz="1200"/>
          </a:p>
        </p:txBody>
      </p:sp>
      <p:sp>
        <p:nvSpPr>
          <p:cNvPr id="69635" name="Slide Number Placeholder 5"/>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a:spcBef>
                <a:spcPct val="0"/>
              </a:spcBef>
              <a:buClrTx/>
              <a:buSzTx/>
              <a:buFontTx/>
              <a:buNone/>
            </a:pPr>
            <a:endParaRPr lang="en-US" altLang="en-US" sz="1400">
              <a:latin typeface="Arial" charset="0"/>
            </a:endParaRPr>
          </a:p>
        </p:txBody>
      </p:sp>
      <p:sp>
        <p:nvSpPr>
          <p:cNvPr id="69636" name="Rectangle 2"/>
          <p:cNvSpPr>
            <a:spLocks noGrp="1" noChangeArrowheads="1"/>
          </p:cNvSpPr>
          <p:nvPr>
            <p:ph type="title" idx="4294967295"/>
          </p:nvPr>
        </p:nvSpPr>
        <p:spPr>
          <a:xfrm>
            <a:off x="1371600" y="301625"/>
            <a:ext cx="7313613" cy="1143000"/>
          </a:xfrm>
        </p:spPr>
        <p:txBody>
          <a:bodyPr/>
          <a:lstStyle/>
          <a:p>
            <a:pPr algn="ctr" eaLnBrk="1" hangingPunct="1"/>
            <a:r>
              <a:rPr lang="en-US" altLang="en-US" sz="3200" b="1" dirty="0" smtClean="0"/>
              <a:t>Other Relationships</a:t>
            </a:r>
          </a:p>
        </p:txBody>
      </p:sp>
      <p:sp>
        <p:nvSpPr>
          <p:cNvPr id="69637" name="Rectangle 3"/>
          <p:cNvSpPr>
            <a:spLocks noGrp="1" noChangeArrowheads="1"/>
          </p:cNvSpPr>
          <p:nvPr>
            <p:ph type="body" idx="4294967295"/>
          </p:nvPr>
        </p:nvSpPr>
        <p:spPr>
          <a:xfrm>
            <a:off x="1295400" y="1752600"/>
            <a:ext cx="7467600" cy="4267200"/>
          </a:xfrm>
        </p:spPr>
        <p:txBody>
          <a:bodyPr/>
          <a:lstStyle/>
          <a:p>
            <a:pPr eaLnBrk="1" hangingPunct="1">
              <a:spcBef>
                <a:spcPts val="600"/>
              </a:spcBef>
            </a:pPr>
            <a:r>
              <a:rPr lang="en-US" altLang="en-US" sz="2800" dirty="0" smtClean="0"/>
              <a:t>Cataloger judgment to include a term from RDA </a:t>
            </a:r>
            <a:r>
              <a:rPr lang="en-US" altLang="en-US" sz="2800" dirty="0" smtClean="0">
                <a:solidFill>
                  <a:schemeClr val="tx2"/>
                </a:solidFill>
              </a:rPr>
              <a:t>Appendix K</a:t>
            </a:r>
            <a:r>
              <a:rPr lang="en-US" altLang="en-US" sz="2800" dirty="0" smtClean="0">
                <a:solidFill>
                  <a:srgbClr val="0000FF"/>
                </a:solidFill>
              </a:rPr>
              <a:t> </a:t>
            </a:r>
            <a:r>
              <a:rPr lang="en-US" altLang="en-US" sz="2800" dirty="0" smtClean="0"/>
              <a:t>to designate the specific relationship </a:t>
            </a:r>
          </a:p>
          <a:p>
            <a:pPr eaLnBrk="1" hangingPunct="1">
              <a:spcBef>
                <a:spcPts val="600"/>
              </a:spcBef>
            </a:pPr>
            <a:r>
              <a:rPr lang="en-US" altLang="en-US" sz="2800" dirty="0" smtClean="0"/>
              <a:t>For example</a:t>
            </a:r>
          </a:p>
          <a:p>
            <a:pPr lvl="1" eaLnBrk="1" hangingPunct="1">
              <a:spcBef>
                <a:spcPts val="600"/>
              </a:spcBef>
            </a:pPr>
            <a:r>
              <a:rPr lang="en-US" altLang="en-US" sz="2400" dirty="0" smtClean="0">
                <a:solidFill>
                  <a:schemeClr val="tx2"/>
                </a:solidFill>
              </a:rPr>
              <a:t>Group member</a:t>
            </a:r>
          </a:p>
          <a:p>
            <a:pPr lvl="1" eaLnBrk="1" hangingPunct="1">
              <a:spcBef>
                <a:spcPts val="600"/>
              </a:spcBef>
            </a:pPr>
            <a:r>
              <a:rPr lang="en-US" altLang="en-US" sz="2400" dirty="0" smtClean="0">
                <a:solidFill>
                  <a:schemeClr val="tx2"/>
                </a:solidFill>
              </a:rPr>
              <a:t>Employer</a:t>
            </a:r>
          </a:p>
          <a:p>
            <a:pPr lvl="1" eaLnBrk="1" hangingPunct="1">
              <a:spcBef>
                <a:spcPts val="600"/>
              </a:spcBef>
            </a:pPr>
            <a:r>
              <a:rPr lang="en-US" altLang="en-US" sz="2400" dirty="0" smtClean="0">
                <a:solidFill>
                  <a:schemeClr val="tx2"/>
                </a:solidFill>
              </a:rPr>
              <a:t>Descendants</a:t>
            </a:r>
            <a:endParaRPr lang="en-US" altLang="en-US" sz="2400" dirty="0" smtClean="0"/>
          </a:p>
          <a:p>
            <a:pPr eaLnBrk="1" hangingPunct="1">
              <a:spcBef>
                <a:spcPts val="600"/>
              </a:spcBef>
            </a:pPr>
            <a:r>
              <a:rPr lang="en-US" altLang="en-US" sz="2800" dirty="0" smtClean="0"/>
              <a:t>If you include </a:t>
            </a:r>
            <a:r>
              <a:rPr lang="en-US" altLang="en-US" sz="2800" dirty="0" smtClean="0">
                <a:solidFill>
                  <a:schemeClr val="tx2"/>
                </a:solidFill>
              </a:rPr>
              <a:t>$</a:t>
            </a:r>
            <a:r>
              <a:rPr lang="en-US" altLang="en-US" sz="2800" dirty="0" err="1" smtClean="0">
                <a:solidFill>
                  <a:schemeClr val="tx2"/>
                </a:solidFill>
              </a:rPr>
              <a:t>i</a:t>
            </a:r>
            <a:r>
              <a:rPr lang="en-US" altLang="en-US" sz="2800" dirty="0" smtClean="0"/>
              <a:t>, you must also include </a:t>
            </a:r>
            <a:r>
              <a:rPr lang="en-US" altLang="en-US" sz="2800" dirty="0" smtClean="0">
                <a:solidFill>
                  <a:schemeClr val="tx2"/>
                </a:solidFill>
              </a:rPr>
              <a:t>$w r</a:t>
            </a:r>
            <a:endParaRPr lang="en-US" altLang="en-US" sz="2100" dirty="0" smtClean="0">
              <a:solidFill>
                <a:schemeClr val="tx2"/>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0F4548D0-272E-47BF-92E3-405A581708CD}" type="slidenum">
              <a:rPr lang="en-US" altLang="en-US" sz="1200"/>
              <a:pPr eaLnBrk="1" hangingPunct="1">
                <a:spcBef>
                  <a:spcPct val="0"/>
                </a:spcBef>
                <a:buClrTx/>
                <a:buSzTx/>
                <a:buFontTx/>
                <a:buNone/>
              </a:pPr>
              <a:t>71</a:t>
            </a:fld>
            <a:endParaRPr lang="en-US" altLang="en-US" sz="1200"/>
          </a:p>
        </p:txBody>
      </p:sp>
      <p:sp>
        <p:nvSpPr>
          <p:cNvPr id="70659" name="Slide Number Placeholder 4"/>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a:spcBef>
                <a:spcPct val="0"/>
              </a:spcBef>
              <a:buClrTx/>
              <a:buSzTx/>
              <a:buFontTx/>
              <a:buNone/>
            </a:pPr>
            <a:endParaRPr lang="en-US" altLang="en-US" sz="1400">
              <a:latin typeface="Arial" charset="0"/>
            </a:endParaRPr>
          </a:p>
        </p:txBody>
      </p:sp>
      <p:sp>
        <p:nvSpPr>
          <p:cNvPr id="70660" name="Rectangle 2"/>
          <p:cNvSpPr>
            <a:spLocks noGrp="1" noChangeArrowheads="1"/>
          </p:cNvSpPr>
          <p:nvPr>
            <p:ph type="title" idx="4294967295"/>
          </p:nvPr>
        </p:nvSpPr>
        <p:spPr>
          <a:xfrm>
            <a:off x="1370013" y="304800"/>
            <a:ext cx="7313612" cy="1143000"/>
          </a:xfrm>
        </p:spPr>
        <p:txBody>
          <a:bodyPr/>
          <a:lstStyle/>
          <a:p>
            <a:pPr algn="ctr" eaLnBrk="1" hangingPunct="1"/>
            <a:r>
              <a:rPr lang="en-US" altLang="en-US" sz="3200" b="1" dirty="0" smtClean="0"/>
              <a:t>Other Relationships –</a:t>
            </a:r>
            <a:br>
              <a:rPr lang="en-US" altLang="en-US" sz="3200" b="1" dirty="0" smtClean="0"/>
            </a:br>
            <a:r>
              <a:rPr lang="en-US" altLang="en-US" sz="2800" b="1" dirty="0" smtClean="0"/>
              <a:t>Examples</a:t>
            </a:r>
          </a:p>
        </p:txBody>
      </p:sp>
      <p:sp>
        <p:nvSpPr>
          <p:cNvPr id="70661" name="Text Box 3"/>
          <p:cNvSpPr txBox="1">
            <a:spLocks noChangeArrowheads="1"/>
          </p:cNvSpPr>
          <p:nvPr/>
        </p:nvSpPr>
        <p:spPr bwMode="auto">
          <a:xfrm>
            <a:off x="1044575" y="2057400"/>
            <a:ext cx="7870825" cy="120650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b="1">
                <a:latin typeface="Courier New" pitchFamily="49" charset="0"/>
              </a:rPr>
              <a:t>100 1# $a Garr, Arnold K.</a:t>
            </a:r>
          </a:p>
          <a:p>
            <a:pPr>
              <a:spcBef>
                <a:spcPct val="0"/>
              </a:spcBef>
              <a:buClrTx/>
              <a:buSzTx/>
              <a:buFontTx/>
              <a:buNone/>
            </a:pPr>
            <a:r>
              <a:rPr lang="en-US" altLang="en-US" sz="2400" b="1">
                <a:solidFill>
                  <a:schemeClr val="tx2"/>
                </a:solidFill>
                <a:latin typeface="Courier New" pitchFamily="49" charset="0"/>
              </a:rPr>
              <a:t>510 2# $w r $i Employer: </a:t>
            </a:r>
            <a:r>
              <a:rPr lang="en-US" altLang="en-US" sz="2400" b="1">
                <a:latin typeface="Courier New" pitchFamily="49" charset="0"/>
              </a:rPr>
              <a:t>$a Brigham Young </a:t>
            </a:r>
          </a:p>
          <a:p>
            <a:pPr>
              <a:spcBef>
                <a:spcPct val="0"/>
              </a:spcBef>
              <a:buClrTx/>
              <a:buSzTx/>
              <a:buFontTx/>
              <a:buNone/>
            </a:pPr>
            <a:r>
              <a:rPr lang="en-US" altLang="en-US" sz="2400" b="1">
                <a:latin typeface="Courier New" pitchFamily="49" charset="0"/>
              </a:rPr>
              <a:t>	   University</a:t>
            </a:r>
          </a:p>
        </p:txBody>
      </p:sp>
      <p:sp>
        <p:nvSpPr>
          <p:cNvPr id="70662" name="Text Box 4"/>
          <p:cNvSpPr txBox="1">
            <a:spLocks noChangeArrowheads="1"/>
          </p:cNvSpPr>
          <p:nvPr/>
        </p:nvSpPr>
        <p:spPr bwMode="auto">
          <a:xfrm>
            <a:off x="1044575" y="3810000"/>
            <a:ext cx="7870825" cy="193675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r>
              <a:rPr lang="en-US" altLang="en-US" sz="2400" b="1">
                <a:latin typeface="Courier New" pitchFamily="49" charset="0"/>
              </a:rPr>
              <a:t>100 1# $a Carroll, Charles N. $q (Charles </a:t>
            </a:r>
          </a:p>
          <a:p>
            <a:pPr>
              <a:spcBef>
                <a:spcPct val="0"/>
              </a:spcBef>
              <a:buClrTx/>
              <a:buSzTx/>
              <a:buFontTx/>
              <a:buNone/>
            </a:pPr>
            <a:r>
              <a:rPr lang="en-US" altLang="en-US" sz="2400" b="1">
                <a:latin typeface="Courier New" pitchFamily="49" charset="0"/>
              </a:rPr>
              <a:t>	   Negus), $d 1817-1902</a:t>
            </a:r>
          </a:p>
          <a:p>
            <a:pPr>
              <a:spcBef>
                <a:spcPct val="0"/>
              </a:spcBef>
              <a:buClrTx/>
              <a:buSzTx/>
              <a:buFontTx/>
              <a:buNone/>
            </a:pPr>
            <a:r>
              <a:rPr lang="en-US" altLang="en-US" sz="2400" b="1">
                <a:solidFill>
                  <a:schemeClr val="tx2"/>
                </a:solidFill>
                <a:latin typeface="Courier New" pitchFamily="49" charset="0"/>
              </a:rPr>
              <a:t>500 3# $w r $i Descendants:</a:t>
            </a:r>
            <a:r>
              <a:rPr lang="en-US" altLang="en-US" sz="2400" b="1">
                <a:latin typeface="Courier New" pitchFamily="49" charset="0"/>
              </a:rPr>
              <a:t> $a Carroll </a:t>
            </a:r>
          </a:p>
          <a:p>
            <a:pPr>
              <a:spcBef>
                <a:spcPct val="0"/>
              </a:spcBef>
              <a:buClrTx/>
              <a:buSzTx/>
              <a:buFontTx/>
              <a:buNone/>
            </a:pPr>
            <a:r>
              <a:rPr lang="en-US" altLang="en-US" sz="2400" b="1">
                <a:latin typeface="Courier New" pitchFamily="49" charset="0"/>
              </a:rPr>
              <a:t>	   (Family : $g Carroll, Charles N. </a:t>
            </a:r>
          </a:p>
          <a:p>
            <a:pPr>
              <a:spcBef>
                <a:spcPct val="0"/>
              </a:spcBef>
              <a:buClrTx/>
              <a:buSzTx/>
              <a:buFontTx/>
              <a:buNone/>
            </a:pPr>
            <a:r>
              <a:rPr lang="en-US" altLang="en-US" sz="2400" b="1">
                <a:latin typeface="Courier New" pitchFamily="49" charset="0"/>
              </a:rPr>
              <a:t>	   (Charles Negus), 1817-1902)</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96374892-705A-459C-9489-DA700690C77C}" type="slidenum">
              <a:rPr lang="en-US" altLang="en-US" sz="1200"/>
              <a:pPr eaLnBrk="1" hangingPunct="1">
                <a:spcBef>
                  <a:spcPct val="0"/>
                </a:spcBef>
                <a:buClrTx/>
                <a:buSzTx/>
                <a:buFontTx/>
                <a:buNone/>
              </a:pPr>
              <a:t>72</a:t>
            </a:fld>
            <a:endParaRPr lang="en-US" altLang="en-US" sz="1200"/>
          </a:p>
        </p:txBody>
      </p:sp>
      <p:sp>
        <p:nvSpPr>
          <p:cNvPr id="71683" name="Rectangle 2"/>
          <p:cNvSpPr>
            <a:spLocks noGrp="1" noChangeAspect="1" noChangeArrowheads="1"/>
          </p:cNvSpPr>
          <p:nvPr>
            <p:ph type="title"/>
          </p:nvPr>
        </p:nvSpPr>
        <p:spPr/>
        <p:txBody>
          <a:bodyPr/>
          <a:lstStyle/>
          <a:p>
            <a:pPr algn="ctr" eaLnBrk="1" hangingPunct="1"/>
            <a:r>
              <a:rPr lang="en-US" altLang="en-US" sz="3200" b="1" smtClean="0"/>
              <a:t>Summary of Core Relationships</a:t>
            </a:r>
          </a:p>
        </p:txBody>
      </p:sp>
      <p:sp>
        <p:nvSpPr>
          <p:cNvPr id="71684" name="Rectangle 3"/>
          <p:cNvSpPr>
            <a:spLocks noChangeArrowheads="1"/>
          </p:cNvSpPr>
          <p:nvPr/>
        </p:nvSpPr>
        <p:spPr bwMode="auto">
          <a:xfrm>
            <a:off x="1295400" y="1827213"/>
            <a:ext cx="7388225" cy="411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ts val="600"/>
              </a:spcBef>
            </a:pPr>
            <a:r>
              <a:rPr lang="en-US" altLang="en-US" sz="2800" dirty="0"/>
              <a:t>Different identities for persons</a:t>
            </a:r>
          </a:p>
          <a:p>
            <a:pPr eaLnBrk="1" hangingPunct="1">
              <a:spcBef>
                <a:spcPts val="600"/>
              </a:spcBef>
            </a:pPr>
            <a:r>
              <a:rPr lang="en-US" altLang="en-US" sz="2800" dirty="0"/>
              <a:t>Immediately preceding/succeeding corporate bodies</a:t>
            </a:r>
          </a:p>
          <a:p>
            <a:pPr eaLnBrk="1" hangingPunct="1"/>
            <a:endParaRPr lang="en-US" altLang="en-US" sz="2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9pPr>
          </a:lstStyle>
          <a:p>
            <a:pPr eaLnBrk="1" hangingPunct="1">
              <a:spcBef>
                <a:spcPct val="0"/>
              </a:spcBef>
              <a:buClrTx/>
              <a:buSzTx/>
              <a:buFontTx/>
              <a:buNone/>
            </a:pPr>
            <a:fld id="{FD024232-7D44-4E7F-8FC7-62EFA59FADC7}" type="slidenum">
              <a:rPr lang="en-US" altLang="en-US" sz="1200" smtClean="0"/>
              <a:pPr eaLnBrk="1" hangingPunct="1">
                <a:spcBef>
                  <a:spcPct val="0"/>
                </a:spcBef>
                <a:buClrTx/>
                <a:buSzTx/>
                <a:buFontTx/>
                <a:buNone/>
              </a:pPr>
              <a:t>73</a:t>
            </a:fld>
            <a:endParaRPr lang="en-US" altLang="en-US" sz="1200" smtClean="0"/>
          </a:p>
        </p:txBody>
      </p:sp>
      <p:sp>
        <p:nvSpPr>
          <p:cNvPr id="91139" name="Rectangle 2"/>
          <p:cNvSpPr>
            <a:spLocks noGrp="1" noChangeArrowheads="1"/>
          </p:cNvSpPr>
          <p:nvPr>
            <p:ph type="title"/>
          </p:nvPr>
        </p:nvSpPr>
        <p:spPr/>
        <p:txBody>
          <a:bodyPr/>
          <a:lstStyle/>
          <a:p>
            <a:pPr algn="ctr"/>
            <a:r>
              <a:rPr lang="en-US" altLang="en-US" sz="3200" b="1" dirty="0" smtClean="0"/>
              <a:t>Exercise on</a:t>
            </a:r>
            <a:br>
              <a:rPr lang="en-US" altLang="en-US" sz="3200" b="1" dirty="0" smtClean="0"/>
            </a:br>
            <a:r>
              <a:rPr lang="en-US" altLang="en-US" sz="3200" b="1" dirty="0" smtClean="0"/>
              <a:t>Creators and Contributors</a:t>
            </a:r>
          </a:p>
        </p:txBody>
      </p:sp>
      <p:sp>
        <p:nvSpPr>
          <p:cNvPr id="91140" name="Rectangle 3"/>
          <p:cNvSpPr>
            <a:spLocks noGrp="1" noChangeArrowheads="1"/>
          </p:cNvSpPr>
          <p:nvPr>
            <p:ph type="body" idx="1"/>
          </p:nvPr>
        </p:nvSpPr>
        <p:spPr>
          <a:xfrm>
            <a:off x="1295400" y="2057400"/>
            <a:ext cx="7391400" cy="3884613"/>
          </a:xfrm>
        </p:spPr>
        <p:txBody>
          <a:bodyPr/>
          <a:lstStyle/>
          <a:p>
            <a:r>
              <a:rPr lang="en-US" altLang="en-US" i="1" dirty="0" smtClean="0"/>
              <a:t>Exercise #6	 	</a:t>
            </a:r>
            <a:r>
              <a:rPr lang="en-US" altLang="en-US" i="1" dirty="0" smtClean="0">
                <a:solidFill>
                  <a:schemeClr val="tx2"/>
                </a:solidFill>
              </a:rPr>
              <a:t>Creators and 					Contributors</a:t>
            </a:r>
            <a:endParaRPr lang="en-US" altLang="en-US" dirty="0" smtClean="0">
              <a:solidFill>
                <a:schemeClr val="tx2"/>
              </a:solidFill>
            </a:endParaRPr>
          </a:p>
          <a:p>
            <a:pPr>
              <a:buFont typeface="Wingdings" pitchFamily="2" charset="2"/>
              <a:buNone/>
            </a:pPr>
            <a:endParaRPr lang="en-US" altLang="en-US" dirty="0" smtClean="0"/>
          </a:p>
        </p:txBody>
      </p:sp>
    </p:spTree>
    <p:extLst>
      <p:ext uri="{BB962C8B-B14F-4D97-AF65-F5344CB8AC3E}">
        <p14:creationId xmlns:p14="http://schemas.microsoft.com/office/powerpoint/2010/main" val="409188455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2031B90-04EC-42B5-9212-F180381B08D6}" type="slidenum">
              <a:rPr lang="en-US" altLang="en-US" smtClean="0"/>
              <a:pPr>
                <a:defRPr/>
              </a:pPr>
              <a:t>74</a:t>
            </a:fld>
            <a:endParaRPr lang="en-US" altLang="en-US"/>
          </a:p>
        </p:txBody>
      </p:sp>
      <p:sp>
        <p:nvSpPr>
          <p:cNvPr id="5" name="TextBox 4"/>
          <p:cNvSpPr txBox="1"/>
          <p:nvPr/>
        </p:nvSpPr>
        <p:spPr>
          <a:xfrm>
            <a:off x="1447800" y="2286000"/>
            <a:ext cx="7162800" cy="769441"/>
          </a:xfrm>
          <a:prstGeom prst="rect">
            <a:avLst/>
          </a:prstGeom>
          <a:noFill/>
        </p:spPr>
        <p:txBody>
          <a:bodyPr wrap="square" rtlCol="0">
            <a:spAutoFit/>
          </a:bodyPr>
          <a:lstStyle/>
          <a:p>
            <a:pPr algn="ctr"/>
            <a:r>
              <a:rPr lang="en-US" sz="4400" b="1" dirty="0" smtClean="0">
                <a:solidFill>
                  <a:schemeClr val="tx2"/>
                </a:solidFill>
              </a:rPr>
              <a:t>Authority Control</a:t>
            </a:r>
            <a:endParaRPr lang="en-US" sz="4400" b="1" dirty="0">
              <a:solidFill>
                <a:schemeClr val="tx2"/>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spect="1" noChangeArrowheads="1"/>
          </p:cNvSpPr>
          <p:nvPr>
            <p:ph type="title"/>
          </p:nvPr>
        </p:nvSpPr>
        <p:spPr>
          <a:xfrm>
            <a:off x="1371600" y="301625"/>
            <a:ext cx="7315200" cy="1069975"/>
          </a:xfrm>
        </p:spPr>
        <p:txBody>
          <a:bodyPr/>
          <a:lstStyle/>
          <a:p>
            <a:pPr algn="ctr"/>
            <a:r>
              <a:rPr lang="en-US" altLang="en-US" b="1" dirty="0" smtClean="0"/>
              <a:t>Learning Objectives</a:t>
            </a:r>
            <a:endParaRPr lang="en-US" altLang="en-US" b="1" i="1" dirty="0" smtClean="0"/>
          </a:p>
        </p:txBody>
      </p:sp>
      <p:sp>
        <p:nvSpPr>
          <p:cNvPr id="171011" name="Rectangle 3"/>
          <p:cNvSpPr>
            <a:spLocks noGrp="1" noChangeArrowheads="1"/>
          </p:cNvSpPr>
          <p:nvPr>
            <p:ph type="body" idx="1"/>
          </p:nvPr>
        </p:nvSpPr>
        <p:spPr>
          <a:xfrm>
            <a:off x="990600" y="1828800"/>
            <a:ext cx="7772400" cy="4113213"/>
          </a:xfrm>
        </p:spPr>
        <p:txBody>
          <a:bodyPr/>
          <a:lstStyle/>
          <a:p>
            <a:pPr eaLnBrk="1" hangingPunct="1">
              <a:spcBef>
                <a:spcPts val="600"/>
              </a:spcBef>
            </a:pPr>
            <a:r>
              <a:rPr lang="en-US" altLang="en-US" sz="2800" dirty="0" smtClean="0">
                <a:solidFill>
                  <a:schemeClr val="tx2"/>
                </a:solidFill>
              </a:rPr>
              <a:t>What is Authority Control?</a:t>
            </a:r>
          </a:p>
          <a:p>
            <a:pPr eaLnBrk="1" hangingPunct="1">
              <a:spcBef>
                <a:spcPts val="600"/>
              </a:spcBef>
            </a:pPr>
            <a:r>
              <a:rPr lang="en-US" altLang="en-US" sz="2800" dirty="0" smtClean="0">
                <a:solidFill>
                  <a:schemeClr val="tx2"/>
                </a:solidFill>
              </a:rPr>
              <a:t>The Structure of Authority Records</a:t>
            </a:r>
          </a:p>
          <a:p>
            <a:pPr eaLnBrk="1" hangingPunct="1">
              <a:spcBef>
                <a:spcPts val="600"/>
              </a:spcBef>
            </a:pPr>
            <a:r>
              <a:rPr lang="en-US" altLang="en-US" sz="2800" dirty="0" smtClean="0">
                <a:solidFill>
                  <a:schemeClr val="tx2"/>
                </a:solidFill>
              </a:rPr>
              <a:t>Examples</a:t>
            </a:r>
          </a:p>
          <a:p>
            <a:pPr eaLnBrk="1" hangingPunct="1">
              <a:spcBef>
                <a:spcPts val="600"/>
              </a:spcBef>
            </a:pPr>
            <a:r>
              <a:rPr lang="en-US" altLang="en-US" sz="2800" dirty="0" smtClean="0">
                <a:solidFill>
                  <a:schemeClr val="tx2"/>
                </a:solidFill>
              </a:rPr>
              <a:t>The Broader Application of Authority Control</a:t>
            </a:r>
          </a:p>
          <a:p>
            <a:pPr eaLnBrk="1" hangingPunct="1"/>
            <a:endParaRPr lang="en-US" altLang="en-US" dirty="0" smtClean="0">
              <a:solidFill>
                <a:schemeClr val="tx2"/>
              </a:solidFill>
            </a:endParaRPr>
          </a:p>
        </p:txBody>
      </p:sp>
      <p:sp>
        <p:nvSpPr>
          <p:cNvPr id="614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DCE5AF88-F08B-4D59-AD6B-B5479EDA9880}" type="slidenum">
              <a:rPr lang="en-US" altLang="en-US"/>
              <a:pPr eaLnBrk="1" hangingPunct="1"/>
              <a:t>75</a:t>
            </a:fld>
            <a:endParaRPr lang="en-US" altLang="en-US"/>
          </a:p>
        </p:txBody>
      </p:sp>
    </p:spTree>
    <p:extLst>
      <p:ext uri="{BB962C8B-B14F-4D97-AF65-F5344CB8AC3E}">
        <p14:creationId xmlns:p14="http://schemas.microsoft.com/office/powerpoint/2010/main" val="25291011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10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10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710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143000" y="301625"/>
            <a:ext cx="7772400" cy="1143000"/>
          </a:xfrm>
        </p:spPr>
        <p:txBody>
          <a:bodyPr/>
          <a:lstStyle/>
          <a:p>
            <a:pPr algn="ctr"/>
            <a:r>
              <a:rPr lang="en-US" altLang="en-US" b="1" smtClean="0"/>
              <a:t>Unit 1: What is Authority Control?</a:t>
            </a:r>
          </a:p>
        </p:txBody>
      </p:sp>
      <p:sp>
        <p:nvSpPr>
          <p:cNvPr id="7171" name="Content Placeholder 2"/>
          <p:cNvSpPr>
            <a:spLocks noGrp="1"/>
          </p:cNvSpPr>
          <p:nvPr>
            <p:ph idx="1"/>
          </p:nvPr>
        </p:nvSpPr>
        <p:spPr>
          <a:xfrm>
            <a:off x="1143000" y="1827213"/>
            <a:ext cx="7543800" cy="4497387"/>
          </a:xfrm>
        </p:spPr>
        <p:txBody>
          <a:bodyPr/>
          <a:lstStyle/>
          <a:p>
            <a:pPr marL="347663" indent="-347663">
              <a:spcBef>
                <a:spcPts val="600"/>
              </a:spcBef>
            </a:pPr>
            <a:r>
              <a:rPr lang="en-US" altLang="en-US" sz="2800" dirty="0" smtClean="0"/>
              <a:t>Definitions</a:t>
            </a:r>
          </a:p>
          <a:p>
            <a:pPr marL="347663" indent="-347663">
              <a:spcBef>
                <a:spcPts val="600"/>
              </a:spcBef>
            </a:pPr>
            <a:r>
              <a:rPr lang="en-US" altLang="en-US" sz="2800" dirty="0"/>
              <a:t>Why is Authority Control ‘Integral’?</a:t>
            </a:r>
          </a:p>
          <a:p>
            <a:pPr marL="347663" indent="-347663">
              <a:spcBef>
                <a:spcPts val="600"/>
              </a:spcBef>
            </a:pPr>
            <a:r>
              <a:rPr lang="en-US" altLang="en-US" sz="2800" dirty="0" smtClean="0"/>
              <a:t>Features of Authority Control</a:t>
            </a:r>
          </a:p>
        </p:txBody>
      </p:sp>
      <p:sp>
        <p:nvSpPr>
          <p:cNvPr id="717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10BEE7B0-06DF-4A02-B665-1D0B7993BC45}" type="slidenum">
              <a:rPr lang="en-US" altLang="en-US" sz="1200"/>
              <a:pPr eaLnBrk="1" hangingPunct="1">
                <a:spcBef>
                  <a:spcPct val="0"/>
                </a:spcBef>
                <a:buClrTx/>
                <a:buSzTx/>
                <a:buFontTx/>
                <a:buNone/>
              </a:pPr>
              <a:t>76</a:t>
            </a:fld>
            <a:endParaRPr lang="en-US" altLang="en-US" sz="1200"/>
          </a:p>
        </p:txBody>
      </p:sp>
    </p:spTree>
    <p:extLst>
      <p:ext uri="{BB962C8B-B14F-4D97-AF65-F5344CB8AC3E}">
        <p14:creationId xmlns:p14="http://schemas.microsoft.com/office/powerpoint/2010/main" val="161625423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3189F753-1FFC-4968-9498-ED932F1592C7}" type="slidenum">
              <a:rPr lang="en-US" altLang="en-US" sz="1200"/>
              <a:pPr eaLnBrk="1" hangingPunct="1">
                <a:spcBef>
                  <a:spcPct val="0"/>
                </a:spcBef>
                <a:buClrTx/>
                <a:buSzTx/>
                <a:buFontTx/>
                <a:buNone/>
              </a:pPr>
              <a:t>77</a:t>
            </a:fld>
            <a:endParaRPr lang="en-US" altLang="en-US" sz="1200"/>
          </a:p>
        </p:txBody>
      </p:sp>
      <p:sp>
        <p:nvSpPr>
          <p:cNvPr id="8195" name="Rectangle 2"/>
          <p:cNvSpPr>
            <a:spLocks noGrp="1" noChangeAspect="1" noChangeArrowheads="1"/>
          </p:cNvSpPr>
          <p:nvPr>
            <p:ph type="title"/>
          </p:nvPr>
        </p:nvSpPr>
        <p:spPr/>
        <p:txBody>
          <a:bodyPr/>
          <a:lstStyle/>
          <a:p>
            <a:pPr algn="ctr" eaLnBrk="1" hangingPunct="1"/>
            <a:r>
              <a:rPr lang="en-US" altLang="en-US" sz="3200" b="1" dirty="0" smtClean="0"/>
              <a:t>Definitions</a:t>
            </a:r>
            <a:endParaRPr lang="en-US" altLang="en-US" sz="3200" dirty="0" smtClean="0"/>
          </a:p>
        </p:txBody>
      </p:sp>
      <p:sp>
        <p:nvSpPr>
          <p:cNvPr id="8196" name="Rectangle 3"/>
          <p:cNvSpPr>
            <a:spLocks noGrp="1" noChangeArrowheads="1"/>
          </p:cNvSpPr>
          <p:nvPr>
            <p:ph type="body" idx="1"/>
          </p:nvPr>
        </p:nvSpPr>
        <p:spPr>
          <a:xfrm>
            <a:off x="1295400" y="1981200"/>
            <a:ext cx="7391400" cy="4419600"/>
          </a:xfrm>
        </p:spPr>
        <p:txBody>
          <a:bodyPr/>
          <a:lstStyle/>
          <a:p>
            <a:pPr marL="347663" indent="-347663" eaLnBrk="1" hangingPunct="1"/>
            <a:r>
              <a:rPr lang="en-US" altLang="en-US" sz="2800" dirty="0" smtClean="0">
                <a:solidFill>
                  <a:schemeClr val="tx2"/>
                </a:solidFill>
              </a:rPr>
              <a:t>“the control over different forms of access points”</a:t>
            </a:r>
            <a:endParaRPr lang="en-US" altLang="en-US" sz="2800" dirty="0" smtClean="0"/>
          </a:p>
          <a:p>
            <a:pPr marL="347663" indent="-347663" eaLnBrk="1" hangingPunct="1"/>
            <a:endParaRPr lang="en-US" altLang="en-US" sz="2800" dirty="0" smtClean="0"/>
          </a:p>
          <a:p>
            <a:pPr marL="739775" lvl="1" indent="-274638" eaLnBrk="1" hangingPunct="1">
              <a:lnSpc>
                <a:spcPct val="110000"/>
              </a:lnSpc>
            </a:pPr>
            <a:endParaRPr lang="en-US" altLang="en-US" sz="1600" dirty="0" smtClean="0"/>
          </a:p>
          <a:p>
            <a:pPr marL="739775" lvl="1" indent="-274638" eaLnBrk="1" hangingPunct="1">
              <a:lnSpc>
                <a:spcPct val="110000"/>
              </a:lnSpc>
            </a:pPr>
            <a:endParaRPr lang="en-US" altLang="en-US" sz="1600" dirty="0" smtClean="0"/>
          </a:p>
          <a:p>
            <a:pPr marL="566738" lvl="1" indent="-277813" eaLnBrk="1" hangingPunct="1">
              <a:lnSpc>
                <a:spcPct val="110000"/>
              </a:lnSpc>
            </a:pPr>
            <a:r>
              <a:rPr lang="en-US" altLang="en-US" sz="2000" dirty="0" err="1" smtClean="0"/>
              <a:t>Tillett</a:t>
            </a:r>
            <a:r>
              <a:rPr lang="en-US" altLang="en-US" sz="2000" b="1" i="1" dirty="0" smtClean="0"/>
              <a:t>, </a:t>
            </a:r>
            <a:r>
              <a:rPr lang="en-US" altLang="en-US" sz="2000" dirty="0" smtClean="0"/>
              <a:t>Barbara B.  “Considerations for Authority Control in the Online Environment,” in </a:t>
            </a:r>
            <a:r>
              <a:rPr lang="en-US" altLang="en-US" sz="2000" u="sng" dirty="0" smtClean="0"/>
              <a:t>Authority Control in the Online Environment: Considerations and Practices</a:t>
            </a:r>
            <a:r>
              <a:rPr lang="en-US" altLang="en-US" sz="2000" dirty="0" smtClean="0"/>
              <a:t> (New York: Haworth Press, c1989)</a:t>
            </a:r>
          </a:p>
        </p:txBody>
      </p:sp>
    </p:spTree>
    <p:extLst>
      <p:ext uri="{BB962C8B-B14F-4D97-AF65-F5344CB8AC3E}">
        <p14:creationId xmlns:p14="http://schemas.microsoft.com/office/powerpoint/2010/main" val="378315279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6ACE1822-E194-453D-B3A6-C9E7A9199998}" type="slidenum">
              <a:rPr lang="en-US" altLang="en-US" sz="1200"/>
              <a:pPr algn="r" eaLnBrk="1" hangingPunct="1">
                <a:spcBef>
                  <a:spcPct val="0"/>
                </a:spcBef>
                <a:buClrTx/>
                <a:buSzTx/>
                <a:buFontTx/>
                <a:buNone/>
              </a:pPr>
              <a:t>78</a:t>
            </a:fld>
            <a:endParaRPr lang="en-US" altLang="en-US" sz="1200"/>
          </a:p>
        </p:txBody>
      </p:sp>
      <p:sp>
        <p:nvSpPr>
          <p:cNvPr id="9219" name="Rectangle 2"/>
          <p:cNvSpPr>
            <a:spLocks noGrp="1" noChangeAspect="1" noChangeArrowheads="1"/>
          </p:cNvSpPr>
          <p:nvPr>
            <p:ph type="title" idx="4294967295"/>
          </p:nvPr>
        </p:nvSpPr>
        <p:spPr/>
        <p:txBody>
          <a:bodyPr/>
          <a:lstStyle/>
          <a:p>
            <a:pPr algn="ctr" eaLnBrk="1" hangingPunct="1"/>
            <a:r>
              <a:rPr lang="en-US" altLang="en-US" sz="3200" b="1" smtClean="0"/>
              <a:t>Definitions</a:t>
            </a:r>
            <a:endParaRPr lang="en-US" altLang="en-US" sz="3200" smtClean="0"/>
          </a:p>
        </p:txBody>
      </p:sp>
      <p:sp>
        <p:nvSpPr>
          <p:cNvPr id="9220" name="Rectangle 3"/>
          <p:cNvSpPr>
            <a:spLocks noGrp="1" noChangeArrowheads="1"/>
          </p:cNvSpPr>
          <p:nvPr>
            <p:ph type="body" idx="4294967295"/>
          </p:nvPr>
        </p:nvSpPr>
        <p:spPr>
          <a:xfrm>
            <a:off x="1219200" y="1600200"/>
            <a:ext cx="7467600" cy="5029200"/>
          </a:xfrm>
        </p:spPr>
        <p:txBody>
          <a:bodyPr/>
          <a:lstStyle/>
          <a:p>
            <a:pPr marL="347663" indent="-347663">
              <a:spcBef>
                <a:spcPts val="600"/>
              </a:spcBef>
            </a:pPr>
            <a:r>
              <a:rPr lang="en-US" altLang="en-US" sz="2800" dirty="0" smtClean="0">
                <a:solidFill>
                  <a:schemeClr val="tx2"/>
                </a:solidFill>
              </a:rPr>
              <a:t>“ … the controlled access points and other information that institutions use to collocate works by a specific person, family, or corporate body … ”</a:t>
            </a:r>
          </a:p>
          <a:p>
            <a:pPr marL="739775" lvl="1" indent="-274638">
              <a:spcBef>
                <a:spcPts val="600"/>
              </a:spcBef>
            </a:pPr>
            <a:r>
              <a:rPr lang="en-US" altLang="en-US" sz="2400" i="1" dirty="0" smtClean="0"/>
              <a:t>‘the aggregate of information about a person, family, corporate body, or work whose name is used as the basis for a controlled access point for bibliographic citations or for records in a catalog’</a:t>
            </a:r>
            <a:endParaRPr lang="en-US" altLang="en-US" sz="2400" dirty="0" smtClean="0">
              <a:solidFill>
                <a:schemeClr val="tx2"/>
              </a:solidFill>
            </a:endParaRPr>
          </a:p>
          <a:p>
            <a:pPr marL="347663" indent="-347663">
              <a:spcBef>
                <a:spcPts val="600"/>
              </a:spcBef>
            </a:pPr>
            <a:endParaRPr lang="en-US" altLang="en-US" sz="1900" dirty="0" smtClean="0"/>
          </a:p>
          <a:p>
            <a:pPr marL="739775" lvl="1" indent="-274638">
              <a:spcBef>
                <a:spcPts val="600"/>
              </a:spcBef>
            </a:pPr>
            <a:r>
              <a:rPr lang="en-US" altLang="en-US" sz="2000" dirty="0" smtClean="0"/>
              <a:t>Functional Requirements of Authority Data : a conceptual model </a:t>
            </a:r>
            <a:r>
              <a:rPr lang="en-US" altLang="en-US" sz="2000" smtClean="0"/>
              <a:t>(2009, </a:t>
            </a:r>
            <a:r>
              <a:rPr lang="en-US" altLang="en-US" sz="2000" dirty="0" smtClean="0"/>
              <a:t>as amended and corrected through </a:t>
            </a:r>
            <a:r>
              <a:rPr lang="en-US" altLang="en-US" sz="2000" smtClean="0"/>
              <a:t>July 2013</a:t>
            </a:r>
            <a:r>
              <a:rPr lang="en-US" altLang="en-US" sz="2000" dirty="0" smtClean="0"/>
              <a:t>)</a:t>
            </a:r>
          </a:p>
        </p:txBody>
      </p:sp>
      <p:sp>
        <p:nvSpPr>
          <p:cNvPr id="922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DD285762-B0CE-4DF3-9EC8-809FF90D616C}" type="slidenum">
              <a:rPr lang="en-US" altLang="en-US"/>
              <a:pPr eaLnBrk="1" hangingPunct="1"/>
              <a:t>78</a:t>
            </a:fld>
            <a:endParaRPr lang="en-US" altLang="en-US" dirty="0"/>
          </a:p>
        </p:txBody>
      </p:sp>
    </p:spTree>
    <p:extLst>
      <p:ext uri="{BB962C8B-B14F-4D97-AF65-F5344CB8AC3E}">
        <p14:creationId xmlns:p14="http://schemas.microsoft.com/office/powerpoint/2010/main" val="320732423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4E8E139C-A3F5-4E03-BACD-0CC96D98D8CD}" type="slidenum">
              <a:rPr lang="en-US" altLang="en-US" sz="1200"/>
              <a:pPr algn="r" eaLnBrk="1" hangingPunct="1">
                <a:spcBef>
                  <a:spcPct val="0"/>
                </a:spcBef>
                <a:buClrTx/>
                <a:buSzTx/>
                <a:buFontTx/>
                <a:buNone/>
              </a:pPr>
              <a:t>79</a:t>
            </a:fld>
            <a:endParaRPr lang="en-US" altLang="en-US" sz="1200"/>
          </a:p>
        </p:txBody>
      </p:sp>
      <p:sp>
        <p:nvSpPr>
          <p:cNvPr id="10243" name="Rectangle 2"/>
          <p:cNvSpPr>
            <a:spLocks noGrp="1" noChangeAspect="1" noChangeArrowheads="1"/>
          </p:cNvSpPr>
          <p:nvPr>
            <p:ph type="title" idx="4294967295"/>
          </p:nvPr>
        </p:nvSpPr>
        <p:spPr/>
        <p:txBody>
          <a:bodyPr/>
          <a:lstStyle/>
          <a:p>
            <a:pPr algn="ctr" eaLnBrk="1" hangingPunct="1"/>
            <a:r>
              <a:rPr lang="en-US" altLang="en-US" sz="3200" b="1" dirty="0" smtClean="0"/>
              <a:t>Definitions –</a:t>
            </a:r>
            <a:br>
              <a:rPr lang="en-US" altLang="en-US" sz="3200" b="1" dirty="0" smtClean="0"/>
            </a:br>
            <a:r>
              <a:rPr lang="en-US" altLang="en-US" sz="2800" b="1" dirty="0" smtClean="0"/>
              <a:t>What Authority Control is </a:t>
            </a:r>
            <a:r>
              <a:rPr lang="en-US" altLang="en-US" sz="2800" b="1" u="sng" dirty="0" smtClean="0"/>
              <a:t>Not</a:t>
            </a:r>
            <a:endParaRPr lang="en-US" altLang="en-US" sz="2800" u="sng" dirty="0" smtClean="0"/>
          </a:p>
        </p:txBody>
      </p:sp>
      <p:sp>
        <p:nvSpPr>
          <p:cNvPr id="10244" name="Rectangle 3"/>
          <p:cNvSpPr>
            <a:spLocks noGrp="1" noChangeArrowheads="1"/>
          </p:cNvSpPr>
          <p:nvPr>
            <p:ph type="body" idx="4294967295"/>
          </p:nvPr>
        </p:nvSpPr>
        <p:spPr>
          <a:xfrm>
            <a:off x="1219200" y="1676400"/>
            <a:ext cx="7467600" cy="4953000"/>
          </a:xfrm>
        </p:spPr>
        <p:txBody>
          <a:bodyPr/>
          <a:lstStyle/>
          <a:p>
            <a:pPr marL="347663" indent="-347663">
              <a:spcBef>
                <a:spcPts val="600"/>
              </a:spcBef>
            </a:pPr>
            <a:r>
              <a:rPr lang="en-US" altLang="en-US" sz="2600" i="1" dirty="0" smtClean="0">
                <a:solidFill>
                  <a:schemeClr val="tx2"/>
                </a:solidFill>
              </a:rPr>
              <a:t>“Have you ever heard it proposed that each book should be catalogued under the form of name appearing on the title without regard to uniformity and without regard to the different forms of name adopted by the author, or arising from the different languages in which works by the same may be printed?”</a:t>
            </a:r>
          </a:p>
          <a:p>
            <a:pPr marL="798513" lvl="1" indent="-333375">
              <a:spcBef>
                <a:spcPts val="600"/>
              </a:spcBef>
            </a:pPr>
            <a:endParaRPr lang="en-US" altLang="en-US" sz="1600" i="1" dirty="0" smtClean="0"/>
          </a:p>
          <a:p>
            <a:pPr marL="682625" lvl="1" indent="-333375">
              <a:spcBef>
                <a:spcPts val="600"/>
              </a:spcBef>
            </a:pPr>
            <a:r>
              <a:rPr lang="en-US" altLang="en-US" sz="2000" i="1" dirty="0" smtClean="0"/>
              <a:t>Question posed in 1849 by Lord Ellesmere, chairman of a group inquiring into the constitution and government of the British Museum</a:t>
            </a:r>
            <a:endParaRPr lang="en-US" altLang="en-US" sz="2000" dirty="0" smtClean="0"/>
          </a:p>
        </p:txBody>
      </p:sp>
      <p:sp>
        <p:nvSpPr>
          <p:cNvPr id="1024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033BD187-29E3-4D79-BC7C-06519872469D}" type="slidenum">
              <a:rPr lang="en-US" altLang="en-US"/>
              <a:pPr eaLnBrk="1" hangingPunct="1"/>
              <a:t>79</a:t>
            </a:fld>
            <a:endParaRPr lang="en-US" altLang="en-US"/>
          </a:p>
        </p:txBody>
      </p:sp>
    </p:spTree>
    <p:extLst>
      <p:ext uri="{BB962C8B-B14F-4D97-AF65-F5344CB8AC3E}">
        <p14:creationId xmlns:p14="http://schemas.microsoft.com/office/powerpoint/2010/main" val="63313368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DA7AB8CA-01AA-48FC-857B-B052C6D12673}" type="slidenum">
              <a:rPr lang="en-US" altLang="en-US" sz="1200"/>
              <a:pPr algn="r" eaLnBrk="1" hangingPunct="1">
                <a:spcBef>
                  <a:spcPct val="0"/>
                </a:spcBef>
                <a:buClrTx/>
                <a:buSzTx/>
                <a:buFontTx/>
                <a:buNone/>
              </a:pPr>
              <a:t>80</a:t>
            </a:fld>
            <a:endParaRPr lang="en-US" altLang="en-US" sz="1200"/>
          </a:p>
        </p:txBody>
      </p:sp>
      <p:sp>
        <p:nvSpPr>
          <p:cNvPr id="14339" name="Rectangle 2"/>
          <p:cNvSpPr>
            <a:spLocks noGrp="1" noChangeAspect="1" noChangeArrowheads="1"/>
          </p:cNvSpPr>
          <p:nvPr>
            <p:ph type="title" idx="4294967295"/>
          </p:nvPr>
        </p:nvSpPr>
        <p:spPr/>
        <p:txBody>
          <a:bodyPr/>
          <a:lstStyle/>
          <a:p>
            <a:pPr algn="ctr" eaLnBrk="1" hangingPunct="1"/>
            <a:r>
              <a:rPr lang="en-US" altLang="en-US" sz="3200" b="1" dirty="0" smtClean="0"/>
              <a:t>Why is Authority Control ‘Integral’?</a:t>
            </a:r>
            <a:endParaRPr lang="en-US" altLang="en-US" sz="3200" dirty="0" smtClean="0"/>
          </a:p>
        </p:txBody>
      </p:sp>
      <p:sp>
        <p:nvSpPr>
          <p:cNvPr id="14340" name="Rectangle 3"/>
          <p:cNvSpPr>
            <a:spLocks noGrp="1" noChangeArrowheads="1"/>
          </p:cNvSpPr>
          <p:nvPr>
            <p:ph type="body" idx="4294967295"/>
          </p:nvPr>
        </p:nvSpPr>
        <p:spPr>
          <a:xfrm>
            <a:off x="1219200" y="2057400"/>
            <a:ext cx="7391400" cy="4572000"/>
          </a:xfrm>
        </p:spPr>
        <p:txBody>
          <a:bodyPr/>
          <a:lstStyle/>
          <a:p>
            <a:pPr marL="347663" indent="-347663">
              <a:spcBef>
                <a:spcPts val="600"/>
              </a:spcBef>
            </a:pPr>
            <a:r>
              <a:rPr lang="en-US" altLang="en-US" sz="2800" i="1" dirty="0" smtClean="0"/>
              <a:t>Perhaps the best way to understand the importance of Authority Control is to ask some questions that users might ask …</a:t>
            </a:r>
          </a:p>
          <a:p>
            <a:pPr marL="347663" indent="-347663">
              <a:spcBef>
                <a:spcPts val="600"/>
              </a:spcBef>
            </a:pPr>
            <a:endParaRPr lang="en-US" altLang="en-US" sz="2800" i="1" dirty="0"/>
          </a:p>
          <a:p>
            <a:pPr marL="747713" lvl="1" indent="-347663">
              <a:spcBef>
                <a:spcPts val="600"/>
              </a:spcBef>
            </a:pPr>
            <a:r>
              <a:rPr lang="en-US" altLang="en-US" sz="2400" i="1" dirty="0" smtClean="0"/>
              <a:t>Keep in mind Lord Ellesmere’s suggestion</a:t>
            </a:r>
          </a:p>
        </p:txBody>
      </p:sp>
      <p:sp>
        <p:nvSpPr>
          <p:cNvPr id="1434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D19144C2-FB63-451E-8126-F2DF821F106B}" type="slidenum">
              <a:rPr lang="en-US" altLang="en-US"/>
              <a:pPr eaLnBrk="1" hangingPunct="1"/>
              <a:t>80</a:t>
            </a:fld>
            <a:endParaRPr lang="en-US" altLang="en-US"/>
          </a:p>
        </p:txBody>
      </p:sp>
    </p:spTree>
    <p:extLst>
      <p:ext uri="{BB962C8B-B14F-4D97-AF65-F5344CB8AC3E}">
        <p14:creationId xmlns:p14="http://schemas.microsoft.com/office/powerpoint/2010/main" val="84597188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6D0B9EEE-3E03-4C5A-9BB5-22C85DD09AF2}" type="slidenum">
              <a:rPr lang="en-US" altLang="en-US" sz="1200"/>
              <a:pPr algn="r" eaLnBrk="1" hangingPunct="1">
                <a:spcBef>
                  <a:spcPct val="0"/>
                </a:spcBef>
                <a:buClrTx/>
                <a:buSzTx/>
                <a:buFontTx/>
                <a:buNone/>
              </a:pPr>
              <a:t>81</a:t>
            </a:fld>
            <a:endParaRPr lang="en-US" altLang="en-US" sz="1200"/>
          </a:p>
        </p:txBody>
      </p:sp>
      <p:sp>
        <p:nvSpPr>
          <p:cNvPr id="15363" name="Rectangle 2"/>
          <p:cNvSpPr>
            <a:spLocks noGrp="1" noChangeAspect="1" noChangeArrowheads="1"/>
          </p:cNvSpPr>
          <p:nvPr>
            <p:ph type="title" idx="4294967295"/>
          </p:nvPr>
        </p:nvSpPr>
        <p:spPr/>
        <p:txBody>
          <a:bodyPr/>
          <a:lstStyle/>
          <a:p>
            <a:pPr algn="ctr" eaLnBrk="1" hangingPunct="1"/>
            <a:r>
              <a:rPr lang="en-US" altLang="en-US" sz="3200" b="1" smtClean="0"/>
              <a:t>Why is Authority Control ‘Integral’?</a:t>
            </a:r>
            <a:endParaRPr lang="en-US" altLang="en-US" sz="3200" smtClean="0"/>
          </a:p>
        </p:txBody>
      </p:sp>
      <p:sp>
        <p:nvSpPr>
          <p:cNvPr id="15364" name="Rectangle 3"/>
          <p:cNvSpPr>
            <a:spLocks noGrp="1" noChangeArrowheads="1"/>
          </p:cNvSpPr>
          <p:nvPr>
            <p:ph type="body" idx="4294967295"/>
          </p:nvPr>
        </p:nvSpPr>
        <p:spPr>
          <a:xfrm>
            <a:off x="990600" y="1676400"/>
            <a:ext cx="7924800" cy="4953000"/>
          </a:xfrm>
        </p:spPr>
        <p:txBody>
          <a:bodyPr/>
          <a:lstStyle/>
          <a:p>
            <a:pPr marL="347663" indent="-347663">
              <a:lnSpc>
                <a:spcPct val="95000"/>
              </a:lnSpc>
              <a:spcBef>
                <a:spcPts val="600"/>
              </a:spcBef>
            </a:pPr>
            <a:r>
              <a:rPr lang="en-US" altLang="en-US" sz="2800" i="1" dirty="0" smtClean="0"/>
              <a:t>Imagine you are searching for resources by</a:t>
            </a:r>
            <a:r>
              <a:rPr lang="en-US" altLang="en-US" sz="2800" i="1" dirty="0" smtClean="0">
                <a:solidFill>
                  <a:schemeClr val="tx2"/>
                </a:solidFill>
              </a:rPr>
              <a:t> </a:t>
            </a:r>
            <a:r>
              <a:rPr lang="en-US" altLang="en-US" sz="2800" i="1" dirty="0" smtClean="0"/>
              <a:t>and about former President Clinton …</a:t>
            </a:r>
          </a:p>
          <a:p>
            <a:pPr marL="347663" indent="-347663">
              <a:lnSpc>
                <a:spcPct val="95000"/>
              </a:lnSpc>
              <a:spcBef>
                <a:spcPts val="600"/>
              </a:spcBef>
            </a:pPr>
            <a:r>
              <a:rPr lang="en-US" altLang="en-US" sz="2800" dirty="0" smtClean="0"/>
              <a:t>What do you need to know?</a:t>
            </a:r>
          </a:p>
          <a:p>
            <a:pPr marL="739775" lvl="1" indent="-274638">
              <a:lnSpc>
                <a:spcPct val="95000"/>
              </a:lnSpc>
              <a:spcBef>
                <a:spcPts val="600"/>
              </a:spcBef>
            </a:pPr>
            <a:r>
              <a:rPr lang="en-US" altLang="en-US" sz="2400" dirty="0" smtClean="0"/>
              <a:t>What is his </a:t>
            </a:r>
            <a:r>
              <a:rPr lang="en-US" altLang="en-US" sz="2400" i="1" dirty="0" smtClean="0">
                <a:solidFill>
                  <a:schemeClr val="tx2"/>
                </a:solidFill>
              </a:rPr>
              <a:t>name</a:t>
            </a:r>
            <a:r>
              <a:rPr lang="en-US" altLang="en-US" sz="2400" dirty="0" smtClean="0"/>
              <a:t> (i.e., ‘access point’)?</a:t>
            </a:r>
          </a:p>
          <a:p>
            <a:pPr marL="1201738" lvl="2" indent="-347663">
              <a:lnSpc>
                <a:spcPct val="95000"/>
              </a:lnSpc>
              <a:spcBef>
                <a:spcPts val="600"/>
              </a:spcBef>
            </a:pPr>
            <a:r>
              <a:rPr lang="en-US" altLang="en-US" dirty="0" smtClean="0"/>
              <a:t>Clinton?  Blythe?  Bill?  William?  </a:t>
            </a:r>
          </a:p>
          <a:p>
            <a:pPr marL="739775" lvl="1" indent="-274638">
              <a:lnSpc>
                <a:spcPct val="95000"/>
              </a:lnSpc>
              <a:spcBef>
                <a:spcPts val="600"/>
              </a:spcBef>
            </a:pPr>
            <a:r>
              <a:rPr lang="en-US" altLang="en-US" sz="2400" dirty="0" smtClean="0"/>
              <a:t>In what </a:t>
            </a:r>
            <a:r>
              <a:rPr lang="en-US" altLang="en-US" sz="2400" i="1" dirty="0" smtClean="0">
                <a:solidFill>
                  <a:schemeClr val="tx2"/>
                </a:solidFill>
              </a:rPr>
              <a:t>capacity</a:t>
            </a:r>
            <a:r>
              <a:rPr lang="en-US" altLang="en-US" sz="2400" dirty="0" smtClean="0"/>
              <a:t>?</a:t>
            </a:r>
          </a:p>
          <a:p>
            <a:pPr marL="1201738" lvl="2" indent="-347663">
              <a:lnSpc>
                <a:spcPct val="95000"/>
              </a:lnSpc>
              <a:spcBef>
                <a:spcPts val="600"/>
              </a:spcBef>
            </a:pPr>
            <a:r>
              <a:rPr lang="en-US" altLang="en-US" dirty="0" smtClean="0"/>
              <a:t>Private citizen?  Head of state?</a:t>
            </a:r>
          </a:p>
          <a:p>
            <a:pPr marL="739775" lvl="1" indent="-274638">
              <a:lnSpc>
                <a:spcPct val="95000"/>
              </a:lnSpc>
              <a:spcBef>
                <a:spcPts val="600"/>
              </a:spcBef>
            </a:pPr>
            <a:r>
              <a:rPr lang="en-US" altLang="en-US" sz="2400" dirty="0" smtClean="0"/>
              <a:t>Which </a:t>
            </a:r>
            <a:r>
              <a:rPr lang="en-US" altLang="en-US" sz="2400" i="1" dirty="0" smtClean="0">
                <a:solidFill>
                  <a:schemeClr val="tx2"/>
                </a:solidFill>
              </a:rPr>
              <a:t>variant names</a:t>
            </a:r>
            <a:r>
              <a:rPr lang="en-US" altLang="en-US" sz="2400" i="1" dirty="0" smtClean="0"/>
              <a:t> </a:t>
            </a:r>
            <a:r>
              <a:rPr lang="en-US" altLang="en-US" sz="2400" dirty="0" smtClean="0"/>
              <a:t>might lead you to resources?</a:t>
            </a:r>
          </a:p>
          <a:p>
            <a:pPr marL="347663" indent="-347663">
              <a:lnSpc>
                <a:spcPct val="95000"/>
              </a:lnSpc>
              <a:spcBef>
                <a:spcPts val="600"/>
              </a:spcBef>
            </a:pPr>
            <a:r>
              <a:rPr lang="en-US" altLang="en-US" sz="2800" i="1" dirty="0" smtClean="0">
                <a:solidFill>
                  <a:schemeClr val="tx2"/>
                </a:solidFill>
              </a:rPr>
              <a:t>“Where in the catalog can I expect to find the resources gathered?”</a:t>
            </a:r>
          </a:p>
        </p:txBody>
      </p:sp>
      <p:sp>
        <p:nvSpPr>
          <p:cNvPr id="1536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888FF605-A5D1-4582-BDDD-FC1C90A1CAF1}" type="slidenum">
              <a:rPr lang="en-US" altLang="en-US"/>
              <a:pPr eaLnBrk="1" hangingPunct="1"/>
              <a:t>81</a:t>
            </a:fld>
            <a:endParaRPr lang="en-US" altLang="en-US"/>
          </a:p>
        </p:txBody>
      </p:sp>
    </p:spTree>
    <p:extLst>
      <p:ext uri="{BB962C8B-B14F-4D97-AF65-F5344CB8AC3E}">
        <p14:creationId xmlns:p14="http://schemas.microsoft.com/office/powerpoint/2010/main" val="262895243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A59DB0B8-823C-4B94-B722-53E5D7FD2A7F}" type="slidenum">
              <a:rPr lang="en-US" altLang="en-US" sz="1200"/>
              <a:pPr algn="r" eaLnBrk="1" hangingPunct="1">
                <a:spcBef>
                  <a:spcPct val="0"/>
                </a:spcBef>
                <a:buClrTx/>
                <a:buSzTx/>
                <a:buFontTx/>
                <a:buNone/>
              </a:pPr>
              <a:t>82</a:t>
            </a:fld>
            <a:endParaRPr lang="en-US" altLang="en-US" sz="1200"/>
          </a:p>
        </p:txBody>
      </p:sp>
      <p:sp>
        <p:nvSpPr>
          <p:cNvPr id="16387" name="Rectangle 2"/>
          <p:cNvSpPr>
            <a:spLocks noGrp="1" noChangeAspect="1" noChangeArrowheads="1"/>
          </p:cNvSpPr>
          <p:nvPr>
            <p:ph type="title" idx="4294967295"/>
          </p:nvPr>
        </p:nvSpPr>
        <p:spPr/>
        <p:txBody>
          <a:bodyPr/>
          <a:lstStyle/>
          <a:p>
            <a:pPr algn="ctr" eaLnBrk="1" hangingPunct="1"/>
            <a:r>
              <a:rPr lang="en-US" altLang="en-US" sz="3200" b="1" smtClean="0"/>
              <a:t>Why is Authority Control ‘Integral’?</a:t>
            </a:r>
            <a:endParaRPr lang="en-US" altLang="en-US" sz="3200" smtClean="0"/>
          </a:p>
        </p:txBody>
      </p:sp>
      <p:sp>
        <p:nvSpPr>
          <p:cNvPr id="16388" name="Rectangle 3"/>
          <p:cNvSpPr>
            <a:spLocks noGrp="1" noChangeArrowheads="1"/>
          </p:cNvSpPr>
          <p:nvPr>
            <p:ph type="body" idx="4294967295"/>
          </p:nvPr>
        </p:nvSpPr>
        <p:spPr>
          <a:xfrm>
            <a:off x="1219200" y="1600200"/>
            <a:ext cx="7467600" cy="5029200"/>
          </a:xfrm>
        </p:spPr>
        <p:txBody>
          <a:bodyPr/>
          <a:lstStyle/>
          <a:p>
            <a:pPr marL="347663" indent="-347663">
              <a:spcBef>
                <a:spcPts val="600"/>
              </a:spcBef>
            </a:pPr>
            <a:r>
              <a:rPr lang="en-US" altLang="en-US" sz="2800" i="1" dirty="0" smtClean="0"/>
              <a:t>Or imagine you are searching for things by</a:t>
            </a:r>
            <a:r>
              <a:rPr lang="en-US" altLang="en-US" sz="2800" i="1" dirty="0" smtClean="0">
                <a:solidFill>
                  <a:schemeClr val="tx2"/>
                </a:solidFill>
              </a:rPr>
              <a:t> </a:t>
            </a:r>
            <a:r>
              <a:rPr lang="en-US" altLang="en-US" sz="2800" i="1" dirty="0" smtClean="0"/>
              <a:t>and about Mark Twain … </a:t>
            </a:r>
          </a:p>
          <a:p>
            <a:pPr marL="739775" lvl="1" indent="-274638">
              <a:spcBef>
                <a:spcPts val="600"/>
              </a:spcBef>
            </a:pPr>
            <a:r>
              <a:rPr lang="en-US" altLang="en-US" sz="2400" dirty="0" smtClean="0"/>
              <a:t>What is his </a:t>
            </a:r>
            <a:r>
              <a:rPr lang="en-US" altLang="en-US" sz="2400" i="1" dirty="0" smtClean="0">
                <a:solidFill>
                  <a:schemeClr val="tx2"/>
                </a:solidFill>
              </a:rPr>
              <a:t>name</a:t>
            </a:r>
            <a:r>
              <a:rPr lang="en-US" altLang="en-US" sz="2400" dirty="0" smtClean="0"/>
              <a:t>?</a:t>
            </a:r>
          </a:p>
          <a:p>
            <a:pPr marL="1201738" lvl="2" indent="-347663">
              <a:spcBef>
                <a:spcPts val="600"/>
              </a:spcBef>
            </a:pPr>
            <a:r>
              <a:rPr lang="en-US" altLang="en-US" dirty="0" smtClean="0"/>
              <a:t>Twain?  Clemens?  Another pseudonym?  </a:t>
            </a:r>
          </a:p>
          <a:p>
            <a:pPr marL="739775" lvl="1" indent="-274638">
              <a:spcBef>
                <a:spcPts val="600"/>
              </a:spcBef>
            </a:pPr>
            <a:r>
              <a:rPr lang="en-US" altLang="en-US" sz="2400" i="1" dirty="0" smtClean="0">
                <a:solidFill>
                  <a:schemeClr val="tx2"/>
                </a:solidFill>
              </a:rPr>
              <a:t>Which</a:t>
            </a:r>
            <a:r>
              <a:rPr lang="en-US" altLang="en-US" sz="2400" dirty="0" smtClean="0"/>
              <a:t> Mark Twain, if there are several?</a:t>
            </a:r>
          </a:p>
          <a:p>
            <a:pPr marL="739775" lvl="1" indent="-274638">
              <a:spcBef>
                <a:spcPts val="600"/>
              </a:spcBef>
            </a:pPr>
            <a:r>
              <a:rPr lang="en-US" altLang="en-US" dirty="0" smtClean="0"/>
              <a:t>How can I </a:t>
            </a:r>
            <a:r>
              <a:rPr lang="en-US" altLang="en-US" i="1" dirty="0" smtClean="0">
                <a:solidFill>
                  <a:schemeClr val="tx2"/>
                </a:solidFill>
              </a:rPr>
              <a:t>distinguish</a:t>
            </a:r>
            <a:r>
              <a:rPr lang="en-US" altLang="en-US" dirty="0" smtClean="0"/>
              <a:t> the ‘right’ one from the ‘wrong’ one?</a:t>
            </a:r>
          </a:p>
          <a:p>
            <a:pPr marL="347663" indent="-347663">
              <a:spcBef>
                <a:spcPts val="600"/>
              </a:spcBef>
            </a:pPr>
            <a:endParaRPr lang="en-US" altLang="en-US" sz="2800" dirty="0" smtClean="0">
              <a:solidFill>
                <a:schemeClr val="tx2"/>
              </a:solidFill>
            </a:endParaRPr>
          </a:p>
          <a:p>
            <a:pPr marL="347663" indent="-347663">
              <a:spcBef>
                <a:spcPts val="600"/>
              </a:spcBef>
            </a:pPr>
            <a:r>
              <a:rPr lang="en-US" altLang="en-US" sz="2800" i="1" dirty="0" smtClean="0">
                <a:solidFill>
                  <a:schemeClr val="tx2"/>
                </a:solidFill>
              </a:rPr>
              <a:t>“How can I be sure that I have retrieved </a:t>
            </a:r>
            <a:r>
              <a:rPr lang="en-US" altLang="en-US" sz="2800" i="1" u="sng" dirty="0" smtClean="0">
                <a:solidFill>
                  <a:schemeClr val="tx2"/>
                </a:solidFill>
              </a:rPr>
              <a:t>everything</a:t>
            </a:r>
            <a:r>
              <a:rPr lang="en-US" altLang="en-US" sz="2800" i="1" dirty="0" smtClean="0">
                <a:solidFill>
                  <a:schemeClr val="tx2"/>
                </a:solidFill>
              </a:rPr>
              <a:t> associated with Mark Twain -- </a:t>
            </a:r>
            <a:r>
              <a:rPr lang="en-US" altLang="en-US" sz="2800" i="1" u="sng" dirty="0" smtClean="0">
                <a:solidFill>
                  <a:schemeClr val="tx2"/>
                </a:solidFill>
              </a:rPr>
              <a:t>my</a:t>
            </a:r>
            <a:r>
              <a:rPr lang="en-US" altLang="en-US" sz="2800" i="1" dirty="0" smtClean="0">
                <a:solidFill>
                  <a:schemeClr val="tx2"/>
                </a:solidFill>
              </a:rPr>
              <a:t> Mark Twain”?</a:t>
            </a:r>
          </a:p>
        </p:txBody>
      </p:sp>
      <p:sp>
        <p:nvSpPr>
          <p:cNvPr id="1638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A85673B2-57FB-4FC8-86F3-6B60986C29CB}" type="slidenum">
              <a:rPr lang="en-US" altLang="en-US"/>
              <a:pPr eaLnBrk="1" hangingPunct="1"/>
              <a:t>82</a:t>
            </a:fld>
            <a:endParaRPr lang="en-US" altLang="en-US"/>
          </a:p>
        </p:txBody>
      </p:sp>
    </p:spTree>
    <p:extLst>
      <p:ext uri="{BB962C8B-B14F-4D97-AF65-F5344CB8AC3E}">
        <p14:creationId xmlns:p14="http://schemas.microsoft.com/office/powerpoint/2010/main" val="236048402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6D9B28AC-A1A2-422F-A9F6-F23063DF6B78}" type="slidenum">
              <a:rPr lang="en-US" altLang="en-US" sz="1200"/>
              <a:pPr algn="r" eaLnBrk="1" hangingPunct="1">
                <a:spcBef>
                  <a:spcPct val="0"/>
                </a:spcBef>
                <a:buClrTx/>
                <a:buSzTx/>
                <a:buFontTx/>
                <a:buNone/>
              </a:pPr>
              <a:t>83</a:t>
            </a:fld>
            <a:endParaRPr lang="en-US" altLang="en-US" sz="1200"/>
          </a:p>
        </p:txBody>
      </p:sp>
      <p:sp>
        <p:nvSpPr>
          <p:cNvPr id="17411" name="Rectangle 2"/>
          <p:cNvSpPr>
            <a:spLocks noGrp="1" noChangeAspect="1" noChangeArrowheads="1"/>
          </p:cNvSpPr>
          <p:nvPr>
            <p:ph type="title" idx="4294967295"/>
          </p:nvPr>
        </p:nvSpPr>
        <p:spPr/>
        <p:txBody>
          <a:bodyPr/>
          <a:lstStyle/>
          <a:p>
            <a:pPr algn="ctr" eaLnBrk="1" hangingPunct="1"/>
            <a:r>
              <a:rPr lang="en-US" altLang="en-US" sz="3200" b="1" smtClean="0"/>
              <a:t>Why is Authority Control ‘Integral’?</a:t>
            </a:r>
            <a:endParaRPr lang="en-US" altLang="en-US" sz="3200" smtClean="0"/>
          </a:p>
        </p:txBody>
      </p:sp>
      <p:sp>
        <p:nvSpPr>
          <p:cNvPr id="17412" name="Rectangle 3"/>
          <p:cNvSpPr>
            <a:spLocks noGrp="1" noChangeArrowheads="1"/>
          </p:cNvSpPr>
          <p:nvPr>
            <p:ph type="body" idx="4294967295"/>
          </p:nvPr>
        </p:nvSpPr>
        <p:spPr>
          <a:xfrm>
            <a:off x="1066800" y="1600200"/>
            <a:ext cx="7696200" cy="5029200"/>
          </a:xfrm>
        </p:spPr>
        <p:txBody>
          <a:bodyPr/>
          <a:lstStyle/>
          <a:p>
            <a:pPr marL="347663" indent="-347663">
              <a:lnSpc>
                <a:spcPct val="95000"/>
              </a:lnSpc>
              <a:spcBef>
                <a:spcPts val="600"/>
              </a:spcBef>
            </a:pPr>
            <a:r>
              <a:rPr lang="en-US" altLang="en-US" sz="2600" i="1" dirty="0" smtClean="0"/>
              <a:t>In fact, imagine that you are searching for resources by and about …</a:t>
            </a:r>
          </a:p>
          <a:p>
            <a:pPr marL="739775" lvl="1" indent="-274638">
              <a:lnSpc>
                <a:spcPct val="95000"/>
              </a:lnSpc>
              <a:spcBef>
                <a:spcPts val="600"/>
              </a:spcBef>
            </a:pPr>
            <a:r>
              <a:rPr lang="en-US" altLang="en-US" sz="2200" dirty="0" smtClean="0">
                <a:solidFill>
                  <a:schemeClr val="tx2"/>
                </a:solidFill>
              </a:rPr>
              <a:t>William Shakespeare</a:t>
            </a:r>
            <a:r>
              <a:rPr lang="en-US" altLang="en-US" sz="2200" dirty="0" smtClean="0"/>
              <a:t> </a:t>
            </a:r>
            <a:r>
              <a:rPr lang="en-US" altLang="en-US" sz="2200" i="1" dirty="0" smtClean="0"/>
              <a:t>(how to spell it?)</a:t>
            </a:r>
          </a:p>
          <a:p>
            <a:pPr marL="1089025" lvl="2" indent="-234950">
              <a:lnSpc>
                <a:spcPct val="95000"/>
              </a:lnSpc>
              <a:spcBef>
                <a:spcPts val="600"/>
              </a:spcBef>
            </a:pPr>
            <a:r>
              <a:rPr lang="en-US" altLang="en-US" sz="2000" dirty="0" smtClean="0"/>
              <a:t>His work </a:t>
            </a:r>
            <a:r>
              <a:rPr lang="en-US" altLang="en-US" sz="2000" dirty="0" smtClean="0">
                <a:solidFill>
                  <a:schemeClr val="tx2"/>
                </a:solidFill>
              </a:rPr>
              <a:t>Hamlet </a:t>
            </a:r>
            <a:r>
              <a:rPr lang="en-US" altLang="en-US" sz="2000" i="1" dirty="0" smtClean="0"/>
              <a:t>(or is it </a:t>
            </a:r>
            <a:r>
              <a:rPr lang="en-US" altLang="en-US" sz="2000" i="1" u="sng" dirty="0" smtClean="0"/>
              <a:t>The </a:t>
            </a:r>
            <a:r>
              <a:rPr lang="en-US" altLang="en-US" sz="2000" i="1" u="sng" dirty="0" err="1" smtClean="0"/>
              <a:t>tragedie</a:t>
            </a:r>
            <a:r>
              <a:rPr lang="en-US" altLang="en-US" sz="2000" i="1" u="sng" dirty="0" smtClean="0"/>
              <a:t> of Hamlet</a:t>
            </a:r>
            <a:r>
              <a:rPr lang="en-US" altLang="en-US" sz="2000" i="1" dirty="0" smtClean="0"/>
              <a:t>?)</a:t>
            </a:r>
          </a:p>
          <a:p>
            <a:pPr marL="739775" lvl="1" indent="-274638">
              <a:lnSpc>
                <a:spcPct val="95000"/>
              </a:lnSpc>
              <a:spcBef>
                <a:spcPts val="600"/>
              </a:spcBef>
            </a:pPr>
            <a:r>
              <a:rPr lang="en-US" altLang="en-US" sz="2200" dirty="0" smtClean="0">
                <a:solidFill>
                  <a:schemeClr val="tx2"/>
                </a:solidFill>
              </a:rPr>
              <a:t>Muhammad Ali</a:t>
            </a:r>
            <a:r>
              <a:rPr lang="en-US" altLang="en-US" sz="2200" dirty="0" smtClean="0"/>
              <a:t> </a:t>
            </a:r>
            <a:r>
              <a:rPr lang="en-US" altLang="en-US" sz="2200" i="1" dirty="0" smtClean="0"/>
              <a:t>(or is it </a:t>
            </a:r>
            <a:r>
              <a:rPr lang="en-US" altLang="en-US" sz="2200" i="1" u="sng" dirty="0" smtClean="0"/>
              <a:t>Cassius Clay</a:t>
            </a:r>
            <a:r>
              <a:rPr lang="en-US" altLang="en-US" sz="2200" i="1" dirty="0" smtClean="0"/>
              <a:t>?)</a:t>
            </a:r>
          </a:p>
          <a:p>
            <a:pPr marL="739775" lvl="1" indent="-274638">
              <a:lnSpc>
                <a:spcPct val="95000"/>
              </a:lnSpc>
              <a:spcBef>
                <a:spcPts val="600"/>
              </a:spcBef>
            </a:pPr>
            <a:r>
              <a:rPr lang="en-US" altLang="en-US" sz="2200" dirty="0" smtClean="0">
                <a:solidFill>
                  <a:schemeClr val="tx2"/>
                </a:solidFill>
              </a:rPr>
              <a:t>Jackie Kennedy</a:t>
            </a:r>
            <a:r>
              <a:rPr lang="en-US" altLang="en-US" sz="2200" dirty="0" smtClean="0"/>
              <a:t> </a:t>
            </a:r>
            <a:r>
              <a:rPr lang="en-US" altLang="en-US" sz="2200" i="1" dirty="0" smtClean="0"/>
              <a:t>(or </a:t>
            </a:r>
            <a:r>
              <a:rPr lang="en-US" altLang="en-US" sz="2200" i="1" u="sng" dirty="0" smtClean="0"/>
              <a:t>Jacqueline</a:t>
            </a:r>
            <a:r>
              <a:rPr lang="en-US" altLang="en-US" sz="2200" i="1" dirty="0" smtClean="0"/>
              <a:t>? or </a:t>
            </a:r>
            <a:r>
              <a:rPr lang="en-US" altLang="en-US" sz="2200" i="1" u="sng" dirty="0" smtClean="0"/>
              <a:t>Onassis</a:t>
            </a:r>
            <a:r>
              <a:rPr lang="en-US" altLang="en-US" sz="2200" i="1" dirty="0" smtClean="0"/>
              <a:t>?)</a:t>
            </a:r>
          </a:p>
          <a:p>
            <a:pPr marL="739775" lvl="1" indent="-274638">
              <a:lnSpc>
                <a:spcPct val="95000"/>
              </a:lnSpc>
              <a:spcBef>
                <a:spcPts val="600"/>
              </a:spcBef>
            </a:pPr>
            <a:r>
              <a:rPr lang="en-US" altLang="en-US" sz="2200" dirty="0" smtClean="0">
                <a:solidFill>
                  <a:schemeClr val="tx2"/>
                </a:solidFill>
              </a:rPr>
              <a:t>Mao </a:t>
            </a:r>
            <a:r>
              <a:rPr lang="en-US" altLang="en-US" sz="2200" dirty="0" err="1" smtClean="0">
                <a:solidFill>
                  <a:schemeClr val="tx2"/>
                </a:solidFill>
              </a:rPr>
              <a:t>Tse</a:t>
            </a:r>
            <a:r>
              <a:rPr lang="en-US" altLang="en-US" sz="2200" dirty="0" smtClean="0">
                <a:solidFill>
                  <a:schemeClr val="tx2"/>
                </a:solidFill>
              </a:rPr>
              <a:t>-Tung</a:t>
            </a:r>
            <a:r>
              <a:rPr lang="en-US" altLang="en-US" sz="2200" dirty="0" smtClean="0"/>
              <a:t> or </a:t>
            </a:r>
            <a:r>
              <a:rPr lang="en-US" altLang="en-US" sz="2200" dirty="0" smtClean="0">
                <a:solidFill>
                  <a:schemeClr val="tx2"/>
                </a:solidFill>
              </a:rPr>
              <a:t>Muammar Qaddafi</a:t>
            </a:r>
            <a:r>
              <a:rPr lang="en-US" altLang="en-US" sz="2200" dirty="0" smtClean="0"/>
              <a:t> </a:t>
            </a:r>
            <a:r>
              <a:rPr lang="en-US" altLang="en-US" sz="2200" i="1" dirty="0" smtClean="0"/>
              <a:t>(what is the transliteration? what is the name-order?)</a:t>
            </a:r>
          </a:p>
          <a:p>
            <a:pPr marL="739775" lvl="1" indent="-274638">
              <a:lnSpc>
                <a:spcPct val="95000"/>
              </a:lnSpc>
              <a:spcBef>
                <a:spcPts val="600"/>
              </a:spcBef>
            </a:pPr>
            <a:r>
              <a:rPr lang="en-US" altLang="en-US" sz="2200" dirty="0" smtClean="0">
                <a:solidFill>
                  <a:schemeClr val="tx2"/>
                </a:solidFill>
              </a:rPr>
              <a:t>OCLC</a:t>
            </a:r>
            <a:r>
              <a:rPr lang="en-US" altLang="en-US" sz="2200" dirty="0" smtClean="0"/>
              <a:t> </a:t>
            </a:r>
            <a:r>
              <a:rPr lang="en-US" altLang="en-US" sz="2200" i="1" dirty="0" smtClean="0"/>
              <a:t>(or is it one of the body’s earlier names?)</a:t>
            </a:r>
          </a:p>
          <a:p>
            <a:pPr marL="347663" indent="-347663">
              <a:lnSpc>
                <a:spcPct val="95000"/>
              </a:lnSpc>
              <a:spcBef>
                <a:spcPts val="600"/>
              </a:spcBef>
            </a:pPr>
            <a:r>
              <a:rPr lang="en-US" altLang="en-US" sz="2600" i="1" dirty="0" smtClean="0">
                <a:solidFill>
                  <a:schemeClr val="tx2"/>
                </a:solidFill>
              </a:rPr>
              <a:t>“Where are you going to search?</a:t>
            </a:r>
          </a:p>
          <a:p>
            <a:pPr marL="739775" lvl="1" indent="-274638">
              <a:spcBef>
                <a:spcPts val="600"/>
              </a:spcBef>
            </a:pPr>
            <a:r>
              <a:rPr lang="en-US" altLang="en-US" sz="2200" i="1" u="sng" dirty="0" smtClean="0"/>
              <a:t>Especially</a:t>
            </a:r>
            <a:r>
              <a:rPr lang="en-US" altLang="en-US" sz="2200" i="1" dirty="0" smtClean="0"/>
              <a:t> if you are not sure of the spelling or ‘controlled’ form of the name?</a:t>
            </a:r>
          </a:p>
        </p:txBody>
      </p:sp>
      <p:sp>
        <p:nvSpPr>
          <p:cNvPr id="1741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6E7C1D73-2E81-4496-AD97-629004D7FEBC}" type="slidenum">
              <a:rPr lang="en-US" altLang="en-US"/>
              <a:pPr eaLnBrk="1" hangingPunct="1"/>
              <a:t>83</a:t>
            </a:fld>
            <a:endParaRPr lang="en-US" altLang="en-US"/>
          </a:p>
        </p:txBody>
      </p:sp>
    </p:spTree>
    <p:extLst>
      <p:ext uri="{BB962C8B-B14F-4D97-AF65-F5344CB8AC3E}">
        <p14:creationId xmlns:p14="http://schemas.microsoft.com/office/powerpoint/2010/main" val="395593955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6D12A968-FA69-400B-A3C7-348301128389}" type="slidenum">
              <a:rPr lang="en-US" altLang="en-US" sz="1200"/>
              <a:pPr algn="r" eaLnBrk="1" hangingPunct="1">
                <a:spcBef>
                  <a:spcPct val="0"/>
                </a:spcBef>
                <a:buClrTx/>
                <a:buSzTx/>
                <a:buFontTx/>
                <a:buNone/>
              </a:pPr>
              <a:t>84</a:t>
            </a:fld>
            <a:endParaRPr lang="en-US" altLang="en-US" sz="1200"/>
          </a:p>
        </p:txBody>
      </p:sp>
      <p:sp>
        <p:nvSpPr>
          <p:cNvPr id="18435" name="Rectangle 2"/>
          <p:cNvSpPr>
            <a:spLocks noGrp="1" noChangeAspect="1" noChangeArrowheads="1"/>
          </p:cNvSpPr>
          <p:nvPr>
            <p:ph type="title" idx="4294967295"/>
          </p:nvPr>
        </p:nvSpPr>
        <p:spPr/>
        <p:txBody>
          <a:bodyPr/>
          <a:lstStyle/>
          <a:p>
            <a:pPr algn="ctr" eaLnBrk="1" hangingPunct="1"/>
            <a:r>
              <a:rPr lang="en-US" altLang="en-US" sz="3200" b="1" smtClean="0"/>
              <a:t>Why is Authority Control ‘Integral’?</a:t>
            </a:r>
            <a:endParaRPr lang="en-US" altLang="en-US" sz="3200" smtClean="0"/>
          </a:p>
        </p:txBody>
      </p:sp>
      <p:sp>
        <p:nvSpPr>
          <p:cNvPr id="18436" name="Rectangle 3"/>
          <p:cNvSpPr>
            <a:spLocks noGrp="1" noChangeArrowheads="1"/>
          </p:cNvSpPr>
          <p:nvPr>
            <p:ph type="body" idx="4294967295"/>
          </p:nvPr>
        </p:nvSpPr>
        <p:spPr>
          <a:xfrm>
            <a:off x="1143000" y="1600200"/>
            <a:ext cx="7620000" cy="5029200"/>
          </a:xfrm>
        </p:spPr>
        <p:txBody>
          <a:bodyPr/>
          <a:lstStyle/>
          <a:p>
            <a:pPr marL="347663" indent="-347663">
              <a:lnSpc>
                <a:spcPct val="95000"/>
              </a:lnSpc>
              <a:spcBef>
                <a:spcPts val="600"/>
              </a:spcBef>
            </a:pPr>
            <a:r>
              <a:rPr lang="en-US" altLang="en-US" sz="2800" dirty="0" smtClean="0"/>
              <a:t>Authority Control helps you … </a:t>
            </a:r>
          </a:p>
          <a:p>
            <a:pPr marL="739775" lvl="1" indent="-274638">
              <a:lnSpc>
                <a:spcPct val="95000"/>
              </a:lnSpc>
              <a:spcBef>
                <a:spcPts val="600"/>
              </a:spcBef>
            </a:pPr>
            <a:r>
              <a:rPr lang="en-US" altLang="en-US" sz="2400" dirty="0" smtClean="0"/>
              <a:t>know </a:t>
            </a:r>
            <a:r>
              <a:rPr lang="en-US" altLang="en-US" sz="2400" dirty="0" smtClean="0">
                <a:solidFill>
                  <a:schemeClr val="tx2"/>
                </a:solidFill>
              </a:rPr>
              <a:t>where</a:t>
            </a:r>
            <a:r>
              <a:rPr lang="en-US" altLang="en-US" sz="2400" dirty="0" smtClean="0"/>
              <a:t> to search</a:t>
            </a:r>
          </a:p>
          <a:p>
            <a:pPr marL="739775" lvl="1" indent="-274638">
              <a:lnSpc>
                <a:spcPct val="95000"/>
              </a:lnSpc>
              <a:spcBef>
                <a:spcPts val="600"/>
              </a:spcBef>
            </a:pPr>
            <a:r>
              <a:rPr lang="en-US" altLang="en-US" sz="2400" dirty="0" smtClean="0"/>
              <a:t>know that you have retrieved </a:t>
            </a:r>
            <a:r>
              <a:rPr lang="en-US" altLang="en-US" sz="2400" dirty="0" smtClean="0">
                <a:solidFill>
                  <a:schemeClr val="tx2"/>
                </a:solidFill>
              </a:rPr>
              <a:t>everything</a:t>
            </a:r>
            <a:r>
              <a:rPr lang="en-US" altLang="en-US" sz="2400" dirty="0" smtClean="0"/>
              <a:t> by or about the entity</a:t>
            </a:r>
          </a:p>
          <a:p>
            <a:pPr marL="739775" lvl="1" indent="-274638">
              <a:lnSpc>
                <a:spcPct val="95000"/>
              </a:lnSpc>
              <a:spcBef>
                <a:spcPts val="600"/>
              </a:spcBef>
            </a:pPr>
            <a:r>
              <a:rPr lang="en-US" altLang="en-US" sz="2400" dirty="0" smtClean="0"/>
              <a:t>know that you have retrieved only resources related to the </a:t>
            </a:r>
            <a:r>
              <a:rPr lang="en-US" altLang="en-US" sz="2400" dirty="0" smtClean="0">
                <a:solidFill>
                  <a:schemeClr val="tx2"/>
                </a:solidFill>
              </a:rPr>
              <a:t>correct</a:t>
            </a:r>
            <a:r>
              <a:rPr lang="en-US" altLang="en-US" sz="2400" dirty="0" smtClean="0"/>
              <a:t> </a:t>
            </a:r>
            <a:r>
              <a:rPr lang="en-US" altLang="en-US" sz="2400" dirty="0" smtClean="0">
                <a:solidFill>
                  <a:schemeClr val="tx2"/>
                </a:solidFill>
              </a:rPr>
              <a:t>entity</a:t>
            </a:r>
          </a:p>
          <a:p>
            <a:pPr marL="739775" lvl="1" indent="-274638">
              <a:lnSpc>
                <a:spcPct val="95000"/>
              </a:lnSpc>
              <a:spcBef>
                <a:spcPts val="600"/>
              </a:spcBef>
            </a:pPr>
            <a:r>
              <a:rPr lang="en-US" altLang="en-US" sz="2400" dirty="0" smtClean="0"/>
              <a:t>be </a:t>
            </a:r>
            <a:r>
              <a:rPr lang="en-US" altLang="en-US" sz="2400" dirty="0" smtClean="0">
                <a:solidFill>
                  <a:schemeClr val="tx2"/>
                </a:solidFill>
              </a:rPr>
              <a:t>led to the correct form </a:t>
            </a:r>
            <a:r>
              <a:rPr lang="en-US" altLang="en-US" sz="2400" dirty="0" smtClean="0"/>
              <a:t>if you search for the wrong form</a:t>
            </a:r>
          </a:p>
          <a:p>
            <a:pPr marL="347663" indent="-347663">
              <a:lnSpc>
                <a:spcPct val="95000"/>
              </a:lnSpc>
              <a:spcBef>
                <a:spcPts val="600"/>
              </a:spcBef>
            </a:pPr>
            <a:r>
              <a:rPr lang="en-US" altLang="en-US" sz="2800" dirty="0" smtClean="0"/>
              <a:t>We will </a:t>
            </a:r>
            <a:r>
              <a:rPr lang="en-US" altLang="en-US" sz="2800" dirty="0" smtClean="0">
                <a:solidFill>
                  <a:schemeClr val="tx2"/>
                </a:solidFill>
              </a:rPr>
              <a:t>not</a:t>
            </a:r>
            <a:r>
              <a:rPr lang="en-US" altLang="en-US" sz="2800" dirty="0" smtClean="0"/>
              <a:t> look at </a:t>
            </a:r>
            <a:r>
              <a:rPr lang="en-US" altLang="en-US" sz="2800" dirty="0" smtClean="0">
                <a:solidFill>
                  <a:schemeClr val="tx2"/>
                </a:solidFill>
              </a:rPr>
              <a:t>how or why</a:t>
            </a:r>
            <a:r>
              <a:rPr lang="en-US" altLang="en-US" sz="2800" dirty="0" smtClean="0"/>
              <a:t> the controlled form is chosen</a:t>
            </a:r>
          </a:p>
          <a:p>
            <a:pPr marL="739775" lvl="1" indent="-274638">
              <a:lnSpc>
                <a:spcPct val="95000"/>
              </a:lnSpc>
              <a:spcBef>
                <a:spcPts val="600"/>
              </a:spcBef>
            </a:pPr>
            <a:r>
              <a:rPr lang="en-US" altLang="en-US" sz="2400" dirty="0" smtClean="0"/>
              <a:t>We will </a:t>
            </a:r>
            <a:r>
              <a:rPr lang="en-US" altLang="en-US" sz="2400" dirty="0" smtClean="0">
                <a:solidFill>
                  <a:schemeClr val="tx2"/>
                </a:solidFill>
              </a:rPr>
              <a:t>only</a:t>
            </a:r>
            <a:r>
              <a:rPr lang="en-US" altLang="en-US" sz="2400" dirty="0" smtClean="0"/>
              <a:t> look at the </a:t>
            </a:r>
            <a:r>
              <a:rPr lang="en-US" altLang="en-US" sz="2400" dirty="0" smtClean="0">
                <a:solidFill>
                  <a:schemeClr val="tx2"/>
                </a:solidFill>
              </a:rPr>
              <a:t>ways</a:t>
            </a:r>
            <a:r>
              <a:rPr lang="en-US" altLang="en-US" sz="2400" dirty="0" smtClean="0"/>
              <a:t> an Authority Record helps you do these things</a:t>
            </a:r>
          </a:p>
        </p:txBody>
      </p:sp>
      <p:sp>
        <p:nvSpPr>
          <p:cNvPr id="1843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6F6EB6F8-9542-4545-9A7E-FFE231C05CFA}" type="slidenum">
              <a:rPr lang="en-US" altLang="en-US"/>
              <a:pPr eaLnBrk="1" hangingPunct="1"/>
              <a:t>84</a:t>
            </a:fld>
            <a:endParaRPr lang="en-US" altLang="en-US"/>
          </a:p>
        </p:txBody>
      </p:sp>
    </p:spTree>
    <p:extLst>
      <p:ext uri="{BB962C8B-B14F-4D97-AF65-F5344CB8AC3E}">
        <p14:creationId xmlns:p14="http://schemas.microsoft.com/office/powerpoint/2010/main" val="330461552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CBF075F9-7065-47CD-A23B-EDC9CB24FBE0}" type="slidenum">
              <a:rPr lang="en-US" altLang="en-US" sz="1200"/>
              <a:pPr algn="r" eaLnBrk="1" hangingPunct="1">
                <a:spcBef>
                  <a:spcPct val="0"/>
                </a:spcBef>
                <a:buClrTx/>
                <a:buSzTx/>
                <a:buFontTx/>
                <a:buNone/>
              </a:pPr>
              <a:t>85</a:t>
            </a:fld>
            <a:endParaRPr lang="en-US" altLang="en-US" sz="1200"/>
          </a:p>
        </p:txBody>
      </p:sp>
      <p:sp>
        <p:nvSpPr>
          <p:cNvPr id="13315" name="Rectangle 2"/>
          <p:cNvSpPr>
            <a:spLocks noGrp="1" noChangeAspect="1" noChangeArrowheads="1"/>
          </p:cNvSpPr>
          <p:nvPr>
            <p:ph type="title" idx="4294967295"/>
          </p:nvPr>
        </p:nvSpPr>
        <p:spPr/>
        <p:txBody>
          <a:bodyPr/>
          <a:lstStyle/>
          <a:p>
            <a:pPr algn="ctr" eaLnBrk="1" hangingPunct="1"/>
            <a:r>
              <a:rPr lang="en-US" altLang="en-US" sz="3200" b="1" smtClean="0"/>
              <a:t>Why is Authority Control ‘Integral’?</a:t>
            </a:r>
            <a:endParaRPr lang="en-US" altLang="en-US" sz="3200" smtClean="0"/>
          </a:p>
        </p:txBody>
      </p:sp>
      <p:sp>
        <p:nvSpPr>
          <p:cNvPr id="13316" name="Rectangle 3"/>
          <p:cNvSpPr>
            <a:spLocks noGrp="1" noChangeArrowheads="1"/>
          </p:cNvSpPr>
          <p:nvPr>
            <p:ph type="body" idx="4294967295"/>
          </p:nvPr>
        </p:nvSpPr>
        <p:spPr>
          <a:xfrm>
            <a:off x="1219200" y="1524000"/>
            <a:ext cx="7391400" cy="5029200"/>
          </a:xfrm>
        </p:spPr>
        <p:txBody>
          <a:bodyPr/>
          <a:lstStyle/>
          <a:p>
            <a:pPr marL="347663" indent="-347663">
              <a:spcBef>
                <a:spcPts val="600"/>
              </a:spcBef>
            </a:pPr>
            <a:r>
              <a:rPr lang="en-US" altLang="en-US" sz="2800" dirty="0" smtClean="0">
                <a:solidFill>
                  <a:schemeClr val="tx2"/>
                </a:solidFill>
              </a:rPr>
              <a:t>FRAD:</a:t>
            </a:r>
            <a:r>
              <a:rPr lang="en-US" altLang="en-US" sz="2800" dirty="0" smtClean="0"/>
              <a:t> authority control is </a:t>
            </a:r>
            <a:r>
              <a:rPr lang="en-US" altLang="en-US" sz="2800" dirty="0" smtClean="0">
                <a:solidFill>
                  <a:schemeClr val="tx2"/>
                </a:solidFill>
              </a:rPr>
              <a:t>“integral to the functioning of a catalogue”</a:t>
            </a:r>
            <a:endParaRPr lang="en-US" altLang="en-US" sz="2800" dirty="0" smtClean="0"/>
          </a:p>
          <a:p>
            <a:pPr marL="739775" lvl="1" indent="-274638">
              <a:spcBef>
                <a:spcPts val="600"/>
              </a:spcBef>
            </a:pPr>
            <a:r>
              <a:rPr lang="en-US" altLang="en-US" sz="2400" dirty="0" smtClean="0"/>
              <a:t>Benefits catalogers</a:t>
            </a:r>
          </a:p>
          <a:p>
            <a:pPr marL="1201738" lvl="2" indent="-347663">
              <a:spcBef>
                <a:spcPts val="600"/>
              </a:spcBef>
            </a:pPr>
            <a:r>
              <a:rPr lang="en-US" altLang="en-US" dirty="0" smtClean="0"/>
              <a:t>Help identify and distinguish between controlled access points in a catalog</a:t>
            </a:r>
          </a:p>
          <a:p>
            <a:pPr marL="739775" lvl="1" indent="-274638">
              <a:spcBef>
                <a:spcPts val="600"/>
              </a:spcBef>
            </a:pPr>
            <a:r>
              <a:rPr lang="en-US" altLang="en-US" sz="2400" dirty="0" smtClean="0"/>
              <a:t>Benefits end-users</a:t>
            </a:r>
          </a:p>
          <a:p>
            <a:pPr marL="1201738" lvl="2" indent="-347663">
              <a:spcBef>
                <a:spcPts val="600"/>
              </a:spcBef>
            </a:pPr>
            <a:r>
              <a:rPr lang="en-US" altLang="en-US" dirty="0" smtClean="0"/>
              <a:t>Help search the controlled form of an author’s name or of a title to retrieve bibliographic resources</a:t>
            </a:r>
          </a:p>
          <a:p>
            <a:pPr marL="347663" indent="-347663">
              <a:spcBef>
                <a:spcPts val="600"/>
              </a:spcBef>
            </a:pPr>
            <a:r>
              <a:rPr lang="en-US" altLang="en-US" sz="2800" dirty="0" smtClean="0"/>
              <a:t>What does “</a:t>
            </a:r>
            <a:r>
              <a:rPr lang="en-US" altLang="en-US" sz="2800" dirty="0" smtClean="0">
                <a:solidFill>
                  <a:schemeClr val="tx2"/>
                </a:solidFill>
              </a:rPr>
              <a:t>Controlled</a:t>
            </a:r>
            <a:r>
              <a:rPr lang="en-US" altLang="en-US" sz="2800" dirty="0" smtClean="0"/>
              <a:t>” mean?</a:t>
            </a:r>
          </a:p>
          <a:p>
            <a:pPr marL="739775" lvl="1" indent="-274638">
              <a:spcBef>
                <a:spcPts val="600"/>
              </a:spcBef>
            </a:pPr>
            <a:r>
              <a:rPr lang="en-US" altLang="en-US" sz="2400" dirty="0" smtClean="0"/>
              <a:t>Constructed to ‘established’ standards</a:t>
            </a:r>
          </a:p>
          <a:p>
            <a:pPr marL="739775" lvl="1" indent="-274638">
              <a:spcBef>
                <a:spcPts val="600"/>
              </a:spcBef>
            </a:pPr>
            <a:r>
              <a:rPr lang="en-US" altLang="en-US" sz="2400" dirty="0" smtClean="0"/>
              <a:t>Not necessarily as it appears in resource</a:t>
            </a:r>
          </a:p>
        </p:txBody>
      </p:sp>
      <p:sp>
        <p:nvSpPr>
          <p:cNvPr id="1331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EBE7338F-C2C9-4C17-BEDE-75193E7F9D31}" type="slidenum">
              <a:rPr lang="en-US" altLang="en-US"/>
              <a:pPr eaLnBrk="1" hangingPunct="1"/>
              <a:t>85</a:t>
            </a:fld>
            <a:endParaRPr lang="en-US" altLang="en-US"/>
          </a:p>
        </p:txBody>
      </p:sp>
    </p:spTree>
    <p:extLst>
      <p:ext uri="{BB962C8B-B14F-4D97-AF65-F5344CB8AC3E}">
        <p14:creationId xmlns:p14="http://schemas.microsoft.com/office/powerpoint/2010/main" val="148823889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1E23F7E2-0728-43CA-8B78-6711CB37E4D2}" type="slidenum">
              <a:rPr lang="en-US" altLang="en-US" sz="1200"/>
              <a:pPr algn="r" eaLnBrk="1" hangingPunct="1">
                <a:spcBef>
                  <a:spcPct val="0"/>
                </a:spcBef>
                <a:buClrTx/>
                <a:buSzTx/>
                <a:buFontTx/>
                <a:buNone/>
              </a:pPr>
              <a:t>86</a:t>
            </a:fld>
            <a:endParaRPr lang="en-US" altLang="en-US" sz="1200"/>
          </a:p>
        </p:txBody>
      </p:sp>
      <p:sp>
        <p:nvSpPr>
          <p:cNvPr id="11267" name="Rectangle 2"/>
          <p:cNvSpPr>
            <a:spLocks noGrp="1" noChangeAspect="1" noChangeArrowheads="1"/>
          </p:cNvSpPr>
          <p:nvPr>
            <p:ph type="title" idx="4294967295"/>
          </p:nvPr>
        </p:nvSpPr>
        <p:spPr/>
        <p:txBody>
          <a:bodyPr/>
          <a:lstStyle/>
          <a:p>
            <a:pPr algn="ctr" eaLnBrk="1" hangingPunct="1"/>
            <a:r>
              <a:rPr lang="en-US" altLang="en-US" sz="3200" b="1" smtClean="0"/>
              <a:t>Features of Authority Control</a:t>
            </a:r>
            <a:endParaRPr lang="en-US" altLang="en-US" sz="3200" smtClean="0"/>
          </a:p>
        </p:txBody>
      </p:sp>
      <p:sp>
        <p:nvSpPr>
          <p:cNvPr id="11268" name="Rectangle 3"/>
          <p:cNvSpPr>
            <a:spLocks noGrp="1" noChangeArrowheads="1"/>
          </p:cNvSpPr>
          <p:nvPr>
            <p:ph type="body" idx="4294967295"/>
          </p:nvPr>
        </p:nvSpPr>
        <p:spPr>
          <a:xfrm>
            <a:off x="1219200" y="1752600"/>
            <a:ext cx="7467600" cy="3810000"/>
          </a:xfrm>
        </p:spPr>
        <p:txBody>
          <a:bodyPr/>
          <a:lstStyle/>
          <a:p>
            <a:pPr marL="347663" indent="-347663" eaLnBrk="1" hangingPunct="1">
              <a:spcBef>
                <a:spcPts val="600"/>
              </a:spcBef>
            </a:pPr>
            <a:r>
              <a:rPr lang="en-US" altLang="en-US" sz="2800" dirty="0" smtClean="0"/>
              <a:t>Unique consistent headings</a:t>
            </a:r>
          </a:p>
          <a:p>
            <a:pPr marL="347663" indent="-347663" eaLnBrk="1" hangingPunct="1">
              <a:spcBef>
                <a:spcPts val="600"/>
              </a:spcBef>
            </a:pPr>
            <a:r>
              <a:rPr lang="en-US" altLang="en-US" sz="2800" dirty="0" smtClean="0"/>
              <a:t>References for variant forms</a:t>
            </a:r>
          </a:p>
          <a:p>
            <a:pPr marL="347663" indent="-347663" eaLnBrk="1" hangingPunct="1">
              <a:spcBef>
                <a:spcPts val="600"/>
              </a:spcBef>
            </a:pPr>
            <a:r>
              <a:rPr lang="en-US" altLang="en-US" sz="2800" dirty="0" smtClean="0"/>
              <a:t>Links to related headings</a:t>
            </a:r>
          </a:p>
          <a:p>
            <a:pPr marL="347663" indent="-347663" eaLnBrk="1" hangingPunct="1">
              <a:spcBef>
                <a:spcPts val="600"/>
              </a:spcBef>
            </a:pPr>
            <a:r>
              <a:rPr lang="en-US" altLang="en-US" sz="2800" dirty="0" smtClean="0"/>
              <a:t>Facilitate the collocation function</a:t>
            </a:r>
          </a:p>
          <a:p>
            <a:pPr marL="739775" lvl="1" indent="-274638" eaLnBrk="1" hangingPunct="1">
              <a:spcBef>
                <a:spcPts val="600"/>
              </a:spcBef>
            </a:pPr>
            <a:r>
              <a:rPr lang="en-US" altLang="en-US" sz="2400" dirty="0" smtClean="0"/>
              <a:t>All </a:t>
            </a:r>
            <a:r>
              <a:rPr lang="en-US" altLang="en-US" sz="2400" b="1" dirty="0" smtClean="0">
                <a:solidFill>
                  <a:schemeClr val="hlink"/>
                </a:solidFill>
              </a:rPr>
              <a:t>works</a:t>
            </a:r>
            <a:r>
              <a:rPr lang="en-US" altLang="en-US" sz="2400" dirty="0" smtClean="0"/>
              <a:t> of a </a:t>
            </a:r>
            <a:r>
              <a:rPr lang="en-US" altLang="en-US" sz="2400" b="1" dirty="0" smtClean="0">
                <a:solidFill>
                  <a:schemeClr val="accent1"/>
                </a:solidFill>
              </a:rPr>
              <a:t>person, family, or body</a:t>
            </a:r>
          </a:p>
          <a:p>
            <a:pPr marL="739775" lvl="1" indent="-274638" eaLnBrk="1" hangingPunct="1">
              <a:spcBef>
                <a:spcPts val="600"/>
              </a:spcBef>
            </a:pPr>
            <a:r>
              <a:rPr lang="en-US" altLang="en-US" sz="2400" dirty="0" smtClean="0"/>
              <a:t>Which </a:t>
            </a:r>
            <a:r>
              <a:rPr lang="en-US" altLang="en-US" sz="2400" b="1" dirty="0" smtClean="0">
                <a:solidFill>
                  <a:schemeClr val="tx2"/>
                </a:solidFill>
              </a:rPr>
              <a:t>expressions</a:t>
            </a:r>
            <a:r>
              <a:rPr lang="en-US" altLang="en-US" sz="2400" b="1" dirty="0" smtClean="0"/>
              <a:t> </a:t>
            </a:r>
            <a:r>
              <a:rPr lang="en-US" altLang="en-US" sz="2400" dirty="0" smtClean="0"/>
              <a:t>and</a:t>
            </a:r>
            <a:r>
              <a:rPr lang="en-US" altLang="en-US" sz="2400" b="1" dirty="0" smtClean="0"/>
              <a:t> </a:t>
            </a:r>
            <a:r>
              <a:rPr lang="en-US" altLang="en-US" sz="2400" b="1" dirty="0" smtClean="0">
                <a:solidFill>
                  <a:schemeClr val="tx2"/>
                </a:solidFill>
              </a:rPr>
              <a:t>manifestations</a:t>
            </a:r>
            <a:r>
              <a:rPr lang="en-US" altLang="en-US" sz="2400" dirty="0" smtClean="0"/>
              <a:t> are held by the library</a:t>
            </a:r>
          </a:p>
          <a:p>
            <a:pPr marL="739775" lvl="1" indent="-274638" eaLnBrk="1" hangingPunct="1">
              <a:spcBef>
                <a:spcPts val="600"/>
              </a:spcBef>
            </a:pPr>
            <a:r>
              <a:rPr lang="en-US" altLang="en-US" sz="2400" dirty="0" smtClean="0"/>
              <a:t>What </a:t>
            </a:r>
            <a:r>
              <a:rPr lang="en-US" altLang="en-US" sz="2400" b="1" dirty="0" smtClean="0">
                <a:solidFill>
                  <a:schemeClr val="tx2"/>
                </a:solidFill>
              </a:rPr>
              <a:t>items</a:t>
            </a:r>
            <a:r>
              <a:rPr lang="en-US" altLang="en-US" sz="2400" dirty="0" smtClean="0"/>
              <a:t> the library holds on a topic</a:t>
            </a:r>
          </a:p>
        </p:txBody>
      </p:sp>
      <p:sp>
        <p:nvSpPr>
          <p:cNvPr id="1126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B82014E5-6D64-401B-83C1-FA69D5B54C14}" type="slidenum">
              <a:rPr lang="en-US" altLang="en-US"/>
              <a:pPr eaLnBrk="1" hangingPunct="1"/>
              <a:t>86</a:t>
            </a:fld>
            <a:endParaRPr lang="en-US" altLang="en-US"/>
          </a:p>
        </p:txBody>
      </p:sp>
    </p:spTree>
    <p:extLst>
      <p:ext uri="{BB962C8B-B14F-4D97-AF65-F5344CB8AC3E}">
        <p14:creationId xmlns:p14="http://schemas.microsoft.com/office/powerpoint/2010/main" val="287883423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6E937DE2-7AC2-4783-B6CF-0F6D28DF14C8}" type="slidenum">
              <a:rPr lang="en-US" altLang="en-US" sz="1200"/>
              <a:pPr eaLnBrk="1" hangingPunct="1">
                <a:spcBef>
                  <a:spcPct val="0"/>
                </a:spcBef>
                <a:buClrTx/>
                <a:buSzTx/>
                <a:buFontTx/>
                <a:buNone/>
              </a:pPr>
              <a:t>87</a:t>
            </a:fld>
            <a:endParaRPr lang="en-US" altLang="en-US" sz="1200"/>
          </a:p>
        </p:txBody>
      </p:sp>
      <p:sp>
        <p:nvSpPr>
          <p:cNvPr id="12291" name="Rectangle 2"/>
          <p:cNvSpPr>
            <a:spLocks noGrp="1" noChangeAspect="1" noChangeArrowheads="1"/>
          </p:cNvSpPr>
          <p:nvPr>
            <p:ph type="title"/>
          </p:nvPr>
        </p:nvSpPr>
        <p:spPr/>
        <p:txBody>
          <a:bodyPr/>
          <a:lstStyle/>
          <a:p>
            <a:pPr algn="ctr" eaLnBrk="1" hangingPunct="1"/>
            <a:r>
              <a:rPr lang="en-US" altLang="en-US" sz="3200" b="1" dirty="0" smtClean="0"/>
              <a:t>Features of Authority Control –</a:t>
            </a:r>
            <a:br>
              <a:rPr lang="en-US" altLang="en-US" sz="3200" b="1" dirty="0" smtClean="0"/>
            </a:br>
            <a:r>
              <a:rPr lang="en-US" altLang="en-US" sz="2800" b="1" dirty="0" smtClean="0"/>
              <a:t>How is it Related to FRBR/FRAD?</a:t>
            </a:r>
          </a:p>
        </p:txBody>
      </p:sp>
      <p:sp>
        <p:nvSpPr>
          <p:cNvPr id="12292" name="Rectangle 3"/>
          <p:cNvSpPr>
            <a:spLocks noGrp="1" noChangeArrowheads="1"/>
          </p:cNvSpPr>
          <p:nvPr>
            <p:ph type="body" idx="1"/>
          </p:nvPr>
        </p:nvSpPr>
        <p:spPr>
          <a:xfrm>
            <a:off x="990600" y="1600200"/>
            <a:ext cx="7924800" cy="4800600"/>
          </a:xfrm>
        </p:spPr>
        <p:txBody>
          <a:bodyPr/>
          <a:lstStyle/>
          <a:p>
            <a:pPr eaLnBrk="1" hangingPunct="1">
              <a:spcBef>
                <a:spcPts val="600"/>
              </a:spcBef>
            </a:pPr>
            <a:r>
              <a:rPr lang="en-US" altLang="en-US" sz="2800" dirty="0" smtClean="0"/>
              <a:t>Collocation addresses </a:t>
            </a:r>
            <a:r>
              <a:rPr lang="en-US" altLang="en-US" sz="2800" dirty="0" smtClean="0">
                <a:solidFill>
                  <a:schemeClr val="tx2"/>
                </a:solidFill>
              </a:rPr>
              <a:t>FRBR User Tasks</a:t>
            </a:r>
          </a:p>
          <a:p>
            <a:pPr marL="569913" lvl="1" eaLnBrk="1" hangingPunct="1">
              <a:spcBef>
                <a:spcPts val="600"/>
              </a:spcBef>
            </a:pPr>
            <a:r>
              <a:rPr lang="en-US" altLang="en-US" sz="2400" dirty="0" smtClean="0"/>
              <a:t>Find, Identify, Select, Obtain</a:t>
            </a:r>
          </a:p>
          <a:p>
            <a:pPr eaLnBrk="1" hangingPunct="1">
              <a:spcBef>
                <a:spcPts val="600"/>
              </a:spcBef>
            </a:pPr>
            <a:r>
              <a:rPr lang="en-US" altLang="en-US" sz="2800" dirty="0" smtClean="0"/>
              <a:t>What resources?</a:t>
            </a:r>
          </a:p>
          <a:p>
            <a:pPr marL="569913" lvl="1" eaLnBrk="1" hangingPunct="1">
              <a:spcBef>
                <a:spcPts val="600"/>
              </a:spcBef>
            </a:pPr>
            <a:r>
              <a:rPr lang="en-US" altLang="en-US" sz="2400" dirty="0" smtClean="0">
                <a:solidFill>
                  <a:schemeClr val="tx2"/>
                </a:solidFill>
              </a:rPr>
              <a:t>WEMI</a:t>
            </a:r>
            <a:r>
              <a:rPr lang="en-US" altLang="en-US" sz="2400" dirty="0" smtClean="0"/>
              <a:t> resources</a:t>
            </a:r>
          </a:p>
          <a:p>
            <a:pPr marL="569913" lvl="1" eaLnBrk="1" hangingPunct="1">
              <a:spcBef>
                <a:spcPts val="600"/>
              </a:spcBef>
            </a:pPr>
            <a:r>
              <a:rPr lang="en-US" altLang="en-US" sz="2400" dirty="0" smtClean="0"/>
              <a:t>Produced by a </a:t>
            </a:r>
            <a:r>
              <a:rPr lang="en-US" altLang="en-US" sz="2400" dirty="0" smtClean="0">
                <a:solidFill>
                  <a:schemeClr val="tx2"/>
                </a:solidFill>
              </a:rPr>
              <a:t>Person, Family, Corporate Body</a:t>
            </a:r>
            <a:endParaRPr lang="en-US" altLang="en-US" sz="2400" dirty="0" smtClean="0"/>
          </a:p>
          <a:p>
            <a:pPr eaLnBrk="1" hangingPunct="1">
              <a:spcBef>
                <a:spcPts val="600"/>
              </a:spcBef>
            </a:pPr>
            <a:r>
              <a:rPr lang="en-US" altLang="en-US" sz="2800" dirty="0" smtClean="0"/>
              <a:t>Authority Control addresses </a:t>
            </a:r>
            <a:r>
              <a:rPr lang="en-US" altLang="en-US" sz="2800" dirty="0" smtClean="0">
                <a:solidFill>
                  <a:schemeClr val="tx2"/>
                </a:solidFill>
              </a:rPr>
              <a:t>how</a:t>
            </a:r>
            <a:r>
              <a:rPr lang="en-US" altLang="en-US" sz="2800" dirty="0" smtClean="0"/>
              <a:t> </a:t>
            </a:r>
            <a:r>
              <a:rPr lang="en-US" altLang="en-US" sz="2800" dirty="0" smtClean="0">
                <a:solidFill>
                  <a:schemeClr val="tx2"/>
                </a:solidFill>
              </a:rPr>
              <a:t>these</a:t>
            </a:r>
            <a:r>
              <a:rPr lang="en-US" altLang="en-US" sz="2800" dirty="0" smtClean="0"/>
              <a:t> </a:t>
            </a:r>
            <a:r>
              <a:rPr lang="en-US" altLang="en-US" sz="2800" dirty="0" smtClean="0">
                <a:solidFill>
                  <a:schemeClr val="tx2"/>
                </a:solidFill>
              </a:rPr>
              <a:t>entities are</a:t>
            </a:r>
            <a:r>
              <a:rPr lang="en-US" altLang="en-US" sz="2800" dirty="0" smtClean="0"/>
              <a:t> </a:t>
            </a:r>
            <a:r>
              <a:rPr lang="en-US" altLang="en-US" sz="2800" dirty="0" smtClean="0">
                <a:solidFill>
                  <a:schemeClr val="tx2"/>
                </a:solidFill>
              </a:rPr>
              <a:t>named</a:t>
            </a:r>
            <a:endParaRPr lang="en-US" altLang="en-US" sz="2800" dirty="0" smtClean="0"/>
          </a:p>
          <a:p>
            <a:pPr eaLnBrk="1" hangingPunct="1">
              <a:spcBef>
                <a:spcPts val="600"/>
              </a:spcBef>
            </a:pPr>
            <a:r>
              <a:rPr lang="en-US" altLang="en-US" dirty="0" smtClean="0">
                <a:solidFill>
                  <a:schemeClr val="tx2"/>
                </a:solidFill>
              </a:rPr>
              <a:t>FRAD User Tasks</a:t>
            </a:r>
          </a:p>
          <a:p>
            <a:pPr marL="569913" lvl="1" eaLnBrk="1" hangingPunct="1">
              <a:spcBef>
                <a:spcPts val="600"/>
              </a:spcBef>
            </a:pPr>
            <a:r>
              <a:rPr lang="en-US" altLang="en-US" sz="2400" dirty="0" smtClean="0">
                <a:solidFill>
                  <a:schemeClr val="tx2"/>
                </a:solidFill>
              </a:rPr>
              <a:t>Contextualize </a:t>
            </a:r>
            <a:r>
              <a:rPr lang="en-US" altLang="en-US" sz="2400" dirty="0" smtClean="0"/>
              <a:t>– place the entity in context</a:t>
            </a:r>
          </a:p>
          <a:p>
            <a:pPr marL="569913" lvl="1" eaLnBrk="1" hangingPunct="1">
              <a:spcBef>
                <a:spcPts val="600"/>
              </a:spcBef>
            </a:pPr>
            <a:r>
              <a:rPr lang="en-US" altLang="en-US" sz="2400" dirty="0" smtClean="0">
                <a:solidFill>
                  <a:schemeClr val="tx2"/>
                </a:solidFill>
              </a:rPr>
              <a:t>Justify </a:t>
            </a:r>
            <a:r>
              <a:rPr lang="en-US" altLang="en-US" sz="2400" dirty="0" smtClean="0"/>
              <a:t>– document choice of name</a:t>
            </a:r>
          </a:p>
        </p:txBody>
      </p:sp>
    </p:spTree>
    <p:extLst>
      <p:ext uri="{BB962C8B-B14F-4D97-AF65-F5344CB8AC3E}">
        <p14:creationId xmlns:p14="http://schemas.microsoft.com/office/powerpoint/2010/main" val="392861468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p:txBody>
          <a:bodyPr/>
          <a:lstStyle/>
          <a:p>
            <a:pPr algn="ctr"/>
            <a:r>
              <a:rPr lang="en-US" altLang="en-US" b="1" dirty="0" smtClean="0"/>
              <a:t>Unit 2: The Structure of Authority Records</a:t>
            </a:r>
          </a:p>
        </p:txBody>
      </p:sp>
      <p:sp>
        <p:nvSpPr>
          <p:cNvPr id="19459" name="Content Placeholder 2"/>
          <p:cNvSpPr>
            <a:spLocks noGrp="1"/>
          </p:cNvSpPr>
          <p:nvPr>
            <p:ph idx="4294967295"/>
          </p:nvPr>
        </p:nvSpPr>
        <p:spPr>
          <a:xfrm>
            <a:off x="1219200" y="1827213"/>
            <a:ext cx="7467600" cy="4497387"/>
          </a:xfrm>
        </p:spPr>
        <p:txBody>
          <a:bodyPr/>
          <a:lstStyle/>
          <a:p>
            <a:pPr marL="347663" indent="-347663">
              <a:spcBef>
                <a:spcPts val="600"/>
              </a:spcBef>
            </a:pPr>
            <a:r>
              <a:rPr lang="en-US" altLang="en-US" sz="2800" dirty="0" smtClean="0"/>
              <a:t>Overview</a:t>
            </a:r>
          </a:p>
          <a:p>
            <a:pPr marL="347663" indent="-347663">
              <a:spcBef>
                <a:spcPts val="600"/>
              </a:spcBef>
            </a:pPr>
            <a:r>
              <a:rPr lang="en-US" altLang="en-US" sz="2800" dirty="0" smtClean="0"/>
              <a:t>Required Fields</a:t>
            </a:r>
          </a:p>
          <a:p>
            <a:pPr marL="347663" indent="-347663">
              <a:spcBef>
                <a:spcPts val="600"/>
              </a:spcBef>
            </a:pPr>
            <a:r>
              <a:rPr lang="en-US" altLang="en-US" sz="2800" dirty="0" smtClean="0"/>
              <a:t>Optional Fields</a:t>
            </a:r>
          </a:p>
          <a:p>
            <a:pPr marL="347663" indent="-347663">
              <a:buFont typeface="Wingdings" pitchFamily="2" charset="2"/>
              <a:buNone/>
            </a:pPr>
            <a:endParaRPr lang="en-US" altLang="en-US" sz="2800" dirty="0" smtClean="0"/>
          </a:p>
          <a:p>
            <a:pPr marL="347663" indent="-347663"/>
            <a:endParaRPr lang="en-US" altLang="en-US" sz="2800" dirty="0" smtClean="0"/>
          </a:p>
        </p:txBody>
      </p:sp>
      <p:sp>
        <p:nvSpPr>
          <p:cNvPr id="19460"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4C4DEDE2-2243-4574-8CBA-E89C3F197E29}" type="slidenum">
              <a:rPr lang="en-US" altLang="en-US" sz="1200"/>
              <a:pPr algn="r" eaLnBrk="1" hangingPunct="1">
                <a:spcBef>
                  <a:spcPct val="0"/>
                </a:spcBef>
                <a:buClrTx/>
                <a:buSzTx/>
                <a:buFontTx/>
                <a:buNone/>
              </a:pPr>
              <a:t>88</a:t>
            </a:fld>
            <a:endParaRPr lang="en-US" altLang="en-US" sz="1200"/>
          </a:p>
        </p:txBody>
      </p:sp>
      <p:sp>
        <p:nvSpPr>
          <p:cNvPr id="1946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BDD15B3D-B5E9-4D0B-BF7D-47D88152CDD8}" type="slidenum">
              <a:rPr lang="en-US" altLang="en-US"/>
              <a:pPr eaLnBrk="1" hangingPunct="1"/>
              <a:t>88</a:t>
            </a:fld>
            <a:endParaRPr lang="en-US" altLang="en-US"/>
          </a:p>
        </p:txBody>
      </p:sp>
    </p:spTree>
    <p:extLst>
      <p:ext uri="{BB962C8B-B14F-4D97-AF65-F5344CB8AC3E}">
        <p14:creationId xmlns:p14="http://schemas.microsoft.com/office/powerpoint/2010/main" val="140842486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9DD07F75-52AC-492E-BC00-A744418BEF90}" type="slidenum">
              <a:rPr lang="en-US" altLang="en-US" sz="1200"/>
              <a:pPr eaLnBrk="1" hangingPunct="1">
                <a:spcBef>
                  <a:spcPct val="0"/>
                </a:spcBef>
                <a:buClrTx/>
                <a:buSzTx/>
                <a:buFontTx/>
                <a:buNone/>
              </a:pPr>
              <a:t>89</a:t>
            </a:fld>
            <a:endParaRPr lang="en-US" altLang="en-US" sz="1200"/>
          </a:p>
        </p:txBody>
      </p:sp>
      <p:sp>
        <p:nvSpPr>
          <p:cNvPr id="20483" name="Date Placeholder 3"/>
          <p:cNvSpPr txBox="1">
            <a:spLocks noGrp="1"/>
          </p:cNvSpPr>
          <p:nvPr/>
        </p:nvSpPr>
        <p:spPr bwMode="auto">
          <a:xfrm>
            <a:off x="685800" y="6248400"/>
            <a:ext cx="464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spcBef>
                <a:spcPct val="0"/>
              </a:spcBef>
              <a:buClrTx/>
              <a:buSzTx/>
              <a:buFontTx/>
              <a:buNone/>
            </a:pPr>
            <a:endParaRPr lang="en-US" altLang="en-US" sz="1400">
              <a:latin typeface="Arial" charset="0"/>
            </a:endParaRPr>
          </a:p>
        </p:txBody>
      </p:sp>
      <p:sp>
        <p:nvSpPr>
          <p:cNvPr id="20484" name="Rectangle 2"/>
          <p:cNvSpPr>
            <a:spLocks noGrp="1" noChangeArrowheads="1"/>
          </p:cNvSpPr>
          <p:nvPr>
            <p:ph type="title" idx="4294967295"/>
          </p:nvPr>
        </p:nvSpPr>
        <p:spPr/>
        <p:txBody>
          <a:bodyPr/>
          <a:lstStyle/>
          <a:p>
            <a:pPr algn="ctr" eaLnBrk="1" hangingPunct="1"/>
            <a:r>
              <a:rPr lang="en-US" altLang="en-US" sz="3200" b="1" dirty="0" smtClean="0"/>
              <a:t>Overview</a:t>
            </a:r>
          </a:p>
        </p:txBody>
      </p:sp>
      <p:sp>
        <p:nvSpPr>
          <p:cNvPr id="20485" name="Rectangle 3"/>
          <p:cNvSpPr>
            <a:spLocks noGrp="1" noChangeArrowheads="1"/>
          </p:cNvSpPr>
          <p:nvPr>
            <p:ph type="body" idx="4294967295"/>
          </p:nvPr>
        </p:nvSpPr>
        <p:spPr>
          <a:xfrm>
            <a:off x="1219200" y="1676400"/>
            <a:ext cx="7391400" cy="4572000"/>
          </a:xfrm>
        </p:spPr>
        <p:txBody>
          <a:bodyPr/>
          <a:lstStyle/>
          <a:p>
            <a:pPr eaLnBrk="1" hangingPunct="1">
              <a:spcBef>
                <a:spcPts val="600"/>
              </a:spcBef>
            </a:pPr>
            <a:r>
              <a:rPr lang="en-US" altLang="en-US" sz="2800" dirty="0" smtClean="0"/>
              <a:t>What follows is a very brief overview of the </a:t>
            </a:r>
            <a:r>
              <a:rPr lang="en-US" altLang="en-US" sz="2800" dirty="0"/>
              <a:t>MARC </a:t>
            </a:r>
            <a:r>
              <a:rPr lang="en-US" altLang="en-US" sz="2800" dirty="0" smtClean="0"/>
              <a:t>format for Authority records, sufficient to enable you to …</a:t>
            </a:r>
          </a:p>
          <a:p>
            <a:pPr lvl="1" eaLnBrk="1" hangingPunct="1">
              <a:spcBef>
                <a:spcPts val="600"/>
              </a:spcBef>
            </a:pPr>
            <a:r>
              <a:rPr lang="en-US" altLang="en-US" sz="2400" dirty="0" smtClean="0">
                <a:solidFill>
                  <a:schemeClr val="tx2"/>
                </a:solidFill>
              </a:rPr>
              <a:t>apply</a:t>
            </a:r>
            <a:r>
              <a:rPr lang="en-US" altLang="en-US" sz="2400" dirty="0" smtClean="0"/>
              <a:t> what you see in a Name Authority Record (NAR)</a:t>
            </a:r>
          </a:p>
          <a:p>
            <a:pPr lvl="1" eaLnBrk="1" hangingPunct="1">
              <a:spcBef>
                <a:spcPts val="600"/>
              </a:spcBef>
            </a:pPr>
            <a:r>
              <a:rPr lang="en-US" altLang="en-US" sz="2400" dirty="0" smtClean="0">
                <a:solidFill>
                  <a:schemeClr val="tx2"/>
                </a:solidFill>
              </a:rPr>
              <a:t>assign </a:t>
            </a:r>
            <a:r>
              <a:rPr lang="en-US" altLang="en-US" sz="2400" dirty="0" smtClean="0"/>
              <a:t>the correct controlled access point(s) in bibliographic records</a:t>
            </a:r>
          </a:p>
          <a:p>
            <a:pPr lvl="1" eaLnBrk="1" hangingPunct="1">
              <a:spcBef>
                <a:spcPts val="600"/>
              </a:spcBef>
            </a:pPr>
            <a:r>
              <a:rPr lang="en-US" altLang="en-US" sz="2400" dirty="0" smtClean="0">
                <a:solidFill>
                  <a:schemeClr val="tx2"/>
                </a:solidFill>
              </a:rPr>
              <a:t>recognize</a:t>
            </a:r>
            <a:r>
              <a:rPr lang="en-US" altLang="en-US" sz="2400" dirty="0" smtClean="0"/>
              <a:t> NARs that need to be updated or revised by a full-level cataloger</a:t>
            </a:r>
          </a:p>
        </p:txBody>
      </p:sp>
    </p:spTree>
    <p:extLst>
      <p:ext uri="{BB962C8B-B14F-4D97-AF65-F5344CB8AC3E}">
        <p14:creationId xmlns:p14="http://schemas.microsoft.com/office/powerpoint/2010/main" val="416396707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7B8A79C5-AF3D-4D1F-884D-B49D1A5C6A5F}" type="slidenum">
              <a:rPr lang="en-US" altLang="en-US" sz="1200"/>
              <a:pPr eaLnBrk="1" hangingPunct="1">
                <a:spcBef>
                  <a:spcPct val="0"/>
                </a:spcBef>
                <a:buClrTx/>
                <a:buSzTx/>
                <a:buFontTx/>
                <a:buNone/>
              </a:pPr>
              <a:t>90</a:t>
            </a:fld>
            <a:endParaRPr lang="en-US" altLang="en-US" sz="1200"/>
          </a:p>
        </p:txBody>
      </p:sp>
      <p:sp>
        <p:nvSpPr>
          <p:cNvPr id="21507" name="Rectangle 2"/>
          <p:cNvSpPr>
            <a:spLocks noGrp="1" noChangeAspect="1" noChangeArrowheads="1"/>
          </p:cNvSpPr>
          <p:nvPr>
            <p:ph type="title"/>
          </p:nvPr>
        </p:nvSpPr>
        <p:spPr/>
        <p:txBody>
          <a:bodyPr/>
          <a:lstStyle/>
          <a:p>
            <a:pPr algn="ctr" eaLnBrk="1" hangingPunct="1"/>
            <a:r>
              <a:rPr lang="en-US" altLang="en-US" sz="3200" b="1" dirty="0" smtClean="0"/>
              <a:t>Overview</a:t>
            </a:r>
          </a:p>
        </p:txBody>
      </p:sp>
      <p:sp>
        <p:nvSpPr>
          <p:cNvPr id="21508" name="Rectangle 3"/>
          <p:cNvSpPr>
            <a:spLocks noGrp="1" noChangeArrowheads="1"/>
          </p:cNvSpPr>
          <p:nvPr>
            <p:ph type="body" idx="1"/>
          </p:nvPr>
        </p:nvSpPr>
        <p:spPr>
          <a:xfrm>
            <a:off x="1219200" y="1752600"/>
            <a:ext cx="7467600" cy="4572000"/>
          </a:xfrm>
        </p:spPr>
        <p:txBody>
          <a:bodyPr/>
          <a:lstStyle/>
          <a:p>
            <a:pPr marL="342900" lvl="1" indent="-342900" eaLnBrk="1" hangingPunct="1">
              <a:spcBef>
                <a:spcPts val="600"/>
              </a:spcBef>
              <a:buClr>
                <a:schemeClr val="tx2"/>
              </a:buClr>
              <a:buFont typeface="Wingdings" pitchFamily="2" charset="2"/>
              <a:buChar char="¡"/>
            </a:pPr>
            <a:r>
              <a:rPr lang="en-US" altLang="en-US" sz="2800" dirty="0"/>
              <a:t>First, we will discuss the structure in </a:t>
            </a:r>
            <a:r>
              <a:rPr lang="en-US" altLang="en-US" sz="2800" dirty="0" smtClean="0"/>
              <a:t>general</a:t>
            </a:r>
          </a:p>
          <a:p>
            <a:pPr marL="742950" lvl="2" indent="-342900" eaLnBrk="1" hangingPunct="1">
              <a:spcBef>
                <a:spcPts val="600"/>
              </a:spcBef>
            </a:pPr>
            <a:r>
              <a:rPr lang="en-US" altLang="en-US" sz="2400" dirty="0" smtClean="0"/>
              <a:t>Focus </a:t>
            </a:r>
            <a:r>
              <a:rPr lang="en-US" altLang="en-US" sz="2400" dirty="0"/>
              <a:t>on the </a:t>
            </a:r>
            <a:r>
              <a:rPr lang="en-US" altLang="en-US" sz="2400" dirty="0">
                <a:solidFill>
                  <a:schemeClr val="tx2"/>
                </a:solidFill>
              </a:rPr>
              <a:t>‘big picture’ </a:t>
            </a:r>
            <a:r>
              <a:rPr lang="en-US" altLang="en-US" sz="2400" dirty="0"/>
              <a:t>– don’t get lost trying to memorize all the details of the MARC Authority </a:t>
            </a:r>
            <a:r>
              <a:rPr lang="en-US" altLang="en-US" sz="2400" dirty="0" smtClean="0"/>
              <a:t>format</a:t>
            </a:r>
            <a:endParaRPr lang="en-US" altLang="en-US" sz="2400" dirty="0">
              <a:solidFill>
                <a:schemeClr val="tx2"/>
              </a:solidFill>
            </a:endParaRPr>
          </a:p>
          <a:p>
            <a:pPr eaLnBrk="1" hangingPunct="1">
              <a:spcBef>
                <a:spcPts val="600"/>
              </a:spcBef>
            </a:pPr>
            <a:r>
              <a:rPr lang="en-US" altLang="en-US" sz="2800" dirty="0" smtClean="0"/>
              <a:t>Later, we will learn more about the MARC coding by seeing examples</a:t>
            </a:r>
          </a:p>
          <a:p>
            <a:pPr eaLnBrk="1" hangingPunct="1">
              <a:spcBef>
                <a:spcPts val="600"/>
              </a:spcBef>
            </a:pPr>
            <a:endParaRPr lang="en-US" altLang="en-US" sz="2800" dirty="0"/>
          </a:p>
          <a:p>
            <a:pPr eaLnBrk="1" hangingPunct="1">
              <a:spcBef>
                <a:spcPts val="600"/>
              </a:spcBef>
            </a:pPr>
            <a:r>
              <a:rPr lang="en-US" altLang="en-US" sz="2800" dirty="0" smtClean="0">
                <a:solidFill>
                  <a:schemeClr val="tx2"/>
                </a:solidFill>
                <a:latin typeface="Arial" charset="0"/>
                <a:cs typeface="Arial" charset="0"/>
              </a:rPr>
              <a:t>Descriptive </a:t>
            </a:r>
            <a:r>
              <a:rPr lang="en-US" altLang="en-US" sz="2800" dirty="0">
                <a:solidFill>
                  <a:schemeClr val="tx2"/>
                </a:solidFill>
                <a:latin typeface="Arial" charset="0"/>
                <a:cs typeface="Arial" charset="0"/>
              </a:rPr>
              <a:t>Cataloging </a:t>
            </a:r>
            <a:r>
              <a:rPr lang="en-US" altLang="en-US" sz="2800" dirty="0" smtClean="0">
                <a:solidFill>
                  <a:schemeClr val="tx2"/>
                </a:solidFill>
                <a:latin typeface="Arial" charset="0"/>
                <a:cs typeface="Arial" charset="0"/>
              </a:rPr>
              <a:t>Manual (DCM)</a:t>
            </a:r>
            <a:r>
              <a:rPr lang="en-US" altLang="en-US" sz="2800" dirty="0" smtClean="0">
                <a:latin typeface="Arial" charset="0"/>
                <a:cs typeface="Arial" charset="0"/>
              </a:rPr>
              <a:t>, section </a:t>
            </a:r>
            <a:r>
              <a:rPr lang="en-US" altLang="en-US" sz="2800" dirty="0" smtClean="0">
                <a:solidFill>
                  <a:schemeClr val="tx2"/>
                </a:solidFill>
                <a:latin typeface="Arial" charset="0"/>
                <a:cs typeface="Arial" charset="0"/>
              </a:rPr>
              <a:t>Z1</a:t>
            </a:r>
            <a:r>
              <a:rPr lang="en-US" altLang="en-US" sz="2800" dirty="0" smtClean="0">
                <a:latin typeface="Arial" charset="0"/>
                <a:cs typeface="Arial" charset="0"/>
              </a:rPr>
              <a:t> </a:t>
            </a:r>
            <a:endParaRPr lang="en-US" altLang="en-US" sz="2800" dirty="0">
              <a:latin typeface="Arial" charset="0"/>
              <a:cs typeface="Arial" charset="0"/>
            </a:endParaRPr>
          </a:p>
          <a:p>
            <a:pPr eaLnBrk="1" hangingPunct="1">
              <a:spcBef>
                <a:spcPts val="600"/>
              </a:spcBef>
            </a:pPr>
            <a:endParaRPr lang="en-US" altLang="en-US" sz="2800" dirty="0" smtClean="0"/>
          </a:p>
          <a:p>
            <a:pPr eaLnBrk="1" hangingPunct="1"/>
            <a:endParaRPr lang="en-US" altLang="en-US" sz="2800" dirty="0" smtClean="0"/>
          </a:p>
        </p:txBody>
      </p:sp>
    </p:spTree>
    <p:extLst>
      <p:ext uri="{BB962C8B-B14F-4D97-AF65-F5344CB8AC3E}">
        <p14:creationId xmlns:p14="http://schemas.microsoft.com/office/powerpoint/2010/main" val="148164973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2E55C463-F2C2-4830-AC0B-2E69217B781F}" type="slidenum">
              <a:rPr lang="en-US" altLang="en-US" sz="1200"/>
              <a:pPr eaLnBrk="1" hangingPunct="1">
                <a:spcBef>
                  <a:spcPct val="0"/>
                </a:spcBef>
                <a:buClrTx/>
                <a:buSzTx/>
                <a:buFontTx/>
                <a:buNone/>
              </a:pPr>
              <a:t>91</a:t>
            </a:fld>
            <a:endParaRPr lang="en-US" altLang="en-US" sz="1200"/>
          </a:p>
        </p:txBody>
      </p:sp>
      <p:sp>
        <p:nvSpPr>
          <p:cNvPr id="22531" name="Rectangle 2"/>
          <p:cNvSpPr>
            <a:spLocks noGrp="1" noChangeArrowheads="1"/>
          </p:cNvSpPr>
          <p:nvPr>
            <p:ph type="title"/>
          </p:nvPr>
        </p:nvSpPr>
        <p:spPr>
          <a:xfrm>
            <a:off x="1370013" y="304800"/>
            <a:ext cx="7313612" cy="1143000"/>
          </a:xfrm>
        </p:spPr>
        <p:txBody>
          <a:bodyPr/>
          <a:lstStyle/>
          <a:p>
            <a:pPr algn="ctr" eaLnBrk="1" hangingPunct="1"/>
            <a:r>
              <a:rPr lang="en-US" altLang="en-US" sz="3200" b="1" dirty="0"/>
              <a:t>Overview</a:t>
            </a:r>
            <a:endParaRPr lang="en-US" altLang="en-US" sz="3200" b="1" dirty="0" smtClean="0"/>
          </a:p>
        </p:txBody>
      </p:sp>
      <p:sp>
        <p:nvSpPr>
          <p:cNvPr id="22532" name="Rectangle 3"/>
          <p:cNvSpPr>
            <a:spLocks noGrp="1" noChangeArrowheads="1"/>
          </p:cNvSpPr>
          <p:nvPr>
            <p:ph type="body" idx="1"/>
          </p:nvPr>
        </p:nvSpPr>
        <p:spPr>
          <a:xfrm>
            <a:off x="990600" y="1600200"/>
            <a:ext cx="7924800" cy="4953000"/>
          </a:xfrm>
        </p:spPr>
        <p:txBody>
          <a:bodyPr/>
          <a:lstStyle/>
          <a:p>
            <a:pPr eaLnBrk="1" hangingPunct="1">
              <a:spcBef>
                <a:spcPts val="600"/>
              </a:spcBef>
            </a:pPr>
            <a:r>
              <a:rPr lang="en-US" altLang="en-US" sz="2800" dirty="0" smtClean="0"/>
              <a:t>Structure s</a:t>
            </a:r>
            <a:r>
              <a:rPr lang="en-US" altLang="en-US" sz="2800" i="1" dirty="0" smtClean="0"/>
              <a:t>imilar</a:t>
            </a:r>
            <a:r>
              <a:rPr lang="en-US" altLang="en-US" sz="2800" dirty="0" smtClean="0"/>
              <a:t> to Bibliographic format</a:t>
            </a:r>
          </a:p>
          <a:p>
            <a:pPr lvl="1" eaLnBrk="1" hangingPunct="1">
              <a:spcBef>
                <a:spcPts val="600"/>
              </a:spcBef>
            </a:pPr>
            <a:r>
              <a:rPr lang="en-US" altLang="en-US" sz="2400" dirty="0" smtClean="0"/>
              <a:t>Tags</a:t>
            </a:r>
          </a:p>
          <a:p>
            <a:pPr lvl="1" eaLnBrk="1" hangingPunct="1">
              <a:spcBef>
                <a:spcPts val="600"/>
              </a:spcBef>
            </a:pPr>
            <a:r>
              <a:rPr lang="en-US" altLang="en-US" sz="2400" dirty="0" smtClean="0"/>
              <a:t>Indicators</a:t>
            </a:r>
          </a:p>
          <a:p>
            <a:pPr lvl="1" eaLnBrk="1" hangingPunct="1">
              <a:spcBef>
                <a:spcPts val="600"/>
              </a:spcBef>
            </a:pPr>
            <a:r>
              <a:rPr lang="en-US" altLang="en-US" sz="2400" dirty="0" smtClean="0"/>
              <a:t>Subfields</a:t>
            </a:r>
          </a:p>
          <a:p>
            <a:pPr lvl="1" eaLnBrk="1" hangingPunct="1">
              <a:spcBef>
                <a:spcPts val="600"/>
              </a:spcBef>
            </a:pPr>
            <a:r>
              <a:rPr lang="en-US" altLang="en-US" sz="2400" dirty="0" smtClean="0"/>
              <a:t>…and there are patterns</a:t>
            </a:r>
          </a:p>
          <a:p>
            <a:pPr eaLnBrk="1" hangingPunct="1">
              <a:spcBef>
                <a:spcPts val="600"/>
              </a:spcBef>
            </a:pPr>
            <a:r>
              <a:rPr lang="en-US" altLang="en-US" sz="2800" dirty="0" smtClean="0"/>
              <a:t>But significantly </a:t>
            </a:r>
            <a:r>
              <a:rPr lang="en-US" altLang="en-US" sz="2800" i="1" dirty="0" smtClean="0"/>
              <a:t>different</a:t>
            </a:r>
          </a:p>
          <a:p>
            <a:pPr lvl="1" eaLnBrk="1" hangingPunct="1">
              <a:spcBef>
                <a:spcPts val="600"/>
              </a:spcBef>
            </a:pPr>
            <a:r>
              <a:rPr lang="en-US" altLang="en-US" sz="2400" dirty="0" smtClean="0"/>
              <a:t>The difference </a:t>
            </a:r>
            <a:r>
              <a:rPr lang="en-US" altLang="en-US" sz="2400" dirty="0" smtClean="0"/>
              <a:t>between</a:t>
            </a:r>
          </a:p>
          <a:p>
            <a:pPr lvl="2" eaLnBrk="1" hangingPunct="1">
              <a:spcBef>
                <a:spcPts val="600"/>
              </a:spcBef>
            </a:pPr>
            <a:r>
              <a:rPr lang="en-US" altLang="en-US" sz="2100" dirty="0" smtClean="0"/>
              <a:t>coding </a:t>
            </a:r>
            <a:r>
              <a:rPr lang="en-US" altLang="en-US" sz="2100" dirty="0" smtClean="0"/>
              <a:t>for a specific </a:t>
            </a:r>
            <a:r>
              <a:rPr lang="en-US" altLang="en-US" sz="2100" dirty="0" smtClean="0"/>
              <a:t>bibliographic resource, </a:t>
            </a:r>
            <a:r>
              <a:rPr lang="en-US" altLang="en-US" sz="2100" i="1" dirty="0" smtClean="0"/>
              <a:t>and</a:t>
            </a:r>
          </a:p>
          <a:p>
            <a:pPr lvl="2" eaLnBrk="1" hangingPunct="1">
              <a:spcBef>
                <a:spcPts val="600"/>
              </a:spcBef>
            </a:pPr>
            <a:r>
              <a:rPr lang="en-US" altLang="en-US" sz="2100" dirty="0" smtClean="0"/>
              <a:t>coding </a:t>
            </a:r>
            <a:r>
              <a:rPr lang="en-US" altLang="en-US" sz="2100" dirty="0" smtClean="0"/>
              <a:t>that tells you the controlled form of an entity’s </a:t>
            </a:r>
            <a:r>
              <a:rPr lang="en-US" altLang="en-US" sz="2100" dirty="0" smtClean="0"/>
              <a:t>name</a:t>
            </a:r>
          </a:p>
          <a:p>
            <a:pPr lvl="1" eaLnBrk="1" hangingPunct="1">
              <a:spcBef>
                <a:spcPts val="600"/>
              </a:spcBef>
            </a:pPr>
            <a:r>
              <a:rPr lang="en-US" altLang="en-US" sz="2400" dirty="0" smtClean="0"/>
              <a:t>‘Unique-ness’</a:t>
            </a:r>
            <a:endParaRPr lang="en-US" altLang="en-US" sz="2400" dirty="0" smtClean="0"/>
          </a:p>
        </p:txBody>
      </p:sp>
    </p:spTree>
    <p:extLst>
      <p:ext uri="{BB962C8B-B14F-4D97-AF65-F5344CB8AC3E}">
        <p14:creationId xmlns:p14="http://schemas.microsoft.com/office/powerpoint/2010/main" val="222702677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54EB695A-B453-4457-A459-EB75B8DAECF4}" type="slidenum">
              <a:rPr lang="en-US" altLang="en-US" sz="1200"/>
              <a:pPr algn="r" eaLnBrk="1" hangingPunct="1">
                <a:spcBef>
                  <a:spcPct val="0"/>
                </a:spcBef>
                <a:buClrTx/>
                <a:buSzTx/>
                <a:buFontTx/>
                <a:buNone/>
              </a:pPr>
              <a:t>92</a:t>
            </a:fld>
            <a:endParaRPr lang="en-US" altLang="en-US" sz="1200"/>
          </a:p>
        </p:txBody>
      </p:sp>
      <p:sp>
        <p:nvSpPr>
          <p:cNvPr id="23555" name="Rectangle 2"/>
          <p:cNvSpPr>
            <a:spLocks noGrp="1" noChangeArrowheads="1"/>
          </p:cNvSpPr>
          <p:nvPr>
            <p:ph type="title" idx="4294967295"/>
          </p:nvPr>
        </p:nvSpPr>
        <p:spPr>
          <a:xfrm>
            <a:off x="1370013" y="304800"/>
            <a:ext cx="7313612" cy="1143000"/>
          </a:xfrm>
        </p:spPr>
        <p:txBody>
          <a:bodyPr/>
          <a:lstStyle/>
          <a:p>
            <a:pPr algn="ctr" eaLnBrk="1" hangingPunct="1"/>
            <a:r>
              <a:rPr lang="en-US" altLang="en-US" sz="3200" b="1" dirty="0"/>
              <a:t>Overview</a:t>
            </a:r>
            <a:endParaRPr lang="en-US" altLang="en-US" sz="3200" b="1" dirty="0" smtClean="0"/>
          </a:p>
        </p:txBody>
      </p:sp>
      <p:sp>
        <p:nvSpPr>
          <p:cNvPr id="23556" name="Rectangle 3"/>
          <p:cNvSpPr>
            <a:spLocks noGrp="1" noChangeArrowheads="1"/>
          </p:cNvSpPr>
          <p:nvPr>
            <p:ph type="body" idx="4294967295"/>
          </p:nvPr>
        </p:nvSpPr>
        <p:spPr>
          <a:xfrm>
            <a:off x="990600" y="1676400"/>
            <a:ext cx="7924800" cy="4876800"/>
          </a:xfrm>
        </p:spPr>
        <p:txBody>
          <a:bodyPr/>
          <a:lstStyle/>
          <a:p>
            <a:pPr eaLnBrk="1" hangingPunct="1"/>
            <a:r>
              <a:rPr lang="en-US" altLang="en-US" sz="2800" dirty="0" smtClean="0"/>
              <a:t>Basic MARC Structure of a NAR</a:t>
            </a:r>
          </a:p>
          <a:p>
            <a:pPr eaLnBrk="1" hangingPunct="1"/>
            <a:endParaRPr lang="en-US" altLang="en-US" sz="2800" dirty="0" smtClean="0"/>
          </a:p>
          <a:p>
            <a:pPr eaLnBrk="1" hangingPunct="1"/>
            <a:endParaRPr lang="en-US" altLang="en-US" sz="2800" dirty="0" smtClean="0"/>
          </a:p>
          <a:p>
            <a:pPr eaLnBrk="1" hangingPunct="1"/>
            <a:endParaRPr lang="en-US" altLang="en-US" sz="2800" dirty="0" smtClean="0"/>
          </a:p>
          <a:p>
            <a:pPr eaLnBrk="1" hangingPunct="1"/>
            <a:endParaRPr lang="en-US" altLang="en-US" sz="2800" dirty="0" smtClean="0"/>
          </a:p>
          <a:p>
            <a:pPr eaLnBrk="1" hangingPunct="1"/>
            <a:endParaRPr lang="en-US" altLang="en-US" sz="2800" dirty="0" smtClean="0"/>
          </a:p>
          <a:p>
            <a:pPr eaLnBrk="1" hangingPunct="1"/>
            <a:endParaRPr lang="en-US" altLang="en-US" sz="2800" dirty="0" smtClean="0"/>
          </a:p>
          <a:p>
            <a:pPr eaLnBrk="1" hangingPunct="1"/>
            <a:r>
              <a:rPr lang="en-US" altLang="en-US" sz="2800" dirty="0" smtClean="0"/>
              <a:t>And there are other elements that can be included, as we will see …</a:t>
            </a:r>
          </a:p>
        </p:txBody>
      </p:sp>
      <p:sp>
        <p:nvSpPr>
          <p:cNvPr id="23557" name="Text Box 5"/>
          <p:cNvSpPr txBox="1">
            <a:spLocks noChangeArrowheads="1"/>
          </p:cNvSpPr>
          <p:nvPr/>
        </p:nvSpPr>
        <p:spPr bwMode="auto">
          <a:xfrm>
            <a:off x="1295400" y="2514600"/>
            <a:ext cx="7391400" cy="2362200"/>
          </a:xfrm>
          <a:prstGeom prst="rect">
            <a:avLst/>
          </a:prstGeom>
          <a:solidFill>
            <a:srgbClr val="FFFFFF"/>
          </a:solidFill>
          <a:ln w="57150" cmpd="thickThin">
            <a:solidFill>
              <a:schemeClr val="tx2"/>
            </a:solidFill>
            <a:miter lim="800000"/>
            <a:headEnd/>
            <a:tailEnd/>
          </a:ln>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r>
              <a:rPr lang="en-US" altLang="zh-CN" sz="2400" b="1" dirty="0">
                <a:solidFill>
                  <a:schemeClr val="tx2"/>
                </a:solidFill>
                <a:latin typeface="Courier New" pitchFamily="49" charset="0"/>
                <a:ea typeface="SimSun" pitchFamily="2" charset="-122"/>
              </a:rPr>
              <a:t>010	Library of Congress Control Number</a:t>
            </a:r>
          </a:p>
          <a:p>
            <a:pPr eaLnBrk="1" hangingPunct="1"/>
            <a:r>
              <a:rPr lang="en-US" altLang="zh-CN" sz="2400" b="1" dirty="0">
                <a:solidFill>
                  <a:schemeClr val="tx2"/>
                </a:solidFill>
                <a:latin typeface="Courier New" pitchFamily="49" charset="0"/>
                <a:ea typeface="SimSun" pitchFamily="2" charset="-122"/>
              </a:rPr>
              <a:t>1XX	Heading</a:t>
            </a:r>
          </a:p>
          <a:p>
            <a:pPr eaLnBrk="1" hangingPunct="1"/>
            <a:r>
              <a:rPr lang="en-US" altLang="zh-CN" sz="2400" b="1" dirty="0">
                <a:solidFill>
                  <a:schemeClr val="tx2"/>
                </a:solidFill>
                <a:latin typeface="Courier New" pitchFamily="49" charset="0"/>
                <a:ea typeface="SimSun" pitchFamily="2" charset="-122"/>
              </a:rPr>
              <a:t>4XX	See Reference</a:t>
            </a:r>
          </a:p>
          <a:p>
            <a:pPr eaLnBrk="1" hangingPunct="1"/>
            <a:r>
              <a:rPr lang="en-US" altLang="zh-CN" sz="2400" b="1" dirty="0">
                <a:solidFill>
                  <a:schemeClr val="tx2"/>
                </a:solidFill>
                <a:latin typeface="Courier New" pitchFamily="49" charset="0"/>
                <a:ea typeface="SimSun" pitchFamily="2" charset="-122"/>
              </a:rPr>
              <a:t>5XX	See Also Reference</a:t>
            </a:r>
          </a:p>
          <a:p>
            <a:pPr eaLnBrk="1" hangingPunct="1"/>
            <a:r>
              <a:rPr lang="en-US" altLang="zh-CN" sz="2400" b="1" dirty="0">
                <a:solidFill>
                  <a:schemeClr val="tx2"/>
                </a:solidFill>
                <a:latin typeface="Courier New" pitchFamily="49" charset="0"/>
                <a:ea typeface="SimSun" pitchFamily="2" charset="-122"/>
              </a:rPr>
              <a:t>670	Source Found Citation</a:t>
            </a:r>
          </a:p>
          <a:p>
            <a:pPr eaLnBrk="1" hangingPunct="1"/>
            <a:r>
              <a:rPr lang="en-US" altLang="zh-CN" sz="2400" b="1" dirty="0">
                <a:solidFill>
                  <a:schemeClr val="tx2"/>
                </a:solidFill>
                <a:latin typeface="Courier New" pitchFamily="49" charset="0"/>
                <a:ea typeface="SimSun" pitchFamily="2" charset="-122"/>
              </a:rPr>
              <a:t>675	Source Not Found Citation</a:t>
            </a:r>
            <a:endParaRPr lang="en-US" altLang="en-US" sz="2400" b="1" dirty="0">
              <a:solidFill>
                <a:schemeClr val="tx2"/>
              </a:solidFill>
              <a:ea typeface="SimSun" pitchFamily="2" charset="-122"/>
            </a:endParaRPr>
          </a:p>
        </p:txBody>
      </p:sp>
      <p:sp>
        <p:nvSpPr>
          <p:cNvPr id="2355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9BFB66B3-25EB-4C29-AA20-8FC23015D4CE}" type="slidenum">
              <a:rPr lang="en-US" altLang="en-US"/>
              <a:pPr eaLnBrk="1" hangingPunct="1"/>
              <a:t>92</a:t>
            </a:fld>
            <a:endParaRPr lang="en-US" altLang="en-US"/>
          </a:p>
        </p:txBody>
      </p:sp>
    </p:spTree>
    <p:extLst>
      <p:ext uri="{BB962C8B-B14F-4D97-AF65-F5344CB8AC3E}">
        <p14:creationId xmlns:p14="http://schemas.microsoft.com/office/powerpoint/2010/main" val="187616670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6634E167-765A-46B4-A525-58004E571321}" type="slidenum">
              <a:rPr lang="en-US" altLang="en-US" sz="1200"/>
              <a:pPr eaLnBrk="1" hangingPunct="1">
                <a:spcBef>
                  <a:spcPct val="0"/>
                </a:spcBef>
                <a:buClrTx/>
                <a:buSzTx/>
                <a:buFontTx/>
                <a:buNone/>
              </a:pPr>
              <a:t>93</a:t>
            </a:fld>
            <a:endParaRPr lang="en-US" altLang="en-US" sz="1200"/>
          </a:p>
        </p:txBody>
      </p:sp>
      <p:sp>
        <p:nvSpPr>
          <p:cNvPr id="24579" name="Rectangle 2"/>
          <p:cNvSpPr>
            <a:spLocks noGrp="1" noChangeArrowheads="1"/>
          </p:cNvSpPr>
          <p:nvPr>
            <p:ph type="title" idx="4294967295"/>
          </p:nvPr>
        </p:nvSpPr>
        <p:spPr/>
        <p:txBody>
          <a:bodyPr wrap="none"/>
          <a:lstStyle/>
          <a:p>
            <a:pPr algn="ctr" eaLnBrk="1" hangingPunct="1"/>
            <a:r>
              <a:rPr lang="en-US" altLang="en-US" sz="3200" b="1" dirty="0" smtClean="0"/>
              <a:t>Required Fields –</a:t>
            </a:r>
            <a:br>
              <a:rPr lang="en-US" altLang="en-US" sz="3200" b="1" dirty="0" smtClean="0"/>
            </a:br>
            <a:r>
              <a:rPr lang="en-US" altLang="en-US" sz="2800" b="1" dirty="0"/>
              <a:t>L</a:t>
            </a:r>
            <a:r>
              <a:rPr lang="en-US" altLang="en-US" sz="2800" b="1" dirty="0" smtClean="0"/>
              <a:t>ibrary of Congress Control Number</a:t>
            </a:r>
          </a:p>
        </p:txBody>
      </p:sp>
      <p:sp>
        <p:nvSpPr>
          <p:cNvPr id="24580" name="Rectangle 3"/>
          <p:cNvSpPr>
            <a:spLocks noGrp="1" noChangeArrowheads="1"/>
          </p:cNvSpPr>
          <p:nvPr>
            <p:ph type="body" idx="4294967295"/>
          </p:nvPr>
        </p:nvSpPr>
        <p:spPr>
          <a:xfrm>
            <a:off x="1219200" y="1828800"/>
            <a:ext cx="7540625" cy="4724400"/>
          </a:xfrm>
        </p:spPr>
        <p:txBody>
          <a:bodyPr/>
          <a:lstStyle/>
          <a:p>
            <a:pPr eaLnBrk="1" hangingPunct="1">
              <a:spcBef>
                <a:spcPts val="600"/>
              </a:spcBef>
            </a:pPr>
            <a:r>
              <a:rPr lang="en-US" altLang="en-US" sz="2800" dirty="0" smtClean="0">
                <a:solidFill>
                  <a:schemeClr val="tx2"/>
                </a:solidFill>
              </a:rPr>
              <a:t>010</a:t>
            </a:r>
            <a:r>
              <a:rPr lang="en-US" altLang="en-US" sz="2800" dirty="0" smtClean="0"/>
              <a:t> field</a:t>
            </a:r>
          </a:p>
          <a:p>
            <a:pPr eaLnBrk="1" hangingPunct="1">
              <a:spcBef>
                <a:spcPts val="600"/>
              </a:spcBef>
            </a:pPr>
            <a:r>
              <a:rPr lang="en-US" altLang="en-US" sz="2800" dirty="0" smtClean="0"/>
              <a:t>Identifies the record uniquely</a:t>
            </a:r>
          </a:p>
          <a:p>
            <a:pPr eaLnBrk="1" hangingPunct="1">
              <a:spcBef>
                <a:spcPts val="600"/>
              </a:spcBef>
            </a:pPr>
            <a:r>
              <a:rPr lang="en-US" altLang="en-US" sz="2800" dirty="0" smtClean="0"/>
              <a:t>Sometimes called an “identifier”</a:t>
            </a:r>
          </a:p>
          <a:p>
            <a:pPr lvl="1" eaLnBrk="1" hangingPunct="1">
              <a:spcBef>
                <a:spcPts val="600"/>
              </a:spcBef>
            </a:pPr>
            <a:r>
              <a:rPr lang="en-US" altLang="en-US" sz="2400" dirty="0" smtClean="0"/>
              <a:t>Envisioned for expanded usefulness in a future ‘linked data’ environment </a:t>
            </a:r>
            <a:endParaRPr lang="en-US" altLang="en-US" sz="2600" dirty="0" smtClean="0"/>
          </a:p>
        </p:txBody>
      </p:sp>
    </p:spTree>
    <p:extLst>
      <p:ext uri="{BB962C8B-B14F-4D97-AF65-F5344CB8AC3E}">
        <p14:creationId xmlns:p14="http://schemas.microsoft.com/office/powerpoint/2010/main" val="264089867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D2C9AFA9-9785-4D4F-A87F-25DABA2CD7E8}" type="slidenum">
              <a:rPr lang="en-US" altLang="en-US" sz="1200"/>
              <a:pPr eaLnBrk="1" hangingPunct="1">
                <a:spcBef>
                  <a:spcPct val="0"/>
                </a:spcBef>
                <a:buClrTx/>
                <a:buSzTx/>
                <a:buFontTx/>
                <a:buNone/>
              </a:pPr>
              <a:t>94</a:t>
            </a:fld>
            <a:endParaRPr lang="en-US" altLang="en-US" sz="1200"/>
          </a:p>
        </p:txBody>
      </p:sp>
      <p:sp>
        <p:nvSpPr>
          <p:cNvPr id="25603" name="Rectangle 2"/>
          <p:cNvSpPr>
            <a:spLocks noGrp="1" noChangeAspect="1" noChangeArrowheads="1"/>
          </p:cNvSpPr>
          <p:nvPr>
            <p:ph type="title"/>
          </p:nvPr>
        </p:nvSpPr>
        <p:spPr/>
        <p:txBody>
          <a:bodyPr/>
          <a:lstStyle/>
          <a:p>
            <a:pPr algn="ctr" eaLnBrk="1" hangingPunct="1"/>
            <a:r>
              <a:rPr lang="en-US" altLang="en-US" sz="3200" b="1" dirty="0" smtClean="0"/>
              <a:t>Required Fields –</a:t>
            </a:r>
            <a:br>
              <a:rPr lang="en-US" altLang="en-US" sz="3200" b="1" dirty="0" smtClean="0"/>
            </a:br>
            <a:r>
              <a:rPr lang="en-US" altLang="en-US" sz="2800" b="1" dirty="0" smtClean="0"/>
              <a:t>Heading (1XX)</a:t>
            </a:r>
          </a:p>
        </p:txBody>
      </p:sp>
      <p:sp>
        <p:nvSpPr>
          <p:cNvPr id="25604" name="Rectangle 3"/>
          <p:cNvSpPr>
            <a:spLocks noGrp="1" noChangeArrowheads="1"/>
          </p:cNvSpPr>
          <p:nvPr>
            <p:ph type="body" idx="1"/>
          </p:nvPr>
        </p:nvSpPr>
        <p:spPr>
          <a:xfrm>
            <a:off x="1219200" y="1752600"/>
            <a:ext cx="7467600" cy="4573588"/>
          </a:xfrm>
        </p:spPr>
        <p:txBody>
          <a:bodyPr/>
          <a:lstStyle/>
          <a:p>
            <a:pPr eaLnBrk="1" hangingPunct="1">
              <a:spcBef>
                <a:spcPts val="600"/>
              </a:spcBef>
            </a:pPr>
            <a:r>
              <a:rPr lang="en-US" altLang="en-US" sz="2800" dirty="0" smtClean="0"/>
              <a:t>The “</a:t>
            </a:r>
            <a:r>
              <a:rPr lang="en-US" altLang="en-US" sz="2800" dirty="0" smtClean="0">
                <a:solidFill>
                  <a:schemeClr val="tx2"/>
                </a:solidFill>
              </a:rPr>
              <a:t>controlled”</a:t>
            </a:r>
            <a:r>
              <a:rPr lang="en-US" altLang="en-US" sz="2800" dirty="0" smtClean="0"/>
              <a:t> name for the entity</a:t>
            </a:r>
          </a:p>
          <a:p>
            <a:pPr eaLnBrk="1" hangingPunct="1">
              <a:spcBef>
                <a:spcPts val="600"/>
              </a:spcBef>
            </a:pPr>
            <a:r>
              <a:rPr lang="en-US" altLang="en-US" sz="2800" dirty="0" smtClean="0"/>
              <a:t>The </a:t>
            </a:r>
            <a:r>
              <a:rPr lang="en-US" altLang="en-US" sz="2800" dirty="0" smtClean="0">
                <a:solidFill>
                  <a:schemeClr val="tx2"/>
                </a:solidFill>
              </a:rPr>
              <a:t>form to be used</a:t>
            </a:r>
            <a:r>
              <a:rPr lang="en-US" altLang="en-US" sz="2800" dirty="0" smtClean="0"/>
              <a:t> wherever the </a:t>
            </a:r>
            <a:r>
              <a:rPr lang="en-US" altLang="en-US" sz="2800" dirty="0" smtClean="0">
                <a:solidFill>
                  <a:schemeClr val="tx2"/>
                </a:solidFill>
              </a:rPr>
              <a:t>access point</a:t>
            </a:r>
            <a:r>
              <a:rPr lang="en-US" altLang="en-US" sz="2800" dirty="0" smtClean="0"/>
              <a:t> is provided in a bibliographic record</a:t>
            </a:r>
          </a:p>
          <a:p>
            <a:pPr eaLnBrk="1" hangingPunct="1">
              <a:spcBef>
                <a:spcPts val="600"/>
              </a:spcBef>
            </a:pPr>
            <a:r>
              <a:rPr lang="en-US" altLang="en-US" sz="2800" dirty="0" smtClean="0"/>
              <a:t>Determined in accordance with cataloging instructions in</a:t>
            </a:r>
            <a:r>
              <a:rPr lang="en-US" altLang="en-US" sz="2800" dirty="0" smtClean="0">
                <a:solidFill>
                  <a:schemeClr val="tx2"/>
                </a:solidFill>
              </a:rPr>
              <a:t> RDA </a:t>
            </a:r>
            <a:r>
              <a:rPr lang="en-US" altLang="en-US" sz="2800" dirty="0" smtClean="0"/>
              <a:t>chapters</a:t>
            </a:r>
            <a:r>
              <a:rPr lang="en-US" altLang="en-US" sz="2800" dirty="0" smtClean="0">
                <a:solidFill>
                  <a:schemeClr val="tx2"/>
                </a:solidFill>
              </a:rPr>
              <a:t> 6, 8-11</a:t>
            </a:r>
          </a:p>
        </p:txBody>
      </p:sp>
    </p:spTree>
    <p:extLst>
      <p:ext uri="{BB962C8B-B14F-4D97-AF65-F5344CB8AC3E}">
        <p14:creationId xmlns:p14="http://schemas.microsoft.com/office/powerpoint/2010/main" val="421939608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8FF18E2C-16A0-4E6A-A392-50C761E465ED}" type="slidenum">
              <a:rPr lang="en-US" altLang="en-US" sz="1200"/>
              <a:pPr algn="r" eaLnBrk="1" hangingPunct="1">
                <a:spcBef>
                  <a:spcPct val="0"/>
                </a:spcBef>
                <a:buClrTx/>
                <a:buSzTx/>
                <a:buFontTx/>
                <a:buNone/>
              </a:pPr>
              <a:t>95</a:t>
            </a:fld>
            <a:endParaRPr lang="en-US" altLang="en-US" sz="1200"/>
          </a:p>
        </p:txBody>
      </p:sp>
      <p:sp>
        <p:nvSpPr>
          <p:cNvPr id="26627" name="Rectangle 2"/>
          <p:cNvSpPr>
            <a:spLocks noGrp="1" noChangeAspect="1" noChangeArrowheads="1"/>
          </p:cNvSpPr>
          <p:nvPr>
            <p:ph type="title" idx="4294967295"/>
          </p:nvPr>
        </p:nvSpPr>
        <p:spPr/>
        <p:txBody>
          <a:bodyPr/>
          <a:lstStyle/>
          <a:p>
            <a:pPr algn="ctr" eaLnBrk="1" hangingPunct="1"/>
            <a:r>
              <a:rPr lang="en-US" altLang="en-US" sz="3200" b="1" dirty="0" smtClean="0"/>
              <a:t>Required Fields –</a:t>
            </a:r>
            <a:br>
              <a:rPr lang="en-US" altLang="en-US" sz="3200" b="1" dirty="0" smtClean="0"/>
            </a:br>
            <a:r>
              <a:rPr lang="en-US" altLang="en-US" sz="2800" b="1" dirty="0" smtClean="0"/>
              <a:t>See Reference (4XX) </a:t>
            </a:r>
            <a:r>
              <a:rPr lang="en-US" altLang="en-US" sz="2800" dirty="0" smtClean="0"/>
              <a:t> </a:t>
            </a:r>
            <a:endParaRPr lang="en-US" altLang="en-US" sz="2800" b="1" dirty="0" smtClean="0"/>
          </a:p>
        </p:txBody>
      </p:sp>
      <p:sp>
        <p:nvSpPr>
          <p:cNvPr id="26628" name="Rectangle 3"/>
          <p:cNvSpPr>
            <a:spLocks noGrp="1" noChangeArrowheads="1"/>
          </p:cNvSpPr>
          <p:nvPr>
            <p:ph type="body" idx="4294967295"/>
          </p:nvPr>
        </p:nvSpPr>
        <p:spPr>
          <a:xfrm>
            <a:off x="1295400" y="1600200"/>
            <a:ext cx="7391400" cy="4876800"/>
          </a:xfrm>
        </p:spPr>
        <p:txBody>
          <a:bodyPr/>
          <a:lstStyle/>
          <a:p>
            <a:pPr eaLnBrk="1" hangingPunct="1">
              <a:spcBef>
                <a:spcPts val="600"/>
              </a:spcBef>
            </a:pPr>
            <a:r>
              <a:rPr lang="en-US" altLang="en-US" sz="2800" dirty="0" smtClean="0"/>
              <a:t>A “</a:t>
            </a:r>
            <a:r>
              <a:rPr lang="en-US" altLang="en-US" sz="2800" dirty="0" smtClean="0">
                <a:solidFill>
                  <a:schemeClr val="tx2"/>
                </a:solidFill>
              </a:rPr>
              <a:t>variant</a:t>
            </a:r>
            <a:r>
              <a:rPr lang="en-US" altLang="en-US" sz="2800" dirty="0" smtClean="0"/>
              <a:t>” form for the heading</a:t>
            </a:r>
          </a:p>
          <a:p>
            <a:pPr eaLnBrk="1" hangingPunct="1">
              <a:spcBef>
                <a:spcPts val="600"/>
              </a:spcBef>
            </a:pPr>
            <a:r>
              <a:rPr lang="en-US" altLang="en-US" sz="2800" dirty="0" smtClean="0">
                <a:solidFill>
                  <a:schemeClr val="tx2"/>
                </a:solidFill>
              </a:rPr>
              <a:t>Refers </a:t>
            </a:r>
            <a:r>
              <a:rPr lang="en-US" altLang="en-US" sz="2800" dirty="0" smtClean="0"/>
              <a:t>the user from the ‘</a:t>
            </a:r>
            <a:r>
              <a:rPr lang="en-US" altLang="en-US" sz="2800" dirty="0" smtClean="0">
                <a:solidFill>
                  <a:schemeClr val="tx2"/>
                </a:solidFill>
              </a:rPr>
              <a:t>incorrect</a:t>
            </a:r>
            <a:r>
              <a:rPr lang="en-US" altLang="en-US" sz="2800" dirty="0" smtClean="0"/>
              <a:t>’ form to the ‘</a:t>
            </a:r>
            <a:r>
              <a:rPr lang="en-US" altLang="en-US" sz="2800" dirty="0" smtClean="0">
                <a:solidFill>
                  <a:schemeClr val="tx2"/>
                </a:solidFill>
              </a:rPr>
              <a:t>correct</a:t>
            </a:r>
            <a:r>
              <a:rPr lang="en-US" altLang="en-US" sz="2800" dirty="0" smtClean="0"/>
              <a:t>’ form</a:t>
            </a:r>
          </a:p>
          <a:p>
            <a:pPr eaLnBrk="1" hangingPunct="1">
              <a:spcBef>
                <a:spcPts val="600"/>
              </a:spcBef>
            </a:pPr>
            <a:r>
              <a:rPr lang="en-US" altLang="en-US" sz="2800" dirty="0" smtClean="0"/>
              <a:t>Reflects other forms used by the entity or by others </a:t>
            </a:r>
            <a:r>
              <a:rPr lang="en-US" altLang="en-US" sz="2800" dirty="0"/>
              <a:t>to refer to the entity </a:t>
            </a:r>
            <a:r>
              <a:rPr lang="en-US" altLang="en-US" sz="2800" dirty="0" smtClean="0"/>
              <a:t>(e.g., in reference sources)</a:t>
            </a:r>
          </a:p>
          <a:p>
            <a:pPr eaLnBrk="1" hangingPunct="1">
              <a:spcBef>
                <a:spcPts val="600"/>
              </a:spcBef>
            </a:pPr>
            <a:r>
              <a:rPr lang="en-US" altLang="en-US" sz="2800" dirty="0" smtClean="0"/>
              <a:t>A form </a:t>
            </a:r>
            <a:r>
              <a:rPr lang="en-US" altLang="en-US" sz="2800" i="1" dirty="0" smtClean="0">
                <a:solidFill>
                  <a:schemeClr val="tx2"/>
                </a:solidFill>
              </a:rPr>
              <a:t>not</a:t>
            </a:r>
            <a:r>
              <a:rPr lang="en-US" altLang="en-US" sz="2800" dirty="0" smtClean="0"/>
              <a:t> to be used in an access point in a bibliographic record</a:t>
            </a:r>
          </a:p>
          <a:p>
            <a:pPr eaLnBrk="1" hangingPunct="1">
              <a:spcBef>
                <a:spcPts val="600"/>
              </a:spcBef>
            </a:pPr>
            <a:r>
              <a:rPr lang="en-US" altLang="en-US" sz="2800" dirty="0" smtClean="0">
                <a:solidFill>
                  <a:schemeClr val="tx2"/>
                </a:solidFill>
              </a:rPr>
              <a:t>‘</a:t>
            </a:r>
            <a:r>
              <a:rPr lang="en-US" altLang="en-US" sz="2800" u="sng" dirty="0" smtClean="0">
                <a:solidFill>
                  <a:schemeClr val="tx2"/>
                </a:solidFill>
              </a:rPr>
              <a:t>Don’t</a:t>
            </a:r>
            <a:r>
              <a:rPr lang="en-US" altLang="en-US" sz="2800" dirty="0" smtClean="0">
                <a:solidFill>
                  <a:schemeClr val="tx2"/>
                </a:solidFill>
              </a:rPr>
              <a:t> look </a:t>
            </a:r>
            <a:r>
              <a:rPr lang="en-US" altLang="en-US" sz="2800" i="1" dirty="0" smtClean="0">
                <a:solidFill>
                  <a:schemeClr val="tx2"/>
                </a:solidFill>
              </a:rPr>
              <a:t>here;</a:t>
            </a:r>
            <a:r>
              <a:rPr lang="en-US" altLang="en-US" sz="2800" dirty="0" smtClean="0">
                <a:solidFill>
                  <a:schemeClr val="tx2"/>
                </a:solidFill>
              </a:rPr>
              <a:t> look </a:t>
            </a:r>
            <a:r>
              <a:rPr lang="en-US" altLang="en-US" sz="2800" i="1" dirty="0" smtClean="0">
                <a:solidFill>
                  <a:schemeClr val="tx2"/>
                </a:solidFill>
              </a:rPr>
              <a:t>there</a:t>
            </a:r>
            <a:r>
              <a:rPr lang="en-US" altLang="en-US" sz="2800" dirty="0" smtClean="0">
                <a:solidFill>
                  <a:schemeClr val="tx2"/>
                </a:solidFill>
              </a:rPr>
              <a:t>’ (1XX)</a:t>
            </a:r>
          </a:p>
        </p:txBody>
      </p:sp>
      <p:sp>
        <p:nvSpPr>
          <p:cNvPr id="2662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0D804DB2-9E58-48EA-96FE-77C4A89F0DA1}" type="slidenum">
              <a:rPr lang="en-US" altLang="en-US"/>
              <a:pPr eaLnBrk="1" hangingPunct="1"/>
              <a:t>95</a:t>
            </a:fld>
            <a:endParaRPr lang="en-US" altLang="en-US"/>
          </a:p>
        </p:txBody>
      </p:sp>
    </p:spTree>
    <p:extLst>
      <p:ext uri="{BB962C8B-B14F-4D97-AF65-F5344CB8AC3E}">
        <p14:creationId xmlns:p14="http://schemas.microsoft.com/office/powerpoint/2010/main" val="87124752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3CC81C7B-075B-4A50-93BE-A9BC08340ED0}" type="slidenum">
              <a:rPr lang="en-US" altLang="en-US" sz="1200"/>
              <a:pPr algn="r" eaLnBrk="1" hangingPunct="1">
                <a:spcBef>
                  <a:spcPct val="0"/>
                </a:spcBef>
                <a:buClrTx/>
                <a:buSzTx/>
                <a:buFontTx/>
                <a:buNone/>
              </a:pPr>
              <a:t>96</a:t>
            </a:fld>
            <a:endParaRPr lang="en-US" altLang="en-US" sz="1200"/>
          </a:p>
        </p:txBody>
      </p:sp>
      <p:sp>
        <p:nvSpPr>
          <p:cNvPr id="27651" name="Rectangle 2"/>
          <p:cNvSpPr>
            <a:spLocks noGrp="1" noChangeAspect="1" noChangeArrowheads="1"/>
          </p:cNvSpPr>
          <p:nvPr>
            <p:ph type="title" idx="4294967295"/>
          </p:nvPr>
        </p:nvSpPr>
        <p:spPr/>
        <p:txBody>
          <a:bodyPr/>
          <a:lstStyle/>
          <a:p>
            <a:pPr algn="ctr" eaLnBrk="1" hangingPunct="1"/>
            <a:r>
              <a:rPr lang="en-US" altLang="en-US" sz="3200" b="1" dirty="0" smtClean="0"/>
              <a:t>Required Fields –</a:t>
            </a:r>
            <a:br>
              <a:rPr lang="en-US" altLang="en-US" sz="3200" b="1" dirty="0" smtClean="0"/>
            </a:br>
            <a:r>
              <a:rPr lang="en-US" altLang="en-US" sz="2800" b="1" dirty="0" smtClean="0"/>
              <a:t>See-Also Reference (5XX)</a:t>
            </a:r>
          </a:p>
        </p:txBody>
      </p:sp>
      <p:sp>
        <p:nvSpPr>
          <p:cNvPr id="27652" name="Rectangle 3"/>
          <p:cNvSpPr>
            <a:spLocks noGrp="1" noChangeArrowheads="1"/>
          </p:cNvSpPr>
          <p:nvPr>
            <p:ph type="body" idx="4294967295"/>
          </p:nvPr>
        </p:nvSpPr>
        <p:spPr>
          <a:xfrm>
            <a:off x="1143000" y="1676400"/>
            <a:ext cx="7620000" cy="4876800"/>
          </a:xfrm>
        </p:spPr>
        <p:txBody>
          <a:bodyPr/>
          <a:lstStyle/>
          <a:p>
            <a:pPr eaLnBrk="1" hangingPunct="1">
              <a:spcBef>
                <a:spcPts val="600"/>
              </a:spcBef>
            </a:pPr>
            <a:r>
              <a:rPr lang="en-US" altLang="en-US" sz="2800" dirty="0" smtClean="0"/>
              <a:t>A “</a:t>
            </a:r>
            <a:r>
              <a:rPr lang="en-US" altLang="en-US" sz="2800" dirty="0" smtClean="0">
                <a:solidFill>
                  <a:schemeClr val="tx2"/>
                </a:solidFill>
              </a:rPr>
              <a:t>related</a:t>
            </a:r>
            <a:r>
              <a:rPr lang="en-US" altLang="en-US" sz="2800" dirty="0" smtClean="0"/>
              <a:t>” form for the heading</a:t>
            </a:r>
          </a:p>
          <a:p>
            <a:pPr eaLnBrk="1" hangingPunct="1">
              <a:spcBef>
                <a:spcPts val="600"/>
              </a:spcBef>
            </a:pPr>
            <a:r>
              <a:rPr lang="en-US" altLang="en-US" sz="2800" dirty="0" smtClean="0">
                <a:solidFill>
                  <a:schemeClr val="tx2"/>
                </a:solidFill>
              </a:rPr>
              <a:t>Refers </a:t>
            </a:r>
            <a:r>
              <a:rPr lang="en-US" altLang="en-US" sz="2800" dirty="0" smtClean="0"/>
              <a:t>the user from </a:t>
            </a:r>
            <a:r>
              <a:rPr lang="en-US" altLang="en-US" sz="2800" dirty="0" smtClean="0">
                <a:solidFill>
                  <a:schemeClr val="tx2"/>
                </a:solidFill>
              </a:rPr>
              <a:t>one valid form</a:t>
            </a:r>
            <a:r>
              <a:rPr lang="en-US" altLang="en-US" sz="2800" dirty="0" smtClean="0"/>
              <a:t> to </a:t>
            </a:r>
            <a:r>
              <a:rPr lang="en-US" altLang="en-US" sz="2800" dirty="0" smtClean="0">
                <a:solidFill>
                  <a:schemeClr val="tx2"/>
                </a:solidFill>
              </a:rPr>
              <a:t>another valid form</a:t>
            </a:r>
          </a:p>
          <a:p>
            <a:pPr eaLnBrk="1" hangingPunct="1">
              <a:spcBef>
                <a:spcPts val="600"/>
              </a:spcBef>
            </a:pPr>
            <a:r>
              <a:rPr lang="en-US" altLang="en-US" sz="2800" dirty="0" smtClean="0"/>
              <a:t>A form that </a:t>
            </a:r>
            <a:r>
              <a:rPr lang="en-US" altLang="en-US" sz="2800" i="1" dirty="0" smtClean="0">
                <a:solidFill>
                  <a:schemeClr val="tx2"/>
                </a:solidFill>
              </a:rPr>
              <a:t>may</a:t>
            </a:r>
            <a:r>
              <a:rPr lang="en-US" altLang="en-US" sz="2800" dirty="0" smtClean="0"/>
              <a:t> be used in an access point in a bibliographic record</a:t>
            </a:r>
          </a:p>
          <a:p>
            <a:pPr lvl="1" eaLnBrk="1" hangingPunct="1">
              <a:spcBef>
                <a:spcPts val="600"/>
              </a:spcBef>
            </a:pPr>
            <a:r>
              <a:rPr lang="en-US" altLang="en-US" sz="2400" dirty="0" smtClean="0"/>
              <a:t>Cataloging instructions dictate which heading is to be used in each situation</a:t>
            </a:r>
          </a:p>
          <a:p>
            <a:pPr eaLnBrk="1" hangingPunct="1">
              <a:spcBef>
                <a:spcPts val="600"/>
              </a:spcBef>
            </a:pPr>
            <a:r>
              <a:rPr lang="en-US" altLang="en-US" sz="2800" dirty="0" smtClean="0">
                <a:solidFill>
                  <a:schemeClr val="tx2"/>
                </a:solidFill>
              </a:rPr>
              <a:t>‘You </a:t>
            </a:r>
            <a:r>
              <a:rPr lang="en-US" altLang="en-US" sz="2800" u="sng" dirty="0" smtClean="0">
                <a:solidFill>
                  <a:schemeClr val="tx2"/>
                </a:solidFill>
              </a:rPr>
              <a:t>can</a:t>
            </a:r>
            <a:r>
              <a:rPr lang="en-US" altLang="en-US" sz="2800" dirty="0" smtClean="0">
                <a:solidFill>
                  <a:schemeClr val="tx2"/>
                </a:solidFill>
              </a:rPr>
              <a:t> look </a:t>
            </a:r>
            <a:r>
              <a:rPr lang="en-US" altLang="en-US" sz="2800" i="1" dirty="0" smtClean="0">
                <a:solidFill>
                  <a:schemeClr val="tx2"/>
                </a:solidFill>
              </a:rPr>
              <a:t>here</a:t>
            </a:r>
            <a:r>
              <a:rPr lang="en-US" altLang="en-US" sz="2800" dirty="0" smtClean="0">
                <a:solidFill>
                  <a:schemeClr val="tx2"/>
                </a:solidFill>
              </a:rPr>
              <a:t>; but look </a:t>
            </a:r>
            <a:r>
              <a:rPr lang="en-US" altLang="en-US" sz="2800" i="1" dirty="0" smtClean="0">
                <a:solidFill>
                  <a:schemeClr val="tx2"/>
                </a:solidFill>
              </a:rPr>
              <a:t>there</a:t>
            </a:r>
            <a:r>
              <a:rPr lang="en-US" altLang="en-US" sz="2800" dirty="0" smtClean="0">
                <a:solidFill>
                  <a:schemeClr val="tx2"/>
                </a:solidFill>
              </a:rPr>
              <a:t>, </a:t>
            </a:r>
            <a:r>
              <a:rPr lang="en-US" altLang="en-US" sz="2800" i="1" dirty="0" smtClean="0">
                <a:solidFill>
                  <a:schemeClr val="tx2"/>
                </a:solidFill>
              </a:rPr>
              <a:t>too</a:t>
            </a:r>
            <a:r>
              <a:rPr lang="en-US" altLang="en-US" sz="2800" dirty="0" smtClean="0">
                <a:solidFill>
                  <a:schemeClr val="tx2"/>
                </a:solidFill>
              </a:rPr>
              <a:t>’</a:t>
            </a:r>
          </a:p>
        </p:txBody>
      </p:sp>
      <p:sp>
        <p:nvSpPr>
          <p:cNvPr id="2765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EA8423D8-23AF-4D0E-A804-5FCB0D79D19E}" type="slidenum">
              <a:rPr lang="en-US" altLang="en-US"/>
              <a:pPr eaLnBrk="1" hangingPunct="1"/>
              <a:t>96</a:t>
            </a:fld>
            <a:endParaRPr lang="en-US" altLang="en-US"/>
          </a:p>
        </p:txBody>
      </p:sp>
    </p:spTree>
    <p:extLst>
      <p:ext uri="{BB962C8B-B14F-4D97-AF65-F5344CB8AC3E}">
        <p14:creationId xmlns:p14="http://schemas.microsoft.com/office/powerpoint/2010/main" val="375620577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6846CFCC-42FA-45E3-BF21-2721B2C6FB79}" type="slidenum">
              <a:rPr lang="en-US" altLang="en-US" sz="1200"/>
              <a:pPr algn="r" eaLnBrk="1" hangingPunct="1">
                <a:spcBef>
                  <a:spcPct val="0"/>
                </a:spcBef>
                <a:buClrTx/>
                <a:buSzTx/>
                <a:buFontTx/>
                <a:buNone/>
              </a:pPr>
              <a:t>97</a:t>
            </a:fld>
            <a:endParaRPr lang="en-US" altLang="en-US" sz="1200"/>
          </a:p>
        </p:txBody>
      </p:sp>
      <p:sp>
        <p:nvSpPr>
          <p:cNvPr id="28675" name="Rectangle 2"/>
          <p:cNvSpPr>
            <a:spLocks noGrp="1" noChangeAspect="1" noChangeArrowheads="1"/>
          </p:cNvSpPr>
          <p:nvPr>
            <p:ph type="title" idx="4294967295"/>
          </p:nvPr>
        </p:nvSpPr>
        <p:spPr/>
        <p:txBody>
          <a:bodyPr/>
          <a:lstStyle/>
          <a:p>
            <a:pPr algn="ctr" eaLnBrk="1" hangingPunct="1"/>
            <a:r>
              <a:rPr lang="en-US" altLang="en-US" sz="3200" b="1" dirty="0" smtClean="0"/>
              <a:t>Required Fields –</a:t>
            </a:r>
            <a:br>
              <a:rPr lang="en-US" altLang="en-US" sz="3200" b="1" dirty="0" smtClean="0"/>
            </a:br>
            <a:r>
              <a:rPr lang="en-US" altLang="en-US" sz="2800" b="1" dirty="0" smtClean="0"/>
              <a:t>Citation for Source Data Found (670)</a:t>
            </a:r>
          </a:p>
        </p:txBody>
      </p:sp>
      <p:sp>
        <p:nvSpPr>
          <p:cNvPr id="28676" name="Rectangle 3"/>
          <p:cNvSpPr>
            <a:spLocks noGrp="1" noChangeArrowheads="1"/>
          </p:cNvSpPr>
          <p:nvPr>
            <p:ph type="body" idx="4294967295"/>
          </p:nvPr>
        </p:nvSpPr>
        <p:spPr>
          <a:xfrm>
            <a:off x="990600" y="1600200"/>
            <a:ext cx="7924800" cy="4800600"/>
          </a:xfrm>
        </p:spPr>
        <p:txBody>
          <a:bodyPr/>
          <a:lstStyle/>
          <a:p>
            <a:pPr eaLnBrk="1" hangingPunct="1">
              <a:spcBef>
                <a:spcPts val="600"/>
              </a:spcBef>
            </a:pPr>
            <a:r>
              <a:rPr lang="en-US" altLang="en-US" sz="2800" dirty="0" smtClean="0"/>
              <a:t>A brief </a:t>
            </a:r>
            <a:r>
              <a:rPr lang="en-US" altLang="en-US" sz="2800" dirty="0" smtClean="0">
                <a:solidFill>
                  <a:schemeClr val="tx2"/>
                </a:solidFill>
              </a:rPr>
              <a:t>citation</a:t>
            </a:r>
            <a:r>
              <a:rPr lang="en-US" altLang="en-US" sz="2800" dirty="0" smtClean="0"/>
              <a:t> of a source in which the form of the heading is used</a:t>
            </a:r>
          </a:p>
          <a:p>
            <a:pPr lvl="1" eaLnBrk="1" hangingPunct="1">
              <a:spcBef>
                <a:spcPts val="600"/>
              </a:spcBef>
            </a:pPr>
            <a:r>
              <a:rPr lang="en-US" altLang="en-US" sz="2400" dirty="0" smtClean="0"/>
              <a:t>First 670: the resource initially cataloged</a:t>
            </a:r>
          </a:p>
          <a:p>
            <a:pPr lvl="1" eaLnBrk="1" hangingPunct="1">
              <a:spcBef>
                <a:spcPts val="600"/>
              </a:spcBef>
            </a:pPr>
            <a:r>
              <a:rPr lang="en-US" altLang="en-US" sz="2400" dirty="0" smtClean="0"/>
              <a:t>Other 670s: usage in other resources</a:t>
            </a:r>
          </a:p>
          <a:p>
            <a:pPr eaLnBrk="1" hangingPunct="1">
              <a:spcBef>
                <a:spcPts val="600"/>
              </a:spcBef>
            </a:pPr>
            <a:r>
              <a:rPr lang="en-US" altLang="en-US" sz="2800" dirty="0" smtClean="0"/>
              <a:t>Document the actual forms used</a:t>
            </a:r>
          </a:p>
          <a:p>
            <a:pPr lvl="1" eaLnBrk="1" hangingPunct="1">
              <a:spcBef>
                <a:spcPts val="600"/>
              </a:spcBef>
            </a:pPr>
            <a:r>
              <a:rPr lang="en-US" altLang="en-US" sz="2400" dirty="0"/>
              <a:t>Contextualize</a:t>
            </a:r>
          </a:p>
          <a:p>
            <a:pPr lvl="1" eaLnBrk="1" hangingPunct="1">
              <a:spcBef>
                <a:spcPts val="600"/>
              </a:spcBef>
            </a:pPr>
            <a:r>
              <a:rPr lang="en-US" altLang="en-US" sz="2400" dirty="0" smtClean="0"/>
              <a:t>Justify</a:t>
            </a:r>
          </a:p>
          <a:p>
            <a:pPr eaLnBrk="1" hangingPunct="1">
              <a:spcBef>
                <a:spcPts val="600"/>
              </a:spcBef>
            </a:pPr>
            <a:r>
              <a:rPr lang="en-US" altLang="en-US" sz="2800" dirty="0" smtClean="0"/>
              <a:t>Helpful in identifying and distinguishing</a:t>
            </a:r>
          </a:p>
          <a:p>
            <a:pPr lvl="1" eaLnBrk="1" hangingPunct="1">
              <a:spcBef>
                <a:spcPts val="600"/>
              </a:spcBef>
            </a:pPr>
            <a:r>
              <a:rPr lang="en-US" altLang="en-US" sz="2400" dirty="0" smtClean="0"/>
              <a:t>i.e., identifying the ‘correct’ Mark Twain</a:t>
            </a:r>
            <a:endParaRPr lang="en-US" altLang="en-US" sz="2400" dirty="0" smtClean="0">
              <a:solidFill>
                <a:schemeClr val="tx2"/>
              </a:solidFill>
            </a:endParaRPr>
          </a:p>
          <a:p>
            <a:pPr eaLnBrk="1" hangingPunct="1">
              <a:spcBef>
                <a:spcPts val="600"/>
              </a:spcBef>
            </a:pPr>
            <a:r>
              <a:rPr lang="en-US" altLang="en-US" sz="2800" dirty="0" smtClean="0">
                <a:solidFill>
                  <a:schemeClr val="tx2"/>
                </a:solidFill>
              </a:rPr>
              <a:t>‘In this resource, I found </a:t>
            </a:r>
            <a:r>
              <a:rPr lang="en-US" altLang="en-US" sz="2800" u="sng" dirty="0" smtClean="0">
                <a:solidFill>
                  <a:schemeClr val="tx2"/>
                </a:solidFill>
              </a:rPr>
              <a:t>this</a:t>
            </a:r>
            <a:r>
              <a:rPr lang="en-US" altLang="en-US" sz="2800" dirty="0" smtClean="0">
                <a:solidFill>
                  <a:schemeClr val="tx2"/>
                </a:solidFill>
              </a:rPr>
              <a:t> form used’</a:t>
            </a:r>
          </a:p>
        </p:txBody>
      </p:sp>
      <p:sp>
        <p:nvSpPr>
          <p:cNvPr id="2867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8A7AB033-74A8-4564-91C4-F97622AB86E8}" type="slidenum">
              <a:rPr lang="en-US" altLang="en-US"/>
              <a:pPr eaLnBrk="1" hangingPunct="1"/>
              <a:t>97</a:t>
            </a:fld>
            <a:endParaRPr lang="en-US" altLang="en-US"/>
          </a:p>
        </p:txBody>
      </p:sp>
    </p:spTree>
    <p:extLst>
      <p:ext uri="{BB962C8B-B14F-4D97-AF65-F5344CB8AC3E}">
        <p14:creationId xmlns:p14="http://schemas.microsoft.com/office/powerpoint/2010/main" val="408227359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1BEC9585-B1F5-40A0-9A18-FAA14F7208F9}" type="slidenum">
              <a:rPr lang="en-US" altLang="en-US" sz="1200"/>
              <a:pPr algn="r" eaLnBrk="1" hangingPunct="1">
                <a:spcBef>
                  <a:spcPct val="0"/>
                </a:spcBef>
                <a:buClrTx/>
                <a:buSzTx/>
                <a:buFontTx/>
                <a:buNone/>
              </a:pPr>
              <a:t>98</a:t>
            </a:fld>
            <a:endParaRPr lang="en-US" altLang="en-US" sz="1200"/>
          </a:p>
        </p:txBody>
      </p:sp>
      <p:sp>
        <p:nvSpPr>
          <p:cNvPr id="29699" name="Rectangle 2"/>
          <p:cNvSpPr>
            <a:spLocks noGrp="1" noChangeAspect="1" noChangeArrowheads="1"/>
          </p:cNvSpPr>
          <p:nvPr>
            <p:ph type="title" idx="4294967295"/>
          </p:nvPr>
        </p:nvSpPr>
        <p:spPr/>
        <p:txBody>
          <a:bodyPr/>
          <a:lstStyle/>
          <a:p>
            <a:pPr algn="ctr" eaLnBrk="1" hangingPunct="1"/>
            <a:r>
              <a:rPr lang="en-US" altLang="en-US" sz="3200" b="1" dirty="0" smtClean="0"/>
              <a:t>Required Fields –</a:t>
            </a:r>
            <a:br>
              <a:rPr lang="en-US" altLang="en-US" sz="3200" b="1" dirty="0" smtClean="0"/>
            </a:br>
            <a:r>
              <a:rPr lang="en-US" altLang="en-US" sz="2800" b="1" dirty="0" smtClean="0"/>
              <a:t>Citation for Sources Not Found (675)</a:t>
            </a:r>
          </a:p>
        </p:txBody>
      </p:sp>
      <p:sp>
        <p:nvSpPr>
          <p:cNvPr id="29700" name="Rectangle 3"/>
          <p:cNvSpPr>
            <a:spLocks noGrp="1" noChangeArrowheads="1"/>
          </p:cNvSpPr>
          <p:nvPr>
            <p:ph type="body" idx="4294967295"/>
          </p:nvPr>
        </p:nvSpPr>
        <p:spPr>
          <a:xfrm>
            <a:off x="990600" y="1600200"/>
            <a:ext cx="8001000" cy="4953000"/>
          </a:xfrm>
        </p:spPr>
        <p:txBody>
          <a:bodyPr/>
          <a:lstStyle/>
          <a:p>
            <a:pPr eaLnBrk="1" hangingPunct="1">
              <a:spcBef>
                <a:spcPts val="600"/>
              </a:spcBef>
            </a:pPr>
            <a:r>
              <a:rPr lang="en-US" altLang="en-US" sz="2800" dirty="0" smtClean="0"/>
              <a:t>A brief </a:t>
            </a:r>
            <a:r>
              <a:rPr lang="en-US" altLang="en-US" sz="2800" dirty="0" smtClean="0">
                <a:solidFill>
                  <a:schemeClr val="tx2"/>
                </a:solidFill>
              </a:rPr>
              <a:t>citation</a:t>
            </a:r>
            <a:r>
              <a:rPr lang="en-US" altLang="en-US" sz="2800" dirty="0" smtClean="0"/>
              <a:t> of a source in which the form of the heading has </a:t>
            </a:r>
            <a:r>
              <a:rPr lang="en-US" altLang="en-US" sz="2800" i="1" dirty="0" smtClean="0"/>
              <a:t>not</a:t>
            </a:r>
            <a:r>
              <a:rPr lang="en-US" altLang="en-US" sz="2800" dirty="0" smtClean="0"/>
              <a:t> been used</a:t>
            </a:r>
          </a:p>
          <a:p>
            <a:pPr lvl="1" eaLnBrk="1" hangingPunct="1">
              <a:spcBef>
                <a:spcPts val="600"/>
              </a:spcBef>
            </a:pPr>
            <a:r>
              <a:rPr lang="en-US" altLang="en-US" sz="2400" dirty="0" smtClean="0"/>
              <a:t>Often, what appears in the resource is a form related to a </a:t>
            </a:r>
            <a:r>
              <a:rPr lang="en-US" altLang="en-US" sz="2400" i="1" dirty="0" smtClean="0"/>
              <a:t>see-also</a:t>
            </a:r>
            <a:r>
              <a:rPr lang="en-US" altLang="en-US" sz="2400" dirty="0" smtClean="0"/>
              <a:t> reference</a:t>
            </a:r>
          </a:p>
          <a:p>
            <a:pPr lvl="2" eaLnBrk="1" hangingPunct="1">
              <a:spcBef>
                <a:spcPts val="600"/>
              </a:spcBef>
            </a:pPr>
            <a:r>
              <a:rPr lang="en-US" altLang="en-US" sz="2100" dirty="0" smtClean="0"/>
              <a:t>thus</a:t>
            </a:r>
            <a:r>
              <a:rPr lang="en-US" altLang="en-US" sz="2100" dirty="0"/>
              <a:t>, often appears in conjunction with 5XX</a:t>
            </a:r>
          </a:p>
          <a:p>
            <a:pPr eaLnBrk="1" hangingPunct="1">
              <a:spcBef>
                <a:spcPts val="600"/>
              </a:spcBef>
            </a:pPr>
            <a:r>
              <a:rPr lang="en-US" altLang="en-US" sz="2800" dirty="0" smtClean="0"/>
              <a:t>Helps document the history of </a:t>
            </a:r>
            <a:r>
              <a:rPr lang="en-US" altLang="en-US" sz="2800" dirty="0" smtClean="0">
                <a:solidFill>
                  <a:schemeClr val="tx2"/>
                </a:solidFill>
              </a:rPr>
              <a:t>usage</a:t>
            </a:r>
          </a:p>
          <a:p>
            <a:pPr lvl="1" eaLnBrk="1" hangingPunct="1">
              <a:spcBef>
                <a:spcPts val="600"/>
              </a:spcBef>
            </a:pPr>
            <a:r>
              <a:rPr lang="en-US" altLang="en-US" sz="2400" dirty="0" smtClean="0"/>
              <a:t>e.g., name changes, related headings, etc.</a:t>
            </a:r>
          </a:p>
          <a:p>
            <a:pPr lvl="1" eaLnBrk="1" hangingPunct="1">
              <a:spcBef>
                <a:spcPts val="600"/>
              </a:spcBef>
            </a:pPr>
            <a:r>
              <a:rPr lang="en-US" altLang="en-US" sz="2400" dirty="0"/>
              <a:t>Contextualize</a:t>
            </a:r>
          </a:p>
          <a:p>
            <a:pPr lvl="1" eaLnBrk="1" hangingPunct="1">
              <a:spcBef>
                <a:spcPts val="600"/>
              </a:spcBef>
            </a:pPr>
            <a:r>
              <a:rPr lang="en-US" altLang="en-US" sz="2400" dirty="0"/>
              <a:t>Justify</a:t>
            </a:r>
          </a:p>
          <a:p>
            <a:pPr eaLnBrk="1" hangingPunct="1">
              <a:spcBef>
                <a:spcPts val="600"/>
              </a:spcBef>
            </a:pPr>
            <a:r>
              <a:rPr lang="en-US" altLang="en-US" sz="2800" dirty="0" smtClean="0">
                <a:solidFill>
                  <a:schemeClr val="tx2"/>
                </a:solidFill>
              </a:rPr>
              <a:t>‘In this resource, I didn’t find the </a:t>
            </a:r>
            <a:r>
              <a:rPr lang="en-US" altLang="en-US" sz="2800" u="sng" dirty="0" smtClean="0">
                <a:solidFill>
                  <a:schemeClr val="tx2"/>
                </a:solidFill>
              </a:rPr>
              <a:t>1XX </a:t>
            </a:r>
            <a:r>
              <a:rPr lang="en-US" altLang="en-US" sz="2800" dirty="0" smtClean="0">
                <a:solidFill>
                  <a:schemeClr val="tx2"/>
                </a:solidFill>
              </a:rPr>
              <a:t>form, but I found this </a:t>
            </a:r>
            <a:r>
              <a:rPr lang="en-US" altLang="en-US" sz="2800" u="sng" dirty="0" smtClean="0">
                <a:solidFill>
                  <a:schemeClr val="tx2"/>
                </a:solidFill>
              </a:rPr>
              <a:t>other</a:t>
            </a:r>
            <a:r>
              <a:rPr lang="en-US" altLang="en-US" sz="2800" dirty="0" smtClean="0">
                <a:solidFill>
                  <a:schemeClr val="tx2"/>
                </a:solidFill>
              </a:rPr>
              <a:t> form’</a:t>
            </a:r>
          </a:p>
        </p:txBody>
      </p:sp>
      <p:sp>
        <p:nvSpPr>
          <p:cNvPr id="2970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52155A53-C3B8-4EAE-BD85-037930E7F989}" type="slidenum">
              <a:rPr lang="en-US" altLang="en-US"/>
              <a:pPr eaLnBrk="1" hangingPunct="1"/>
              <a:t>98</a:t>
            </a:fld>
            <a:endParaRPr lang="en-US" altLang="en-US" dirty="0"/>
          </a:p>
        </p:txBody>
      </p:sp>
    </p:spTree>
    <p:extLst>
      <p:ext uri="{BB962C8B-B14F-4D97-AF65-F5344CB8AC3E}">
        <p14:creationId xmlns:p14="http://schemas.microsoft.com/office/powerpoint/2010/main" val="234374406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DAC26EC1-1A04-406F-B3ED-C252F6DA1668}" type="slidenum">
              <a:rPr lang="en-US" altLang="en-US" sz="1200"/>
              <a:pPr algn="r" eaLnBrk="1" hangingPunct="1">
                <a:spcBef>
                  <a:spcPct val="0"/>
                </a:spcBef>
                <a:buClrTx/>
                <a:buSzTx/>
                <a:buFontTx/>
                <a:buNone/>
              </a:pPr>
              <a:t>99</a:t>
            </a:fld>
            <a:endParaRPr lang="en-US" altLang="en-US" sz="1200"/>
          </a:p>
        </p:txBody>
      </p:sp>
      <p:sp>
        <p:nvSpPr>
          <p:cNvPr id="30723" name="Rectangle 2"/>
          <p:cNvSpPr>
            <a:spLocks noGrp="1" noChangeAspect="1" noChangeArrowheads="1"/>
          </p:cNvSpPr>
          <p:nvPr>
            <p:ph type="title" idx="4294967295"/>
          </p:nvPr>
        </p:nvSpPr>
        <p:spPr/>
        <p:txBody>
          <a:bodyPr/>
          <a:lstStyle/>
          <a:p>
            <a:pPr algn="ctr" eaLnBrk="1" hangingPunct="1"/>
            <a:r>
              <a:rPr lang="en-US" altLang="en-US" sz="3200" b="1" smtClean="0"/>
              <a:t>Optional Fields</a:t>
            </a:r>
          </a:p>
        </p:txBody>
      </p:sp>
      <p:sp>
        <p:nvSpPr>
          <p:cNvPr id="30724" name="Rectangle 3"/>
          <p:cNvSpPr>
            <a:spLocks noGrp="1" noChangeArrowheads="1"/>
          </p:cNvSpPr>
          <p:nvPr>
            <p:ph type="body" idx="4294967295"/>
          </p:nvPr>
        </p:nvSpPr>
        <p:spPr>
          <a:xfrm>
            <a:off x="990600" y="1676400"/>
            <a:ext cx="7696200" cy="4724400"/>
          </a:xfrm>
        </p:spPr>
        <p:txBody>
          <a:bodyPr/>
          <a:lstStyle/>
          <a:p>
            <a:pPr eaLnBrk="1" hangingPunct="1"/>
            <a:r>
              <a:rPr lang="en-US" altLang="en-US" sz="2800" dirty="0" smtClean="0">
                <a:solidFill>
                  <a:schemeClr val="tx2"/>
                </a:solidFill>
              </a:rPr>
              <a:t>Many other attributes can be added to a NAR</a:t>
            </a:r>
          </a:p>
          <a:p>
            <a:pPr lvl="1" eaLnBrk="1" hangingPunct="1"/>
            <a:r>
              <a:rPr lang="en-US" altLang="en-US" sz="2400" dirty="0" smtClean="0"/>
              <a:t>Help address the ‘</a:t>
            </a:r>
            <a:r>
              <a:rPr lang="en-US" altLang="en-US" sz="2400" dirty="0" smtClean="0">
                <a:solidFill>
                  <a:schemeClr val="tx2"/>
                </a:solidFill>
              </a:rPr>
              <a:t>contextualize</a:t>
            </a:r>
            <a:r>
              <a:rPr lang="en-US" altLang="en-US" sz="2400" dirty="0" smtClean="0"/>
              <a:t>’ user task</a:t>
            </a:r>
          </a:p>
          <a:p>
            <a:pPr lvl="1" eaLnBrk="1" hangingPunct="1"/>
            <a:r>
              <a:rPr lang="en-US" altLang="en-US" sz="2400" dirty="0" smtClean="0"/>
              <a:t>Attributes defined in RDA chapters </a:t>
            </a:r>
            <a:r>
              <a:rPr lang="en-US" altLang="en-US" sz="2400" dirty="0" smtClean="0">
                <a:solidFill>
                  <a:schemeClr val="tx2"/>
                </a:solidFill>
              </a:rPr>
              <a:t>9-11</a:t>
            </a:r>
          </a:p>
          <a:p>
            <a:pPr eaLnBrk="1" hangingPunct="1"/>
            <a:endParaRPr lang="en-US" altLang="en-US" sz="2800" dirty="0" smtClean="0"/>
          </a:p>
          <a:p>
            <a:pPr eaLnBrk="1" hangingPunct="1"/>
            <a:r>
              <a:rPr lang="en-US" altLang="en-US" sz="2800" dirty="0" smtClean="0"/>
              <a:t>What follows is a very brief introduction to some of these optional fields</a:t>
            </a:r>
          </a:p>
          <a:p>
            <a:pPr lvl="1" eaLnBrk="1" hangingPunct="1"/>
            <a:r>
              <a:rPr lang="en-US" altLang="en-US" sz="2400" dirty="0" smtClean="0"/>
              <a:t>Keep in mind that these are</a:t>
            </a:r>
            <a:r>
              <a:rPr lang="en-US" altLang="en-US" sz="2400" dirty="0" smtClean="0">
                <a:solidFill>
                  <a:schemeClr val="tx2"/>
                </a:solidFill>
              </a:rPr>
              <a:t> optional</a:t>
            </a:r>
          </a:p>
          <a:p>
            <a:pPr lvl="1" eaLnBrk="1" hangingPunct="1"/>
            <a:r>
              <a:rPr lang="en-US" altLang="en-US" sz="2400" dirty="0" smtClean="0"/>
              <a:t>Encouraged, but not required</a:t>
            </a:r>
          </a:p>
        </p:txBody>
      </p:sp>
      <p:sp>
        <p:nvSpPr>
          <p:cNvPr id="3072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DBF4CDAC-6D53-4286-AB93-4DD8F046ED3B}" type="slidenum">
              <a:rPr lang="en-US" altLang="en-US"/>
              <a:pPr eaLnBrk="1" hangingPunct="1"/>
              <a:t>99</a:t>
            </a:fld>
            <a:endParaRPr lang="en-US" altLang="en-US"/>
          </a:p>
        </p:txBody>
      </p:sp>
    </p:spTree>
    <p:extLst>
      <p:ext uri="{BB962C8B-B14F-4D97-AF65-F5344CB8AC3E}">
        <p14:creationId xmlns:p14="http://schemas.microsoft.com/office/powerpoint/2010/main" val="114975839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B292FF6E-EF85-4E0E-B3B5-2B20DC2A2164}" type="slidenum">
              <a:rPr lang="en-US" altLang="en-US" sz="1200"/>
              <a:pPr algn="r" eaLnBrk="1" hangingPunct="1">
                <a:spcBef>
                  <a:spcPct val="0"/>
                </a:spcBef>
                <a:buClrTx/>
                <a:buSzTx/>
                <a:buFontTx/>
                <a:buNone/>
              </a:pPr>
              <a:t>100</a:t>
            </a:fld>
            <a:endParaRPr lang="en-US" altLang="en-US" sz="1200"/>
          </a:p>
        </p:txBody>
      </p:sp>
      <p:sp>
        <p:nvSpPr>
          <p:cNvPr id="31747" name="Rectangle 2"/>
          <p:cNvSpPr>
            <a:spLocks noGrp="1" noChangeAspect="1" noChangeArrowheads="1"/>
          </p:cNvSpPr>
          <p:nvPr>
            <p:ph type="title" idx="4294967295"/>
          </p:nvPr>
        </p:nvSpPr>
        <p:spPr/>
        <p:txBody>
          <a:bodyPr/>
          <a:lstStyle/>
          <a:p>
            <a:pPr algn="ctr" eaLnBrk="1" hangingPunct="1"/>
            <a:r>
              <a:rPr lang="en-US" altLang="en-US" sz="3200" b="1" smtClean="0"/>
              <a:t>Optional Fields</a:t>
            </a:r>
          </a:p>
        </p:txBody>
      </p:sp>
      <p:sp>
        <p:nvSpPr>
          <p:cNvPr id="31748" name="Rectangle 3"/>
          <p:cNvSpPr>
            <a:spLocks noGrp="1" noChangeArrowheads="1"/>
          </p:cNvSpPr>
          <p:nvPr>
            <p:ph type="body" idx="4294967295"/>
          </p:nvPr>
        </p:nvSpPr>
        <p:spPr>
          <a:xfrm>
            <a:off x="1219200" y="1676400"/>
            <a:ext cx="7391400" cy="4724400"/>
          </a:xfrm>
        </p:spPr>
        <p:txBody>
          <a:bodyPr/>
          <a:lstStyle/>
          <a:p>
            <a:pPr eaLnBrk="1" hangingPunct="1">
              <a:lnSpc>
                <a:spcPct val="90000"/>
              </a:lnSpc>
              <a:spcBef>
                <a:spcPts val="600"/>
              </a:spcBef>
            </a:pPr>
            <a:r>
              <a:rPr lang="en-US" altLang="en-US" sz="2800" dirty="0" smtClean="0">
                <a:latin typeface="Verdana" pitchFamily="34" charset="0"/>
                <a:ea typeface="Verdana" pitchFamily="34" charset="0"/>
                <a:cs typeface="Verdana" pitchFamily="34" charset="0"/>
              </a:rPr>
              <a:t>046     Special Coded Dates</a:t>
            </a:r>
          </a:p>
          <a:p>
            <a:pPr eaLnBrk="1" hangingPunct="1">
              <a:lnSpc>
                <a:spcPct val="90000"/>
              </a:lnSpc>
              <a:spcBef>
                <a:spcPts val="600"/>
              </a:spcBef>
            </a:pPr>
            <a:r>
              <a:rPr lang="en-US" altLang="en-US" sz="2800" dirty="0" smtClean="0">
                <a:latin typeface="Verdana" pitchFamily="34" charset="0"/>
                <a:ea typeface="Verdana" pitchFamily="34" charset="0"/>
                <a:cs typeface="Verdana" pitchFamily="34" charset="0"/>
              </a:rPr>
              <a:t>370     Associated Place</a:t>
            </a:r>
          </a:p>
          <a:p>
            <a:pPr eaLnBrk="1" hangingPunct="1">
              <a:lnSpc>
                <a:spcPct val="90000"/>
              </a:lnSpc>
              <a:spcBef>
                <a:spcPts val="600"/>
              </a:spcBef>
            </a:pPr>
            <a:r>
              <a:rPr lang="en-US" altLang="en-US" sz="2800" dirty="0" smtClean="0">
                <a:latin typeface="Verdana" pitchFamily="34" charset="0"/>
                <a:ea typeface="Verdana" pitchFamily="34" charset="0"/>
                <a:cs typeface="Verdana" pitchFamily="34" charset="0"/>
              </a:rPr>
              <a:t>371     Address</a:t>
            </a:r>
          </a:p>
          <a:p>
            <a:pPr eaLnBrk="1" hangingPunct="1">
              <a:lnSpc>
                <a:spcPct val="90000"/>
              </a:lnSpc>
              <a:spcBef>
                <a:spcPts val="600"/>
              </a:spcBef>
            </a:pPr>
            <a:r>
              <a:rPr lang="en-US" altLang="en-US" sz="2800" dirty="0" smtClean="0">
                <a:latin typeface="Verdana" pitchFamily="34" charset="0"/>
                <a:ea typeface="Verdana" pitchFamily="34" charset="0"/>
                <a:cs typeface="Verdana" pitchFamily="34" charset="0"/>
              </a:rPr>
              <a:t>372     Field of Activity</a:t>
            </a:r>
            <a:r>
              <a:rPr lang="en-US" altLang="en-US" sz="2800" b="1" dirty="0" smtClean="0">
                <a:latin typeface="Verdana" pitchFamily="34" charset="0"/>
                <a:ea typeface="Verdana" pitchFamily="34" charset="0"/>
                <a:cs typeface="Verdana" pitchFamily="34" charset="0"/>
              </a:rPr>
              <a:t> </a:t>
            </a:r>
          </a:p>
          <a:p>
            <a:pPr eaLnBrk="1" hangingPunct="1">
              <a:lnSpc>
                <a:spcPct val="90000"/>
              </a:lnSpc>
              <a:spcBef>
                <a:spcPts val="600"/>
              </a:spcBef>
            </a:pPr>
            <a:r>
              <a:rPr lang="en-US" altLang="en-US" sz="2800" dirty="0" smtClean="0">
                <a:latin typeface="Verdana" pitchFamily="34" charset="0"/>
                <a:ea typeface="Verdana" pitchFamily="34" charset="0"/>
                <a:cs typeface="Verdana" pitchFamily="34" charset="0"/>
              </a:rPr>
              <a:t>373     Affiliation</a:t>
            </a:r>
            <a:r>
              <a:rPr lang="en-US" altLang="en-US" sz="2800" b="1" dirty="0" smtClean="0">
                <a:latin typeface="Verdana" pitchFamily="34" charset="0"/>
                <a:ea typeface="Verdana" pitchFamily="34" charset="0"/>
                <a:cs typeface="Verdana" pitchFamily="34" charset="0"/>
              </a:rPr>
              <a:t> </a:t>
            </a:r>
          </a:p>
          <a:p>
            <a:pPr eaLnBrk="1" hangingPunct="1">
              <a:lnSpc>
                <a:spcPct val="90000"/>
              </a:lnSpc>
              <a:spcBef>
                <a:spcPts val="600"/>
              </a:spcBef>
            </a:pPr>
            <a:r>
              <a:rPr lang="en-US" altLang="en-US" sz="2800" dirty="0" smtClean="0">
                <a:latin typeface="Verdana" pitchFamily="34" charset="0"/>
                <a:ea typeface="Verdana" pitchFamily="34" charset="0"/>
                <a:cs typeface="Verdana" pitchFamily="34" charset="0"/>
              </a:rPr>
              <a:t>374     Occupation</a:t>
            </a:r>
            <a:r>
              <a:rPr lang="en-US" altLang="en-US" sz="2800" b="1" dirty="0" smtClean="0">
                <a:latin typeface="Verdana" pitchFamily="34" charset="0"/>
                <a:ea typeface="Verdana" pitchFamily="34" charset="0"/>
                <a:cs typeface="Verdana" pitchFamily="34" charset="0"/>
              </a:rPr>
              <a:t> </a:t>
            </a:r>
          </a:p>
          <a:p>
            <a:pPr eaLnBrk="1" hangingPunct="1">
              <a:lnSpc>
                <a:spcPct val="90000"/>
              </a:lnSpc>
              <a:spcBef>
                <a:spcPts val="600"/>
              </a:spcBef>
            </a:pPr>
            <a:r>
              <a:rPr lang="en-US" altLang="en-US" sz="2800" dirty="0" smtClean="0">
                <a:latin typeface="Verdana" pitchFamily="34" charset="0"/>
                <a:ea typeface="Verdana" pitchFamily="34" charset="0"/>
                <a:cs typeface="Verdana" pitchFamily="34" charset="0"/>
              </a:rPr>
              <a:t>375     Gender</a:t>
            </a:r>
            <a:r>
              <a:rPr lang="en-US" altLang="en-US" sz="2800" b="1" dirty="0" smtClean="0">
                <a:latin typeface="Verdana" pitchFamily="34" charset="0"/>
                <a:ea typeface="Verdana" pitchFamily="34" charset="0"/>
                <a:cs typeface="Verdana" pitchFamily="34" charset="0"/>
              </a:rPr>
              <a:t> </a:t>
            </a:r>
          </a:p>
          <a:p>
            <a:pPr eaLnBrk="1" hangingPunct="1">
              <a:lnSpc>
                <a:spcPct val="90000"/>
              </a:lnSpc>
              <a:spcBef>
                <a:spcPts val="600"/>
              </a:spcBef>
            </a:pPr>
            <a:r>
              <a:rPr lang="en-US" altLang="en-US" sz="2800" dirty="0" smtClean="0">
                <a:latin typeface="Verdana" pitchFamily="34" charset="0"/>
                <a:ea typeface="Verdana" pitchFamily="34" charset="0"/>
                <a:cs typeface="Verdana" pitchFamily="34" charset="0"/>
              </a:rPr>
              <a:t>377     Associated Language</a:t>
            </a:r>
            <a:endParaRPr lang="en-US" altLang="en-US" sz="2800" b="1" dirty="0" smtClean="0">
              <a:latin typeface="Verdana" pitchFamily="34" charset="0"/>
              <a:ea typeface="Verdana" pitchFamily="34" charset="0"/>
              <a:cs typeface="Verdana" pitchFamily="34" charset="0"/>
            </a:endParaRPr>
          </a:p>
          <a:p>
            <a:pPr eaLnBrk="1" hangingPunct="1">
              <a:lnSpc>
                <a:spcPct val="90000"/>
              </a:lnSpc>
              <a:spcBef>
                <a:spcPts val="600"/>
              </a:spcBef>
            </a:pPr>
            <a:r>
              <a:rPr lang="en-US" altLang="en-US" sz="2800" dirty="0" smtClean="0">
                <a:latin typeface="Verdana" pitchFamily="34" charset="0"/>
                <a:ea typeface="Verdana" pitchFamily="34" charset="0"/>
                <a:cs typeface="Verdana" pitchFamily="34" charset="0"/>
              </a:rPr>
              <a:t>378     Fuller Form of Personal Name</a:t>
            </a:r>
            <a:endParaRPr lang="en-US" altLang="en-US" sz="2800" dirty="0" smtClean="0">
              <a:solidFill>
                <a:schemeClr val="tx2"/>
              </a:solidFill>
              <a:latin typeface="Verdana" pitchFamily="34" charset="0"/>
              <a:ea typeface="Verdana" pitchFamily="34" charset="0"/>
              <a:cs typeface="Verdana" pitchFamily="34" charset="0"/>
            </a:endParaRPr>
          </a:p>
        </p:txBody>
      </p:sp>
      <p:sp>
        <p:nvSpPr>
          <p:cNvPr id="3174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1C7CB7BE-2A1F-4858-B314-91EB767F35AE}" type="slidenum">
              <a:rPr lang="en-US" altLang="en-US"/>
              <a:pPr eaLnBrk="1" hangingPunct="1"/>
              <a:t>100</a:t>
            </a:fld>
            <a:endParaRPr lang="en-US" altLang="en-US"/>
          </a:p>
        </p:txBody>
      </p:sp>
    </p:spTree>
    <p:extLst>
      <p:ext uri="{BB962C8B-B14F-4D97-AF65-F5344CB8AC3E}">
        <p14:creationId xmlns:p14="http://schemas.microsoft.com/office/powerpoint/2010/main" val="191381914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algn="ctr"/>
            <a:r>
              <a:rPr lang="en-US" altLang="en-US" b="1" smtClean="0"/>
              <a:t>Unit 3: Examples</a:t>
            </a:r>
          </a:p>
        </p:txBody>
      </p:sp>
      <p:sp>
        <p:nvSpPr>
          <p:cNvPr id="3" name="Text Placeholder 2"/>
          <p:cNvSpPr>
            <a:spLocks noGrp="1"/>
          </p:cNvSpPr>
          <p:nvPr>
            <p:ph type="body" sz="half" idx="2"/>
          </p:nvPr>
        </p:nvSpPr>
        <p:spPr>
          <a:xfrm>
            <a:off x="1143000" y="1827213"/>
            <a:ext cx="7540625" cy="4114800"/>
          </a:xfrm>
        </p:spPr>
        <p:txBody>
          <a:bodyPr/>
          <a:lstStyle/>
          <a:p>
            <a:pPr>
              <a:spcBef>
                <a:spcPts val="600"/>
              </a:spcBef>
            </a:pPr>
            <a:r>
              <a:rPr lang="en-US" sz="2800" dirty="0" smtClean="0"/>
              <a:t>The following </a:t>
            </a:r>
            <a:r>
              <a:rPr lang="en-US" sz="2800" dirty="0"/>
              <a:t>examples </a:t>
            </a:r>
            <a:r>
              <a:rPr lang="en-US" sz="2800" dirty="0" smtClean="0"/>
              <a:t>are taken from the Library of Congress ILS database</a:t>
            </a:r>
          </a:p>
          <a:p>
            <a:pPr>
              <a:spcBef>
                <a:spcPts val="600"/>
              </a:spcBef>
            </a:pPr>
            <a:r>
              <a:rPr lang="en-US" sz="2800" dirty="0" smtClean="0"/>
              <a:t>They are meant to illustrate MARC coding of Authority Records, and may not be ‘RDA-</a:t>
            </a:r>
            <a:r>
              <a:rPr lang="en-US" sz="2800" dirty="0" err="1" smtClean="0"/>
              <a:t>ized</a:t>
            </a:r>
            <a:r>
              <a:rPr lang="en-US" sz="2800" dirty="0" smtClean="0"/>
              <a:t>’ in every respect or represent the latest or current instructions or procedures</a:t>
            </a:r>
            <a:endParaRPr lang="en-US" sz="2800" dirty="0"/>
          </a:p>
        </p:txBody>
      </p:sp>
      <p:sp>
        <p:nvSpPr>
          <p:cNvPr id="3277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2A38192E-8BCF-4DAF-81C8-BB139EAC1ECE}" type="slidenum">
              <a:rPr lang="en-US" altLang="en-US"/>
              <a:pPr eaLnBrk="1" hangingPunct="1"/>
              <a:t>101</a:t>
            </a:fld>
            <a:endParaRPr lang="en-US" altLang="en-US"/>
          </a:p>
        </p:txBody>
      </p:sp>
      <p:sp>
        <p:nvSpPr>
          <p:cNvPr id="32771"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C382A7D7-C1D8-45B5-AF78-00F8AAA46C1C}" type="slidenum">
              <a:rPr lang="en-US" altLang="en-US" sz="1200"/>
              <a:pPr algn="r" eaLnBrk="1" hangingPunct="1">
                <a:spcBef>
                  <a:spcPct val="0"/>
                </a:spcBef>
                <a:buClrTx/>
                <a:buSzTx/>
                <a:buFontTx/>
                <a:buNone/>
              </a:pPr>
              <a:t>101</a:t>
            </a:fld>
            <a:endParaRPr lang="en-US" altLang="en-US" sz="1200"/>
          </a:p>
        </p:txBody>
      </p:sp>
    </p:spTree>
    <p:extLst>
      <p:ext uri="{BB962C8B-B14F-4D97-AF65-F5344CB8AC3E}">
        <p14:creationId xmlns:p14="http://schemas.microsoft.com/office/powerpoint/2010/main" val="22306122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BC1E41CA-F2E6-42A9-9878-07F5072AF196}" type="slidenum">
              <a:rPr lang="en-US" altLang="en-US" sz="1200"/>
              <a:pPr eaLnBrk="1" hangingPunct="1">
                <a:spcBef>
                  <a:spcPct val="0"/>
                </a:spcBef>
                <a:buClrTx/>
                <a:buSzTx/>
                <a:buFontTx/>
                <a:buNone/>
              </a:pPr>
              <a:t>102</a:t>
            </a:fld>
            <a:endParaRPr lang="en-US" altLang="en-US" sz="1200"/>
          </a:p>
        </p:txBody>
      </p:sp>
      <p:sp>
        <p:nvSpPr>
          <p:cNvPr id="33795" name="Rectangle 2"/>
          <p:cNvSpPr>
            <a:spLocks noGrp="1" noChangeArrowheads="1"/>
          </p:cNvSpPr>
          <p:nvPr>
            <p:ph type="title" idx="4294967295"/>
          </p:nvPr>
        </p:nvSpPr>
        <p:spPr/>
        <p:txBody>
          <a:bodyPr/>
          <a:lstStyle/>
          <a:p>
            <a:pPr algn="ctr" eaLnBrk="1" hangingPunct="1"/>
            <a:r>
              <a:rPr lang="en-US" altLang="en-US" sz="3200" b="1" dirty="0" smtClean="0"/>
              <a:t>Bill Clinton</a:t>
            </a:r>
            <a:endParaRPr lang="en-US" altLang="en-US" sz="3200" b="1" dirty="0" smtClean="0">
              <a:solidFill>
                <a:schemeClr val="tx1"/>
              </a:solidFill>
            </a:endParaRPr>
          </a:p>
        </p:txBody>
      </p:sp>
      <p:sp>
        <p:nvSpPr>
          <p:cNvPr id="33796" name="Rectangle 7"/>
          <p:cNvSpPr>
            <a:spLocks noGrp="1" noChangeArrowheads="1"/>
          </p:cNvSpPr>
          <p:nvPr>
            <p:ph type="body" sz="half" idx="4294967295"/>
          </p:nvPr>
        </p:nvSpPr>
        <p:spPr>
          <a:xfrm>
            <a:off x="76200" y="4800600"/>
            <a:ext cx="8991600" cy="1600200"/>
          </a:xfrm>
        </p:spPr>
        <p:txBody>
          <a:bodyPr/>
          <a:lstStyle/>
          <a:p>
            <a:r>
              <a:rPr lang="en-US" altLang="en-US" sz="2400" dirty="0" smtClean="0"/>
              <a:t>In this portion of the NAR, we see highlighted the </a:t>
            </a:r>
            <a:r>
              <a:rPr lang="en-US" altLang="en-US" sz="2400" dirty="0" smtClean="0">
                <a:solidFill>
                  <a:schemeClr val="tx2"/>
                </a:solidFill>
              </a:rPr>
              <a:t>010</a:t>
            </a:r>
            <a:r>
              <a:rPr lang="en-US" altLang="en-US" sz="2400" dirty="0" smtClean="0"/>
              <a:t> and the </a:t>
            </a:r>
            <a:r>
              <a:rPr lang="en-US" altLang="en-US" sz="2400" dirty="0" smtClean="0">
                <a:solidFill>
                  <a:schemeClr val="tx2"/>
                </a:solidFill>
              </a:rPr>
              <a:t>100</a:t>
            </a:r>
            <a:r>
              <a:rPr lang="en-US" altLang="en-US" sz="2400" dirty="0" smtClean="0"/>
              <a:t> which tells us the </a:t>
            </a:r>
            <a:r>
              <a:rPr lang="en-US" altLang="en-US" sz="2400" dirty="0" smtClean="0">
                <a:solidFill>
                  <a:schemeClr val="tx2"/>
                </a:solidFill>
              </a:rPr>
              <a:t>controlled “heading”</a:t>
            </a:r>
          </a:p>
          <a:p>
            <a:r>
              <a:rPr lang="en-US" altLang="en-US" sz="2400" dirty="0" smtClean="0"/>
              <a:t>We also see the </a:t>
            </a:r>
            <a:r>
              <a:rPr lang="en-US" altLang="en-US" sz="2400" dirty="0" smtClean="0">
                <a:solidFill>
                  <a:schemeClr val="tx2"/>
                </a:solidFill>
              </a:rPr>
              <a:t>046</a:t>
            </a:r>
            <a:r>
              <a:rPr lang="en-US" altLang="en-US" sz="2400" dirty="0" smtClean="0"/>
              <a:t> field and some of the </a:t>
            </a:r>
            <a:r>
              <a:rPr lang="en-US" altLang="en-US" sz="2400" dirty="0" smtClean="0">
                <a:solidFill>
                  <a:schemeClr val="tx2"/>
                </a:solidFill>
              </a:rPr>
              <a:t>37X</a:t>
            </a:r>
            <a:r>
              <a:rPr lang="en-US" altLang="en-US" sz="2400" dirty="0" smtClean="0"/>
              <a:t> fields which provide </a:t>
            </a:r>
            <a:r>
              <a:rPr lang="en-US" altLang="en-US" sz="2400" dirty="0" smtClean="0">
                <a:solidFill>
                  <a:schemeClr val="tx2"/>
                </a:solidFill>
              </a:rPr>
              <a:t>context</a:t>
            </a:r>
            <a:r>
              <a:rPr lang="en-US" altLang="en-US" sz="2400" dirty="0" smtClean="0"/>
              <a:t> for the entity</a:t>
            </a:r>
          </a:p>
        </p:txBody>
      </p:sp>
      <p:pic>
        <p:nvPicPr>
          <p:cNvPr id="33797" name="Picture 8" descr="clinton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371600" y="1711186"/>
            <a:ext cx="7315200" cy="3013214"/>
          </a:xfrm>
          <a:noFill/>
          <a:ln w="19050">
            <a:solidFill>
              <a:schemeClr val="tx2"/>
            </a:solidFill>
            <a:miter lim="800000"/>
            <a:headEnd/>
            <a:tailEnd/>
          </a:ln>
        </p:spPr>
      </p:pic>
    </p:spTree>
    <p:extLst>
      <p:ext uri="{BB962C8B-B14F-4D97-AF65-F5344CB8AC3E}">
        <p14:creationId xmlns:p14="http://schemas.microsoft.com/office/powerpoint/2010/main" val="205629716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FA9F4238-8586-4A42-9E8B-EF002CBD4B26}" type="slidenum">
              <a:rPr lang="en-US" altLang="en-US" sz="1200"/>
              <a:pPr algn="r" eaLnBrk="1" hangingPunct="1">
                <a:spcBef>
                  <a:spcPct val="0"/>
                </a:spcBef>
                <a:buClrTx/>
                <a:buSzTx/>
                <a:buFontTx/>
                <a:buNone/>
              </a:pPr>
              <a:t>103</a:t>
            </a:fld>
            <a:endParaRPr lang="en-US" altLang="en-US" sz="1200"/>
          </a:p>
        </p:txBody>
      </p:sp>
      <p:sp>
        <p:nvSpPr>
          <p:cNvPr id="34819" name="Rectangle 2"/>
          <p:cNvSpPr>
            <a:spLocks noGrp="1" noChangeArrowheads="1"/>
          </p:cNvSpPr>
          <p:nvPr>
            <p:ph type="title"/>
          </p:nvPr>
        </p:nvSpPr>
        <p:spPr/>
        <p:txBody>
          <a:bodyPr/>
          <a:lstStyle/>
          <a:p>
            <a:pPr algn="ctr" eaLnBrk="1" hangingPunct="1"/>
            <a:r>
              <a:rPr lang="en-US" altLang="en-US" sz="3200" b="1" dirty="0" smtClean="0"/>
              <a:t>Bill Clinton (cont.)</a:t>
            </a:r>
            <a:endParaRPr lang="en-US" altLang="en-US" sz="3200" b="1" dirty="0" smtClean="0">
              <a:solidFill>
                <a:schemeClr val="tx1"/>
              </a:solidFill>
            </a:endParaRPr>
          </a:p>
        </p:txBody>
      </p:sp>
      <p:sp>
        <p:nvSpPr>
          <p:cNvPr id="34820" name="Rectangle 4"/>
          <p:cNvSpPr>
            <a:spLocks noGrp="1" noChangeArrowheads="1"/>
          </p:cNvSpPr>
          <p:nvPr>
            <p:ph type="body" sz="half" idx="2"/>
          </p:nvPr>
        </p:nvSpPr>
        <p:spPr>
          <a:xfrm>
            <a:off x="76200" y="5334000"/>
            <a:ext cx="8915400" cy="1143000"/>
          </a:xfrm>
        </p:spPr>
        <p:txBody>
          <a:bodyPr/>
          <a:lstStyle/>
          <a:p>
            <a:r>
              <a:rPr lang="en-US" altLang="en-US" sz="2400" dirty="0" smtClean="0"/>
              <a:t>… here, we see </a:t>
            </a:r>
            <a:r>
              <a:rPr lang="en-US" altLang="en-US" sz="2400" dirty="0" smtClean="0">
                <a:solidFill>
                  <a:schemeClr val="tx2"/>
                </a:solidFill>
              </a:rPr>
              <a:t>400 ‘see-reference</a:t>
            </a:r>
            <a:r>
              <a:rPr lang="en-US" altLang="en-US" sz="2400" dirty="0" smtClean="0"/>
              <a:t>’ fields for variant forms </a:t>
            </a:r>
            <a:r>
              <a:rPr lang="en-US" altLang="en-US" sz="2400" i="1" dirty="0" smtClean="0"/>
              <a:t>not</a:t>
            </a:r>
            <a:r>
              <a:rPr lang="en-US" altLang="en-US" sz="2400" dirty="0" smtClean="0"/>
              <a:t> to be used in bibliographic access points</a:t>
            </a:r>
          </a:p>
          <a:p>
            <a:pPr lvl="1"/>
            <a:r>
              <a:rPr lang="en-US" altLang="en-US" sz="2000" dirty="0" smtClean="0"/>
              <a:t>These forms </a:t>
            </a:r>
            <a:r>
              <a:rPr lang="en-US" altLang="en-US" sz="2000" i="1" dirty="0" smtClean="0"/>
              <a:t>have</a:t>
            </a:r>
            <a:r>
              <a:rPr lang="en-US" altLang="en-US" sz="2000" dirty="0" smtClean="0"/>
              <a:t> appeared in resources</a:t>
            </a:r>
          </a:p>
        </p:txBody>
      </p:sp>
      <p:pic>
        <p:nvPicPr>
          <p:cNvPr id="34821" name="Picture 7" descr="clinton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371600" y="1724025"/>
            <a:ext cx="7315200" cy="3457575"/>
          </a:xfrm>
          <a:noFill/>
          <a:ln w="19050">
            <a:solidFill>
              <a:schemeClr val="tx2"/>
            </a:solidFill>
            <a:miter lim="800000"/>
            <a:headEnd/>
            <a:tailEnd/>
          </a:ln>
        </p:spPr>
      </p:pic>
      <p:sp>
        <p:nvSpPr>
          <p:cNvPr id="3482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B23B81D1-F793-487A-8586-9AF8B635CCF2}" type="slidenum">
              <a:rPr lang="en-US" altLang="en-US"/>
              <a:pPr eaLnBrk="1" hangingPunct="1"/>
              <a:t>103</a:t>
            </a:fld>
            <a:endParaRPr lang="en-US" altLang="en-US"/>
          </a:p>
        </p:txBody>
      </p:sp>
    </p:spTree>
    <p:extLst>
      <p:ext uri="{BB962C8B-B14F-4D97-AF65-F5344CB8AC3E}">
        <p14:creationId xmlns:p14="http://schemas.microsoft.com/office/powerpoint/2010/main" val="250155993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178E6D92-C92D-457E-9250-2A3354723575}" type="slidenum">
              <a:rPr lang="en-US" altLang="en-US" sz="1200"/>
              <a:pPr algn="r" eaLnBrk="1" hangingPunct="1">
                <a:spcBef>
                  <a:spcPct val="0"/>
                </a:spcBef>
                <a:buClrTx/>
                <a:buSzTx/>
                <a:buFontTx/>
                <a:buNone/>
              </a:pPr>
              <a:t>104</a:t>
            </a:fld>
            <a:endParaRPr lang="en-US" altLang="en-US" sz="1200"/>
          </a:p>
        </p:txBody>
      </p:sp>
      <p:sp>
        <p:nvSpPr>
          <p:cNvPr id="35843" name="Rectangle 2"/>
          <p:cNvSpPr>
            <a:spLocks noGrp="1" noChangeArrowheads="1"/>
          </p:cNvSpPr>
          <p:nvPr>
            <p:ph type="title"/>
          </p:nvPr>
        </p:nvSpPr>
        <p:spPr/>
        <p:txBody>
          <a:bodyPr/>
          <a:lstStyle/>
          <a:p>
            <a:pPr algn="ctr" eaLnBrk="1" hangingPunct="1"/>
            <a:r>
              <a:rPr lang="en-US" altLang="en-US" sz="3200" b="1" dirty="0" smtClean="0"/>
              <a:t>Bill Clinton (cont.)</a:t>
            </a:r>
            <a:endParaRPr lang="en-US" altLang="en-US" sz="3200" b="1" dirty="0" smtClean="0">
              <a:solidFill>
                <a:schemeClr val="tx1"/>
              </a:solidFill>
            </a:endParaRPr>
          </a:p>
        </p:txBody>
      </p:sp>
      <p:sp>
        <p:nvSpPr>
          <p:cNvPr id="35844" name="Rectangle 4"/>
          <p:cNvSpPr>
            <a:spLocks noGrp="1" noChangeArrowheads="1"/>
          </p:cNvSpPr>
          <p:nvPr>
            <p:ph type="body" sz="half" idx="2"/>
          </p:nvPr>
        </p:nvSpPr>
        <p:spPr>
          <a:xfrm>
            <a:off x="533400" y="4038600"/>
            <a:ext cx="8153400" cy="2286000"/>
          </a:xfrm>
        </p:spPr>
        <p:txBody>
          <a:bodyPr/>
          <a:lstStyle/>
          <a:p>
            <a:r>
              <a:rPr lang="en-US" altLang="en-US" sz="2400" dirty="0" smtClean="0"/>
              <a:t>… here, we see </a:t>
            </a:r>
            <a:r>
              <a:rPr lang="en-US" altLang="en-US" sz="2400" dirty="0" smtClean="0">
                <a:solidFill>
                  <a:schemeClr val="tx2"/>
                </a:solidFill>
              </a:rPr>
              <a:t>500 ‘see-also reference</a:t>
            </a:r>
            <a:r>
              <a:rPr lang="en-US" altLang="en-US" sz="2400" dirty="0" smtClean="0"/>
              <a:t>’ fields for variant forms of the heading, which </a:t>
            </a:r>
            <a:r>
              <a:rPr lang="en-US" altLang="en-US" sz="2400" i="1" dirty="0" smtClean="0"/>
              <a:t>may</a:t>
            </a:r>
            <a:r>
              <a:rPr lang="en-US" altLang="en-US" sz="2400" dirty="0" smtClean="0"/>
              <a:t> be used in certain bibliographic access points</a:t>
            </a:r>
          </a:p>
          <a:p>
            <a:pPr lvl="1"/>
            <a:r>
              <a:rPr lang="en-US" altLang="en-US" sz="2000" dirty="0" smtClean="0"/>
              <a:t>Cataloging instructions specify which heading is correct</a:t>
            </a:r>
          </a:p>
          <a:p>
            <a:pPr lvl="1"/>
            <a:r>
              <a:rPr lang="en-US" altLang="en-US" sz="2000" dirty="0" smtClean="0"/>
              <a:t>This is an unusual situation specifically called for -- in this case, because Clinton was a ‘head of state’</a:t>
            </a:r>
          </a:p>
        </p:txBody>
      </p:sp>
      <p:pic>
        <p:nvPicPr>
          <p:cNvPr id="35845" name="Picture 7" descr="clinton3"/>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371600" y="1765300"/>
            <a:ext cx="7315200" cy="2152650"/>
          </a:xfrm>
          <a:noFill/>
          <a:ln w="19050">
            <a:solidFill>
              <a:schemeClr val="tx2"/>
            </a:solidFill>
            <a:miter lim="800000"/>
            <a:headEnd/>
            <a:tailEnd/>
          </a:ln>
        </p:spPr>
      </p:pic>
      <p:sp>
        <p:nvSpPr>
          <p:cNvPr id="3584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40910A50-2F28-49AC-9D9E-86023446DE57}" type="slidenum">
              <a:rPr lang="en-US" altLang="en-US"/>
              <a:pPr eaLnBrk="1" hangingPunct="1"/>
              <a:t>104</a:t>
            </a:fld>
            <a:endParaRPr lang="en-US" altLang="en-US"/>
          </a:p>
        </p:txBody>
      </p:sp>
    </p:spTree>
    <p:extLst>
      <p:ext uri="{BB962C8B-B14F-4D97-AF65-F5344CB8AC3E}">
        <p14:creationId xmlns:p14="http://schemas.microsoft.com/office/powerpoint/2010/main" val="141244410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CD572A80-6744-4FAE-8377-B7FCC8E0FA73}" type="slidenum">
              <a:rPr lang="en-US" altLang="en-US" sz="1200"/>
              <a:pPr algn="r" eaLnBrk="1" hangingPunct="1">
                <a:spcBef>
                  <a:spcPct val="0"/>
                </a:spcBef>
                <a:buClrTx/>
                <a:buSzTx/>
                <a:buFontTx/>
                <a:buNone/>
              </a:pPr>
              <a:t>105</a:t>
            </a:fld>
            <a:endParaRPr lang="en-US" altLang="en-US" sz="1200"/>
          </a:p>
        </p:txBody>
      </p:sp>
      <p:sp>
        <p:nvSpPr>
          <p:cNvPr id="36867" name="Rectangle 2"/>
          <p:cNvSpPr>
            <a:spLocks noGrp="1" noChangeArrowheads="1"/>
          </p:cNvSpPr>
          <p:nvPr>
            <p:ph type="title"/>
          </p:nvPr>
        </p:nvSpPr>
        <p:spPr/>
        <p:txBody>
          <a:bodyPr/>
          <a:lstStyle/>
          <a:p>
            <a:pPr algn="ctr" eaLnBrk="1" hangingPunct="1"/>
            <a:r>
              <a:rPr lang="en-US" altLang="en-US" sz="3200" b="1" dirty="0" smtClean="0"/>
              <a:t>Bill Clinton (cont.)</a:t>
            </a:r>
            <a:endParaRPr lang="en-US" altLang="en-US" sz="3200" b="1" dirty="0" smtClean="0">
              <a:solidFill>
                <a:schemeClr val="tx1"/>
              </a:solidFill>
            </a:endParaRPr>
          </a:p>
        </p:txBody>
      </p:sp>
      <p:sp>
        <p:nvSpPr>
          <p:cNvPr id="36868" name="Rectangle 4"/>
          <p:cNvSpPr>
            <a:spLocks noGrp="1" noChangeArrowheads="1"/>
          </p:cNvSpPr>
          <p:nvPr>
            <p:ph type="body" sz="half" idx="2"/>
          </p:nvPr>
        </p:nvSpPr>
        <p:spPr>
          <a:xfrm>
            <a:off x="228600" y="4191000"/>
            <a:ext cx="8686800" cy="2362200"/>
          </a:xfrm>
        </p:spPr>
        <p:txBody>
          <a:bodyPr/>
          <a:lstStyle/>
          <a:p>
            <a:pPr>
              <a:spcBef>
                <a:spcPct val="10000"/>
              </a:spcBef>
            </a:pPr>
            <a:r>
              <a:rPr lang="en-US" altLang="en-US" sz="2400" dirty="0" smtClean="0"/>
              <a:t>… here, we see </a:t>
            </a:r>
            <a:r>
              <a:rPr lang="en-US" altLang="en-US" sz="2400" i="1" dirty="0" smtClean="0"/>
              <a:t>some</a:t>
            </a:r>
            <a:r>
              <a:rPr lang="en-US" altLang="en-US" sz="2400" dirty="0" smtClean="0"/>
              <a:t> of the </a:t>
            </a:r>
            <a:r>
              <a:rPr lang="en-US" altLang="en-US" sz="2400" dirty="0" smtClean="0">
                <a:solidFill>
                  <a:schemeClr val="tx2"/>
                </a:solidFill>
              </a:rPr>
              <a:t>670</a:t>
            </a:r>
            <a:r>
              <a:rPr lang="en-US" altLang="en-US" sz="2400" dirty="0" smtClean="0"/>
              <a:t> fields which document the </a:t>
            </a:r>
            <a:r>
              <a:rPr lang="en-US" altLang="en-US" sz="2400" dirty="0" smtClean="0">
                <a:solidFill>
                  <a:schemeClr val="tx2"/>
                </a:solidFill>
              </a:rPr>
              <a:t>sources</a:t>
            </a:r>
            <a:r>
              <a:rPr lang="en-US" altLang="en-US" sz="2400" dirty="0" smtClean="0"/>
              <a:t> in which forms of the heading (and information about the entity) have been found</a:t>
            </a:r>
          </a:p>
          <a:p>
            <a:pPr>
              <a:spcBef>
                <a:spcPct val="0"/>
              </a:spcBef>
            </a:pPr>
            <a:endParaRPr lang="en-US" altLang="en-US" sz="2400" dirty="0" smtClean="0"/>
          </a:p>
          <a:p>
            <a:pPr>
              <a:spcBef>
                <a:spcPct val="0"/>
              </a:spcBef>
            </a:pPr>
            <a:r>
              <a:rPr lang="en-US" altLang="en-US" sz="2400" i="1" dirty="0" smtClean="0">
                <a:solidFill>
                  <a:schemeClr val="tx2"/>
                </a:solidFill>
              </a:rPr>
              <a:t>Bonus: </a:t>
            </a:r>
            <a:r>
              <a:rPr lang="en-US" altLang="en-US" sz="2400" i="1" dirty="0" smtClean="0"/>
              <a:t>Why do you think the controlled heading uses the first name “</a:t>
            </a:r>
            <a:r>
              <a:rPr lang="en-US" altLang="en-US" sz="2400" i="1" dirty="0" smtClean="0">
                <a:solidFill>
                  <a:schemeClr val="tx2"/>
                </a:solidFill>
              </a:rPr>
              <a:t>Bill</a:t>
            </a:r>
            <a:r>
              <a:rPr lang="en-US" altLang="en-US" sz="2400" i="1" dirty="0" smtClean="0"/>
              <a:t>”, rather than “</a:t>
            </a:r>
            <a:r>
              <a:rPr lang="en-US" altLang="en-US" sz="2400" i="1" dirty="0" smtClean="0">
                <a:solidFill>
                  <a:schemeClr val="tx2"/>
                </a:solidFill>
              </a:rPr>
              <a:t>William</a:t>
            </a:r>
            <a:r>
              <a:rPr lang="en-US" altLang="en-US" sz="2400" i="1" dirty="0" smtClean="0"/>
              <a:t>”?</a:t>
            </a:r>
          </a:p>
        </p:txBody>
      </p:sp>
      <p:pic>
        <p:nvPicPr>
          <p:cNvPr id="36869" name="Picture 7" descr="clinton4"/>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43000" y="1684338"/>
            <a:ext cx="7772400" cy="2449512"/>
          </a:xfrm>
          <a:noFill/>
          <a:ln w="19050">
            <a:solidFill>
              <a:schemeClr val="tx2"/>
            </a:solidFill>
            <a:miter lim="800000"/>
            <a:headEnd/>
            <a:tailEnd/>
          </a:ln>
        </p:spPr>
      </p:pic>
      <p:sp>
        <p:nvSpPr>
          <p:cNvPr id="3687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99919AD0-34E8-4FBA-8032-085C4EA00BEC}" type="slidenum">
              <a:rPr lang="en-US" altLang="en-US"/>
              <a:pPr eaLnBrk="1" hangingPunct="1"/>
              <a:t>105</a:t>
            </a:fld>
            <a:endParaRPr lang="en-US" altLang="en-US"/>
          </a:p>
        </p:txBody>
      </p:sp>
    </p:spTree>
    <p:extLst>
      <p:ext uri="{BB962C8B-B14F-4D97-AF65-F5344CB8AC3E}">
        <p14:creationId xmlns:p14="http://schemas.microsoft.com/office/powerpoint/2010/main" val="230453231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96C68BCA-9084-487F-BB62-FE9BF6C9CC4E}" type="slidenum">
              <a:rPr lang="en-US" altLang="en-US" sz="1200"/>
              <a:pPr algn="r" eaLnBrk="1" hangingPunct="1">
                <a:spcBef>
                  <a:spcPct val="0"/>
                </a:spcBef>
                <a:buClrTx/>
                <a:buSzTx/>
                <a:buFontTx/>
                <a:buNone/>
              </a:pPr>
              <a:t>106</a:t>
            </a:fld>
            <a:endParaRPr lang="en-US" altLang="en-US" sz="1200"/>
          </a:p>
        </p:txBody>
      </p:sp>
      <p:sp>
        <p:nvSpPr>
          <p:cNvPr id="37891" name="Rectangle 2"/>
          <p:cNvSpPr>
            <a:spLocks noGrp="1" noChangeArrowheads="1"/>
          </p:cNvSpPr>
          <p:nvPr>
            <p:ph type="title"/>
          </p:nvPr>
        </p:nvSpPr>
        <p:spPr/>
        <p:txBody>
          <a:bodyPr/>
          <a:lstStyle/>
          <a:p>
            <a:pPr algn="ctr" eaLnBrk="1" hangingPunct="1"/>
            <a:r>
              <a:rPr lang="en-US" altLang="en-US" sz="3200" b="1" dirty="0" smtClean="0"/>
              <a:t>Muhammad Ali</a:t>
            </a:r>
            <a:endParaRPr lang="en-US" altLang="en-US" sz="3200" b="1" dirty="0" smtClean="0">
              <a:solidFill>
                <a:schemeClr val="tx1"/>
              </a:solidFill>
            </a:endParaRPr>
          </a:p>
        </p:txBody>
      </p:sp>
      <p:sp>
        <p:nvSpPr>
          <p:cNvPr id="37892" name="Rectangle 4"/>
          <p:cNvSpPr>
            <a:spLocks noGrp="1" noChangeArrowheads="1"/>
          </p:cNvSpPr>
          <p:nvPr>
            <p:ph type="body" sz="half" idx="2"/>
          </p:nvPr>
        </p:nvSpPr>
        <p:spPr>
          <a:xfrm>
            <a:off x="228600" y="4724400"/>
            <a:ext cx="8610600" cy="1981200"/>
          </a:xfrm>
        </p:spPr>
        <p:txBody>
          <a:bodyPr/>
          <a:lstStyle/>
          <a:p>
            <a:pPr>
              <a:spcBef>
                <a:spcPts val="300"/>
              </a:spcBef>
            </a:pPr>
            <a:r>
              <a:rPr lang="en-US" altLang="en-US" sz="2400" dirty="0" smtClean="0"/>
              <a:t>Here, we see highlighted the </a:t>
            </a:r>
            <a:r>
              <a:rPr lang="en-US" altLang="en-US" sz="2400" dirty="0" smtClean="0">
                <a:solidFill>
                  <a:schemeClr val="tx2"/>
                </a:solidFill>
              </a:rPr>
              <a:t>100 </a:t>
            </a:r>
            <a:r>
              <a:rPr lang="en-US" altLang="en-US" sz="2400" dirty="0" smtClean="0"/>
              <a:t>controlled form of</a:t>
            </a:r>
            <a:r>
              <a:rPr lang="en-US" altLang="en-US" sz="2400" dirty="0" smtClean="0">
                <a:solidFill>
                  <a:schemeClr val="tx2"/>
                </a:solidFill>
              </a:rPr>
              <a:t> the heading</a:t>
            </a:r>
            <a:r>
              <a:rPr lang="en-US" altLang="en-US" sz="2400" dirty="0" smtClean="0"/>
              <a:t>, and references from other forms which are </a:t>
            </a:r>
            <a:r>
              <a:rPr lang="en-US" altLang="en-US" sz="2400" i="1" dirty="0" smtClean="0"/>
              <a:t>not</a:t>
            </a:r>
            <a:r>
              <a:rPr lang="en-US" altLang="en-US" sz="2400" dirty="0" smtClean="0"/>
              <a:t> to be used in an access point</a:t>
            </a:r>
          </a:p>
          <a:p>
            <a:pPr>
              <a:spcBef>
                <a:spcPts val="300"/>
              </a:spcBef>
            </a:pPr>
            <a:r>
              <a:rPr lang="en-US" altLang="en-US" sz="2400" dirty="0" smtClean="0"/>
              <a:t>We also see the </a:t>
            </a:r>
            <a:r>
              <a:rPr lang="en-US" altLang="en-US" sz="2400" dirty="0" smtClean="0">
                <a:solidFill>
                  <a:schemeClr val="tx2"/>
                </a:solidFill>
              </a:rPr>
              <a:t>046</a:t>
            </a:r>
            <a:r>
              <a:rPr lang="en-US" altLang="en-US" sz="2400" dirty="0" smtClean="0"/>
              <a:t> coded data for date of birth, and </a:t>
            </a:r>
            <a:r>
              <a:rPr lang="en-US" altLang="en-US" sz="2400" dirty="0" smtClean="0">
                <a:solidFill>
                  <a:schemeClr val="tx2"/>
                </a:solidFill>
              </a:rPr>
              <a:t>37X</a:t>
            </a:r>
            <a:r>
              <a:rPr lang="en-US" altLang="en-US" sz="2400" dirty="0" smtClean="0"/>
              <a:t> fields to help contextualize the entity</a:t>
            </a:r>
            <a:r>
              <a:rPr lang="en-US" altLang="en-US" sz="2200" dirty="0" smtClean="0"/>
              <a:t> </a:t>
            </a:r>
            <a:endParaRPr lang="en-US" altLang="en-US" sz="2400" i="1" dirty="0" smtClean="0"/>
          </a:p>
        </p:txBody>
      </p:sp>
      <p:pic>
        <p:nvPicPr>
          <p:cNvPr id="37893" name="Picture 8" descr="ali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828800" y="1600200"/>
            <a:ext cx="6400800" cy="3041650"/>
          </a:xfrm>
          <a:noFill/>
          <a:ln w="19050">
            <a:solidFill>
              <a:schemeClr val="tx2"/>
            </a:solidFill>
            <a:miter lim="800000"/>
            <a:headEnd/>
            <a:tailEnd/>
          </a:ln>
        </p:spPr>
      </p:pic>
      <p:sp>
        <p:nvSpPr>
          <p:cNvPr id="3789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59485733-9B08-45C1-95DF-9B239D5B995C}" type="slidenum">
              <a:rPr lang="en-US" altLang="en-US"/>
              <a:pPr eaLnBrk="1" hangingPunct="1"/>
              <a:t>106</a:t>
            </a:fld>
            <a:endParaRPr lang="en-US" altLang="en-US" dirty="0"/>
          </a:p>
        </p:txBody>
      </p:sp>
    </p:spTree>
    <p:extLst>
      <p:ext uri="{BB962C8B-B14F-4D97-AF65-F5344CB8AC3E}">
        <p14:creationId xmlns:p14="http://schemas.microsoft.com/office/powerpoint/2010/main" val="41880961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0D569502-E719-4DA9-B263-A546E779D73B}" type="slidenum">
              <a:rPr lang="en-US" altLang="en-US" sz="1200"/>
              <a:pPr algn="r" eaLnBrk="1" hangingPunct="1">
                <a:spcBef>
                  <a:spcPct val="0"/>
                </a:spcBef>
                <a:buClrTx/>
                <a:buSzTx/>
                <a:buFontTx/>
                <a:buNone/>
              </a:pPr>
              <a:t>107</a:t>
            </a:fld>
            <a:endParaRPr lang="en-US" altLang="en-US" sz="1200"/>
          </a:p>
        </p:txBody>
      </p:sp>
      <p:sp>
        <p:nvSpPr>
          <p:cNvPr id="38915" name="Rectangle 2"/>
          <p:cNvSpPr>
            <a:spLocks noGrp="1" noChangeArrowheads="1"/>
          </p:cNvSpPr>
          <p:nvPr>
            <p:ph type="title"/>
          </p:nvPr>
        </p:nvSpPr>
        <p:spPr/>
        <p:txBody>
          <a:bodyPr/>
          <a:lstStyle/>
          <a:p>
            <a:pPr algn="ctr" eaLnBrk="1" hangingPunct="1"/>
            <a:r>
              <a:rPr lang="en-US" altLang="en-US" sz="3200" b="1" dirty="0" smtClean="0"/>
              <a:t>Muammar Qaddafi</a:t>
            </a:r>
            <a:endParaRPr lang="en-US" altLang="en-US" sz="3200" b="1" dirty="0" smtClean="0">
              <a:solidFill>
                <a:schemeClr val="tx1"/>
              </a:solidFill>
            </a:endParaRPr>
          </a:p>
        </p:txBody>
      </p:sp>
      <p:sp>
        <p:nvSpPr>
          <p:cNvPr id="38916" name="Rectangle 4"/>
          <p:cNvSpPr>
            <a:spLocks noGrp="1" noChangeArrowheads="1"/>
          </p:cNvSpPr>
          <p:nvPr>
            <p:ph type="body" sz="half" idx="2"/>
          </p:nvPr>
        </p:nvSpPr>
        <p:spPr>
          <a:xfrm>
            <a:off x="5105400" y="1676400"/>
            <a:ext cx="3733800" cy="4648200"/>
          </a:xfrm>
        </p:spPr>
        <p:txBody>
          <a:bodyPr/>
          <a:lstStyle/>
          <a:p>
            <a:pPr>
              <a:spcBef>
                <a:spcPts val="300"/>
              </a:spcBef>
            </a:pPr>
            <a:r>
              <a:rPr lang="en-US" altLang="en-US" sz="2400" dirty="0" smtClean="0"/>
              <a:t>Look at all these references from forms of the name not to be used in an access point!</a:t>
            </a:r>
          </a:p>
          <a:p>
            <a:pPr lvl="1">
              <a:spcBef>
                <a:spcPts val="300"/>
              </a:spcBef>
            </a:pPr>
            <a:r>
              <a:rPr lang="en-US" altLang="en-US" sz="2400" dirty="0" smtClean="0"/>
              <a:t>… and there are lots more!</a:t>
            </a:r>
          </a:p>
          <a:p>
            <a:pPr>
              <a:spcBef>
                <a:spcPts val="300"/>
              </a:spcBef>
            </a:pPr>
            <a:r>
              <a:rPr lang="en-US" altLang="en-US" sz="2400" dirty="0" smtClean="0"/>
              <a:t>Having these forms in the NAR will help point searchers from the ‘wrong’ form to the ‘correct’ form</a:t>
            </a:r>
            <a:endParaRPr lang="en-US" altLang="en-US" sz="2400" i="1" dirty="0" smtClean="0"/>
          </a:p>
        </p:txBody>
      </p:sp>
      <p:pic>
        <p:nvPicPr>
          <p:cNvPr id="38917" name="Picture 7" descr="qaddafi"/>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43000" y="1828800"/>
            <a:ext cx="3749675" cy="4343400"/>
          </a:xfrm>
          <a:noFill/>
          <a:ln w="19050">
            <a:solidFill>
              <a:schemeClr val="tx2"/>
            </a:solidFill>
            <a:miter lim="800000"/>
            <a:headEnd/>
            <a:tailEnd/>
          </a:ln>
        </p:spPr>
      </p:pic>
      <p:sp>
        <p:nvSpPr>
          <p:cNvPr id="3891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62FA5021-55D4-4C14-B2C4-19B6C6E503D2}" type="slidenum">
              <a:rPr lang="en-US" altLang="en-US"/>
              <a:pPr eaLnBrk="1" hangingPunct="1"/>
              <a:t>107</a:t>
            </a:fld>
            <a:endParaRPr lang="en-US" altLang="en-US"/>
          </a:p>
        </p:txBody>
      </p:sp>
    </p:spTree>
    <p:extLst>
      <p:ext uri="{BB962C8B-B14F-4D97-AF65-F5344CB8AC3E}">
        <p14:creationId xmlns:p14="http://schemas.microsoft.com/office/powerpoint/2010/main" val="112984315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AEA622AC-7587-4683-9B7C-7E496E888744}" type="slidenum">
              <a:rPr lang="en-US" altLang="en-US" sz="1200"/>
              <a:pPr algn="r" eaLnBrk="1" hangingPunct="1">
                <a:spcBef>
                  <a:spcPct val="0"/>
                </a:spcBef>
                <a:buClrTx/>
                <a:buSzTx/>
                <a:buFontTx/>
                <a:buNone/>
              </a:pPr>
              <a:t>108</a:t>
            </a:fld>
            <a:endParaRPr lang="en-US" altLang="en-US" sz="1200"/>
          </a:p>
        </p:txBody>
      </p:sp>
      <p:sp>
        <p:nvSpPr>
          <p:cNvPr id="39939" name="Rectangle 2"/>
          <p:cNvSpPr>
            <a:spLocks noGrp="1" noChangeArrowheads="1"/>
          </p:cNvSpPr>
          <p:nvPr>
            <p:ph type="title"/>
          </p:nvPr>
        </p:nvSpPr>
        <p:spPr/>
        <p:txBody>
          <a:bodyPr/>
          <a:lstStyle/>
          <a:p>
            <a:pPr algn="ctr" eaLnBrk="1" hangingPunct="1"/>
            <a:r>
              <a:rPr lang="en-US" altLang="en-US" sz="3200" b="1" dirty="0" smtClean="0"/>
              <a:t>Shakespeare’s </a:t>
            </a:r>
            <a:r>
              <a:rPr lang="en-US" altLang="en-US" sz="3200" b="1" i="1" dirty="0" smtClean="0"/>
              <a:t>Hamlet</a:t>
            </a:r>
            <a:endParaRPr lang="en-US" altLang="en-US" sz="3200" b="1" i="1" dirty="0" smtClean="0">
              <a:solidFill>
                <a:schemeClr val="tx1"/>
              </a:solidFill>
            </a:endParaRPr>
          </a:p>
        </p:txBody>
      </p:sp>
      <p:sp>
        <p:nvSpPr>
          <p:cNvPr id="39940" name="Rectangle 4"/>
          <p:cNvSpPr>
            <a:spLocks noGrp="1" noChangeArrowheads="1"/>
          </p:cNvSpPr>
          <p:nvPr>
            <p:ph type="body" sz="half" idx="2"/>
          </p:nvPr>
        </p:nvSpPr>
        <p:spPr>
          <a:xfrm>
            <a:off x="304800" y="4800600"/>
            <a:ext cx="8458200" cy="1600200"/>
          </a:xfrm>
        </p:spPr>
        <p:txBody>
          <a:bodyPr/>
          <a:lstStyle/>
          <a:p>
            <a:pPr>
              <a:spcBef>
                <a:spcPts val="300"/>
              </a:spcBef>
            </a:pPr>
            <a:r>
              <a:rPr lang="en-US" altLang="en-US" sz="2400" dirty="0" smtClean="0"/>
              <a:t>Even the title of a </a:t>
            </a:r>
            <a:r>
              <a:rPr lang="en-US" altLang="en-US" sz="2400" dirty="0" smtClean="0">
                <a:solidFill>
                  <a:schemeClr val="tx2"/>
                </a:solidFill>
              </a:rPr>
              <a:t>work</a:t>
            </a:r>
            <a:r>
              <a:rPr lang="en-US" altLang="en-US" sz="2400" dirty="0" smtClean="0"/>
              <a:t> has a controlled form – especially helpful for translations and variant titles</a:t>
            </a:r>
          </a:p>
          <a:p>
            <a:pPr>
              <a:spcBef>
                <a:spcPts val="300"/>
              </a:spcBef>
            </a:pPr>
            <a:r>
              <a:rPr lang="en-US" altLang="en-US" sz="2400" dirty="0" smtClean="0"/>
              <a:t>These references will point any searcher from the ‘wrong’ title to the ‘controlled’ title</a:t>
            </a:r>
            <a:endParaRPr lang="en-US" altLang="en-US" sz="2400" i="1" dirty="0" smtClean="0"/>
          </a:p>
        </p:txBody>
      </p:sp>
      <p:pic>
        <p:nvPicPr>
          <p:cNvPr id="39941" name="Picture 7" descr="hamlet"/>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524000" y="1663700"/>
            <a:ext cx="7010400" cy="3070225"/>
          </a:xfrm>
          <a:noFill/>
          <a:ln w="19050">
            <a:solidFill>
              <a:schemeClr val="tx2"/>
            </a:solidFill>
            <a:miter lim="800000"/>
            <a:headEnd/>
            <a:tailEnd/>
          </a:ln>
        </p:spPr>
      </p:pic>
      <p:sp>
        <p:nvSpPr>
          <p:cNvPr id="3994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2DC5CBCF-2230-42C3-937F-A5B9B1FCF906}" type="slidenum">
              <a:rPr lang="en-US" altLang="en-US"/>
              <a:pPr eaLnBrk="1" hangingPunct="1"/>
              <a:t>108</a:t>
            </a:fld>
            <a:endParaRPr lang="en-US" altLang="en-US"/>
          </a:p>
        </p:txBody>
      </p:sp>
    </p:spTree>
    <p:extLst>
      <p:ext uri="{BB962C8B-B14F-4D97-AF65-F5344CB8AC3E}">
        <p14:creationId xmlns:p14="http://schemas.microsoft.com/office/powerpoint/2010/main" val="233579770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533327B5-4C09-4024-9AEE-1F9C6A9C1EC2}" type="slidenum">
              <a:rPr lang="en-US" altLang="en-US" sz="1200"/>
              <a:pPr algn="r" eaLnBrk="1" hangingPunct="1">
                <a:spcBef>
                  <a:spcPct val="0"/>
                </a:spcBef>
                <a:buClrTx/>
                <a:buSzTx/>
                <a:buFontTx/>
                <a:buNone/>
              </a:pPr>
              <a:t>109</a:t>
            </a:fld>
            <a:endParaRPr lang="en-US" altLang="en-US" sz="1200"/>
          </a:p>
        </p:txBody>
      </p:sp>
      <p:sp>
        <p:nvSpPr>
          <p:cNvPr id="40963" name="Rectangle 2"/>
          <p:cNvSpPr>
            <a:spLocks noGrp="1" noChangeArrowheads="1"/>
          </p:cNvSpPr>
          <p:nvPr>
            <p:ph type="title"/>
          </p:nvPr>
        </p:nvSpPr>
        <p:spPr/>
        <p:txBody>
          <a:bodyPr/>
          <a:lstStyle/>
          <a:p>
            <a:pPr algn="ctr" eaLnBrk="1" hangingPunct="1"/>
            <a:r>
              <a:rPr lang="en-US" altLang="en-US" sz="3200" b="1" dirty="0" smtClean="0"/>
              <a:t>Virginia Tech</a:t>
            </a:r>
            <a:endParaRPr lang="en-US" altLang="en-US" sz="3200" b="1" i="1" dirty="0" smtClean="0">
              <a:solidFill>
                <a:schemeClr val="tx1"/>
              </a:solidFill>
            </a:endParaRPr>
          </a:p>
        </p:txBody>
      </p:sp>
      <p:sp>
        <p:nvSpPr>
          <p:cNvPr id="40964" name="Rectangle 4"/>
          <p:cNvSpPr>
            <a:spLocks noGrp="1" noChangeArrowheads="1"/>
          </p:cNvSpPr>
          <p:nvPr>
            <p:ph type="body" sz="half" idx="2"/>
          </p:nvPr>
        </p:nvSpPr>
        <p:spPr>
          <a:xfrm>
            <a:off x="228600" y="4114800"/>
            <a:ext cx="8686800" cy="2514600"/>
          </a:xfrm>
        </p:spPr>
        <p:txBody>
          <a:bodyPr/>
          <a:lstStyle/>
          <a:p>
            <a:pPr>
              <a:spcBef>
                <a:spcPts val="600"/>
              </a:spcBef>
            </a:pPr>
            <a:r>
              <a:rPr lang="en-US" altLang="en-US" sz="2400" dirty="0" smtClean="0"/>
              <a:t>When </a:t>
            </a:r>
            <a:r>
              <a:rPr lang="en-US" altLang="en-US" sz="2400" i="1" dirty="0" smtClean="0"/>
              <a:t>persons</a:t>
            </a:r>
            <a:r>
              <a:rPr lang="en-US" altLang="en-US" sz="2400" dirty="0" smtClean="0"/>
              <a:t> change names, the heading is </a:t>
            </a:r>
            <a:r>
              <a:rPr lang="en-US" altLang="en-US" sz="2400" u="sng" dirty="0" smtClean="0"/>
              <a:t>changed</a:t>
            </a:r>
            <a:r>
              <a:rPr lang="en-US" altLang="en-US" sz="2400" dirty="0" smtClean="0"/>
              <a:t> (e.g., Muhammad Ali).</a:t>
            </a:r>
          </a:p>
          <a:p>
            <a:pPr>
              <a:spcBef>
                <a:spcPts val="600"/>
              </a:spcBef>
            </a:pPr>
            <a:r>
              <a:rPr lang="en-US" altLang="en-US" sz="2400" dirty="0" smtClean="0"/>
              <a:t>When </a:t>
            </a:r>
            <a:r>
              <a:rPr lang="en-US" altLang="en-US" sz="2400" i="1" dirty="0" smtClean="0"/>
              <a:t>corporate bodies </a:t>
            </a:r>
            <a:r>
              <a:rPr lang="en-US" altLang="en-US" sz="2400" dirty="0" smtClean="0"/>
              <a:t>change names, </a:t>
            </a:r>
            <a:r>
              <a:rPr lang="en-US" altLang="en-US" sz="2400" u="sng" dirty="0" smtClean="0"/>
              <a:t>multiple</a:t>
            </a:r>
            <a:r>
              <a:rPr lang="en-US" altLang="en-US" sz="2400" dirty="0" smtClean="0"/>
              <a:t> </a:t>
            </a:r>
            <a:r>
              <a:rPr lang="en-US" altLang="en-US" sz="2400" u="sng" dirty="0" smtClean="0"/>
              <a:t>headings</a:t>
            </a:r>
            <a:r>
              <a:rPr lang="en-US" altLang="en-US" sz="2400" dirty="0" smtClean="0"/>
              <a:t> </a:t>
            </a:r>
            <a:r>
              <a:rPr lang="en-US" altLang="en-US" sz="2400" dirty="0"/>
              <a:t>are </a:t>
            </a:r>
            <a:r>
              <a:rPr lang="en-US" altLang="en-US" sz="2400" dirty="0" smtClean="0"/>
              <a:t>used, and separate NARs are created for each period of usage</a:t>
            </a:r>
          </a:p>
          <a:p>
            <a:pPr>
              <a:spcBef>
                <a:spcPts val="600"/>
              </a:spcBef>
            </a:pPr>
            <a:r>
              <a:rPr lang="en-US" altLang="en-US" sz="2400" dirty="0" smtClean="0"/>
              <a:t>In </a:t>
            </a:r>
            <a:r>
              <a:rPr lang="en-US" altLang="en-US" sz="2400" dirty="0" smtClean="0">
                <a:solidFill>
                  <a:schemeClr val="tx2"/>
                </a:solidFill>
              </a:rPr>
              <a:t>510</a:t>
            </a:r>
            <a:r>
              <a:rPr lang="en-US" altLang="en-US" sz="2400" dirty="0" smtClean="0"/>
              <a:t> references, </a:t>
            </a:r>
            <a:r>
              <a:rPr lang="en-US" altLang="en-US" sz="2400" dirty="0" smtClean="0">
                <a:solidFill>
                  <a:schemeClr val="tx2"/>
                </a:solidFill>
              </a:rPr>
              <a:t>$w</a:t>
            </a:r>
            <a:r>
              <a:rPr lang="en-US" altLang="en-US" sz="2400" dirty="0" smtClean="0"/>
              <a:t> indicates ‘later’ or ‘earlier’</a:t>
            </a:r>
          </a:p>
        </p:txBody>
      </p:sp>
      <p:pic>
        <p:nvPicPr>
          <p:cNvPr id="40965" name="Picture 7" descr="vatech"/>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295400" y="1676400"/>
            <a:ext cx="7467600" cy="2332038"/>
          </a:xfrm>
          <a:noFill/>
          <a:ln w="19050">
            <a:solidFill>
              <a:schemeClr val="tx2"/>
            </a:solidFill>
            <a:miter lim="800000"/>
            <a:headEnd/>
            <a:tailEnd/>
          </a:ln>
        </p:spPr>
      </p:pic>
      <p:sp>
        <p:nvSpPr>
          <p:cNvPr id="4096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98CDEC9C-1972-43DE-9FBE-72910F9E6C1E}" type="slidenum">
              <a:rPr lang="en-US" altLang="en-US"/>
              <a:pPr eaLnBrk="1" hangingPunct="1"/>
              <a:t>109</a:t>
            </a:fld>
            <a:endParaRPr lang="en-US" altLang="en-US"/>
          </a:p>
        </p:txBody>
      </p:sp>
    </p:spTree>
    <p:extLst>
      <p:ext uri="{BB962C8B-B14F-4D97-AF65-F5344CB8AC3E}">
        <p14:creationId xmlns:p14="http://schemas.microsoft.com/office/powerpoint/2010/main" val="195852970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BA8050FC-9FB6-454C-A5E7-DA530023A701}" type="slidenum">
              <a:rPr lang="en-US" altLang="en-US" sz="1200"/>
              <a:pPr algn="r" eaLnBrk="1" hangingPunct="1">
                <a:spcBef>
                  <a:spcPct val="0"/>
                </a:spcBef>
                <a:buClrTx/>
                <a:buSzTx/>
                <a:buFontTx/>
                <a:buNone/>
              </a:pPr>
              <a:t>110</a:t>
            </a:fld>
            <a:endParaRPr lang="en-US" altLang="en-US" sz="1200"/>
          </a:p>
        </p:txBody>
      </p:sp>
      <p:sp>
        <p:nvSpPr>
          <p:cNvPr id="43011" name="Rectangle 2"/>
          <p:cNvSpPr>
            <a:spLocks noGrp="1" noChangeArrowheads="1"/>
          </p:cNvSpPr>
          <p:nvPr>
            <p:ph type="title"/>
          </p:nvPr>
        </p:nvSpPr>
        <p:spPr/>
        <p:txBody>
          <a:bodyPr/>
          <a:lstStyle/>
          <a:p>
            <a:pPr algn="ctr" eaLnBrk="1" hangingPunct="1"/>
            <a:r>
              <a:rPr lang="en-US" altLang="en-US" sz="3200" b="1" dirty="0" smtClean="0"/>
              <a:t>Virginia Tech</a:t>
            </a:r>
            <a:endParaRPr lang="en-US" altLang="en-US" sz="3200" b="1" i="1" dirty="0" smtClean="0">
              <a:solidFill>
                <a:schemeClr val="tx1"/>
              </a:solidFill>
            </a:endParaRPr>
          </a:p>
        </p:txBody>
      </p:sp>
      <p:sp>
        <p:nvSpPr>
          <p:cNvPr id="43012" name="Rectangle 4"/>
          <p:cNvSpPr>
            <a:spLocks noGrp="1" noChangeArrowheads="1"/>
          </p:cNvSpPr>
          <p:nvPr>
            <p:ph type="body" sz="half" idx="2"/>
          </p:nvPr>
        </p:nvSpPr>
        <p:spPr>
          <a:xfrm>
            <a:off x="457200" y="3352800"/>
            <a:ext cx="8458200" cy="1066800"/>
          </a:xfrm>
        </p:spPr>
        <p:txBody>
          <a:bodyPr/>
          <a:lstStyle/>
          <a:p>
            <a:pPr marL="682625" indent="-115888">
              <a:spcBef>
                <a:spcPts val="600"/>
              </a:spcBef>
              <a:buSzPct val="80000"/>
              <a:buFont typeface="Courier New" pitchFamily="49" charset="0"/>
              <a:buChar char="o"/>
            </a:pPr>
            <a:r>
              <a:rPr lang="en-US" altLang="en-US" sz="2200" dirty="0" smtClean="0"/>
              <a:t>	‘reciprocal’ NARs exist for the earlier/later headings</a:t>
            </a:r>
          </a:p>
          <a:p>
            <a:pPr marL="917575" lvl="1">
              <a:spcBef>
                <a:spcPts val="600"/>
              </a:spcBef>
              <a:buNone/>
            </a:pPr>
            <a:r>
              <a:rPr lang="en-US" altLang="en-US" sz="1800" dirty="0" smtClean="0"/>
              <a:t>	Each NAR has the appropriate 510 references (not shown here)</a:t>
            </a:r>
            <a:endParaRPr lang="en-US" altLang="en-US" sz="1800" i="1" dirty="0" smtClean="0"/>
          </a:p>
        </p:txBody>
      </p:sp>
      <p:pic>
        <p:nvPicPr>
          <p:cNvPr id="43013" name="Picture 7" descr="vatech3"/>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447800" y="1749425"/>
            <a:ext cx="7315200" cy="1450975"/>
          </a:xfrm>
          <a:noFill/>
          <a:ln w="19050">
            <a:solidFill>
              <a:schemeClr val="tx2"/>
            </a:solidFill>
            <a:miter lim="800000"/>
            <a:headEnd/>
            <a:tailEnd/>
          </a:ln>
        </p:spPr>
      </p:pic>
      <p:pic>
        <p:nvPicPr>
          <p:cNvPr id="43014" name="Picture 8" descr="vatech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4419600"/>
            <a:ext cx="7391400" cy="181927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301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D35762B1-9822-4031-AD76-2D9E5CBEB991}" type="slidenum">
              <a:rPr lang="en-US" altLang="en-US"/>
              <a:pPr eaLnBrk="1" hangingPunct="1"/>
              <a:t>110</a:t>
            </a:fld>
            <a:endParaRPr lang="en-US" altLang="en-US"/>
          </a:p>
        </p:txBody>
      </p:sp>
    </p:spTree>
    <p:extLst>
      <p:ext uri="{BB962C8B-B14F-4D97-AF65-F5344CB8AC3E}">
        <p14:creationId xmlns:p14="http://schemas.microsoft.com/office/powerpoint/2010/main" val="967083127"/>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1946EB50-228F-425A-9E25-10449F91560E}" type="slidenum">
              <a:rPr lang="en-US" altLang="en-US" sz="1200"/>
              <a:pPr algn="r" eaLnBrk="1" hangingPunct="1">
                <a:spcBef>
                  <a:spcPct val="0"/>
                </a:spcBef>
                <a:buClrTx/>
                <a:buSzTx/>
                <a:buFontTx/>
                <a:buNone/>
              </a:pPr>
              <a:t>111</a:t>
            </a:fld>
            <a:endParaRPr lang="en-US" altLang="en-US" sz="1200"/>
          </a:p>
        </p:txBody>
      </p:sp>
      <p:sp>
        <p:nvSpPr>
          <p:cNvPr id="41987" name="Rectangle 2"/>
          <p:cNvSpPr>
            <a:spLocks noGrp="1" noChangeArrowheads="1"/>
          </p:cNvSpPr>
          <p:nvPr>
            <p:ph type="title"/>
          </p:nvPr>
        </p:nvSpPr>
        <p:spPr/>
        <p:txBody>
          <a:bodyPr/>
          <a:lstStyle/>
          <a:p>
            <a:pPr algn="ctr" eaLnBrk="1" hangingPunct="1"/>
            <a:r>
              <a:rPr lang="en-US" altLang="en-US" sz="3200" b="1" dirty="0" smtClean="0"/>
              <a:t>Virginia Tech</a:t>
            </a:r>
            <a:endParaRPr lang="en-US" altLang="en-US" sz="3200" b="1" i="1" dirty="0" smtClean="0">
              <a:solidFill>
                <a:schemeClr val="tx1"/>
              </a:solidFill>
            </a:endParaRPr>
          </a:p>
        </p:txBody>
      </p:sp>
      <p:sp>
        <p:nvSpPr>
          <p:cNvPr id="41988" name="Rectangle 4"/>
          <p:cNvSpPr>
            <a:spLocks noGrp="1" noChangeArrowheads="1"/>
          </p:cNvSpPr>
          <p:nvPr>
            <p:ph type="body" sz="half" idx="2"/>
          </p:nvPr>
        </p:nvSpPr>
        <p:spPr>
          <a:xfrm>
            <a:off x="762000" y="4267200"/>
            <a:ext cx="8229600" cy="2133600"/>
          </a:xfrm>
        </p:spPr>
        <p:txBody>
          <a:bodyPr/>
          <a:lstStyle/>
          <a:p>
            <a:pPr>
              <a:spcBef>
                <a:spcPts val="600"/>
              </a:spcBef>
            </a:pPr>
            <a:r>
              <a:rPr lang="en-US" altLang="en-US" sz="2400" dirty="0" smtClean="0"/>
              <a:t>… the </a:t>
            </a:r>
            <a:r>
              <a:rPr lang="en-US" altLang="en-US" sz="2400" dirty="0" smtClean="0">
                <a:solidFill>
                  <a:schemeClr val="tx2"/>
                </a:solidFill>
              </a:rPr>
              <a:t>670</a:t>
            </a:r>
            <a:r>
              <a:rPr lang="en-US" altLang="en-US" sz="2400" dirty="0" smtClean="0"/>
              <a:t> fields provide information about the history of the names of this body</a:t>
            </a:r>
          </a:p>
          <a:p>
            <a:pPr>
              <a:spcBef>
                <a:spcPts val="600"/>
              </a:spcBef>
            </a:pPr>
            <a:r>
              <a:rPr lang="en-US" altLang="en-US" sz="2400" dirty="0" smtClean="0"/>
              <a:t>The dates cited in 670 fields can be used to determine the form to be used in an access point on a specific bibliographic resource</a:t>
            </a:r>
          </a:p>
        </p:txBody>
      </p:sp>
      <p:pic>
        <p:nvPicPr>
          <p:cNvPr id="41989" name="Picture 7" descr="vatech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14400" y="1828800"/>
            <a:ext cx="8095978" cy="2286000"/>
          </a:xfrm>
          <a:noFill/>
          <a:ln w="19050">
            <a:solidFill>
              <a:schemeClr val="tx2"/>
            </a:solidFill>
            <a:miter lim="800000"/>
            <a:headEnd/>
            <a:tailEnd/>
          </a:ln>
        </p:spPr>
      </p:pic>
      <p:sp>
        <p:nvSpPr>
          <p:cNvPr id="4199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7714822B-7C53-4AA8-96FC-40D51DE84D29}" type="slidenum">
              <a:rPr lang="en-US" altLang="en-US"/>
              <a:pPr eaLnBrk="1" hangingPunct="1"/>
              <a:t>111</a:t>
            </a:fld>
            <a:endParaRPr lang="en-US" altLang="en-US"/>
          </a:p>
        </p:txBody>
      </p:sp>
    </p:spTree>
    <p:extLst>
      <p:ext uri="{BB962C8B-B14F-4D97-AF65-F5344CB8AC3E}">
        <p14:creationId xmlns:p14="http://schemas.microsoft.com/office/powerpoint/2010/main" val="739524013"/>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idx="4294967295"/>
          </p:nvPr>
        </p:nvSpPr>
        <p:spPr/>
        <p:txBody>
          <a:bodyPr/>
          <a:lstStyle/>
          <a:p>
            <a:pPr algn="ctr"/>
            <a:r>
              <a:rPr lang="en-US" altLang="en-US" b="1" dirty="0" smtClean="0"/>
              <a:t>Unit 4: The Broader Application of Authority Control</a:t>
            </a:r>
          </a:p>
        </p:txBody>
      </p:sp>
      <p:sp>
        <p:nvSpPr>
          <p:cNvPr id="44035" name="Content Placeholder 2"/>
          <p:cNvSpPr>
            <a:spLocks noGrp="1"/>
          </p:cNvSpPr>
          <p:nvPr>
            <p:ph idx="4294967295"/>
          </p:nvPr>
        </p:nvSpPr>
        <p:spPr>
          <a:xfrm>
            <a:off x="1295400" y="1676400"/>
            <a:ext cx="7391400" cy="4649787"/>
          </a:xfrm>
        </p:spPr>
        <p:txBody>
          <a:bodyPr/>
          <a:lstStyle/>
          <a:p>
            <a:pPr marL="347663" indent="-347663"/>
            <a:r>
              <a:rPr lang="en-US" altLang="en-US" sz="2800" dirty="0"/>
              <a:t>Controlled Terms, Codes, and  Relationship Designators in RDA</a:t>
            </a:r>
          </a:p>
          <a:p>
            <a:pPr marL="347663" indent="-347663"/>
            <a:r>
              <a:rPr lang="en-US" altLang="en-US" sz="2800" dirty="0" smtClean="0"/>
              <a:t>Subjects</a:t>
            </a:r>
          </a:p>
          <a:p>
            <a:pPr marL="347663" indent="-347663"/>
            <a:endParaRPr lang="en-US" altLang="en-US" sz="2800" dirty="0"/>
          </a:p>
          <a:p>
            <a:pPr marL="409575" lvl="1" indent="-352425">
              <a:spcBef>
                <a:spcPts val="0"/>
              </a:spcBef>
            </a:pPr>
            <a:r>
              <a:rPr lang="en-US" altLang="en-US" sz="2400" dirty="0" smtClean="0"/>
              <a:t>The principle of Authority Control, as applied in these contexts, is similar to the context of Name Authorities:</a:t>
            </a:r>
            <a:r>
              <a:rPr lang="en-US" altLang="en-US" sz="2400" dirty="0" smtClean="0">
                <a:solidFill>
                  <a:schemeClr val="tx2"/>
                </a:solidFill>
              </a:rPr>
              <a:t> the intent is to facilitate more effective </a:t>
            </a:r>
            <a:r>
              <a:rPr lang="en-US" altLang="en-US" sz="2400" dirty="0">
                <a:solidFill>
                  <a:schemeClr val="tx2"/>
                </a:solidFill>
              </a:rPr>
              <a:t>human and machine retrieval and </a:t>
            </a:r>
            <a:r>
              <a:rPr lang="en-US" altLang="en-US" sz="2400" dirty="0" smtClean="0">
                <a:solidFill>
                  <a:schemeClr val="tx2"/>
                </a:solidFill>
              </a:rPr>
              <a:t>manipulation through the use of controlled vocabulary</a:t>
            </a:r>
            <a:endParaRPr lang="en-US" altLang="en-US" sz="2400" dirty="0">
              <a:solidFill>
                <a:schemeClr val="tx2"/>
              </a:solidFill>
            </a:endParaRPr>
          </a:p>
          <a:p>
            <a:pPr marL="347663" indent="-347663"/>
            <a:endParaRPr lang="en-US" altLang="en-US" sz="2800" dirty="0" smtClean="0"/>
          </a:p>
        </p:txBody>
      </p:sp>
      <p:sp>
        <p:nvSpPr>
          <p:cNvPr id="44036"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algn="r" eaLnBrk="1" hangingPunct="1">
              <a:spcBef>
                <a:spcPct val="0"/>
              </a:spcBef>
              <a:buClrTx/>
              <a:buSzTx/>
              <a:buFontTx/>
              <a:buNone/>
            </a:pPr>
            <a:fld id="{BA2C1A40-FD2B-4C21-907C-B9593202AF49}" type="slidenum">
              <a:rPr lang="en-US" altLang="en-US" sz="1200"/>
              <a:pPr algn="r" eaLnBrk="1" hangingPunct="1">
                <a:spcBef>
                  <a:spcPct val="0"/>
                </a:spcBef>
                <a:buClrTx/>
                <a:buSzTx/>
                <a:buFontTx/>
                <a:buNone/>
              </a:pPr>
              <a:t>112</a:t>
            </a:fld>
            <a:endParaRPr lang="en-US" altLang="en-US" sz="1200"/>
          </a:p>
        </p:txBody>
      </p:sp>
      <p:sp>
        <p:nvSpPr>
          <p:cNvPr id="4403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7444B5A4-C4FF-4DDD-B51D-1131DEB9F04C}" type="slidenum">
              <a:rPr lang="en-US" altLang="en-US"/>
              <a:pPr eaLnBrk="1" hangingPunct="1"/>
              <a:t>112</a:t>
            </a:fld>
            <a:endParaRPr lang="en-US" altLang="en-US" dirty="0"/>
          </a:p>
        </p:txBody>
      </p:sp>
    </p:spTree>
    <p:extLst>
      <p:ext uri="{BB962C8B-B14F-4D97-AF65-F5344CB8AC3E}">
        <p14:creationId xmlns:p14="http://schemas.microsoft.com/office/powerpoint/2010/main" val="147083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4035">
                                            <p:txEl>
                                              <p:pRg st="3" end="3"/>
                                            </p:txEl>
                                          </p:spTgt>
                                        </p:tgtEl>
                                        <p:attrNameLst>
                                          <p:attrName>style.visibility</p:attrName>
                                        </p:attrNameLst>
                                      </p:cBhvr>
                                      <p:to>
                                        <p:strVal val="visible"/>
                                      </p:to>
                                    </p:set>
                                    <p:animEffect transition="in" filter="dissolve">
                                      <p:cBhvr>
                                        <p:cTn id="7" dur="500"/>
                                        <p:tgtEl>
                                          <p:spTgt spid="440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D9E8F72E-3C99-417D-BF75-CA7C3F8028E8}" type="slidenum">
              <a:rPr lang="en-US" altLang="en-US" sz="1200"/>
              <a:pPr eaLnBrk="1" hangingPunct="1">
                <a:spcBef>
                  <a:spcPct val="0"/>
                </a:spcBef>
                <a:buClrTx/>
                <a:buSzTx/>
                <a:buFontTx/>
                <a:buNone/>
              </a:pPr>
              <a:t>113</a:t>
            </a:fld>
            <a:endParaRPr lang="en-US" altLang="en-US" sz="1200"/>
          </a:p>
        </p:txBody>
      </p:sp>
      <p:sp>
        <p:nvSpPr>
          <p:cNvPr id="46083" name="Rectangle 2"/>
          <p:cNvSpPr>
            <a:spLocks noGrp="1" noChangeAspect="1" noChangeArrowheads="1"/>
          </p:cNvSpPr>
          <p:nvPr>
            <p:ph type="title"/>
          </p:nvPr>
        </p:nvSpPr>
        <p:spPr/>
        <p:txBody>
          <a:bodyPr/>
          <a:lstStyle/>
          <a:p>
            <a:pPr algn="ctr" eaLnBrk="1" hangingPunct="1"/>
            <a:r>
              <a:rPr lang="en-US" altLang="en-US" sz="3200" b="1" dirty="0" smtClean="0"/>
              <a:t>Controlled Terms, Codes, and Relationship Designators in RDA</a:t>
            </a:r>
          </a:p>
        </p:txBody>
      </p:sp>
      <p:sp>
        <p:nvSpPr>
          <p:cNvPr id="46084" name="Rectangle 3"/>
          <p:cNvSpPr>
            <a:spLocks noGrp="1" noChangeArrowheads="1"/>
          </p:cNvSpPr>
          <p:nvPr>
            <p:ph type="body" idx="1"/>
          </p:nvPr>
        </p:nvSpPr>
        <p:spPr>
          <a:xfrm>
            <a:off x="1143000" y="1524000"/>
            <a:ext cx="7620000" cy="4572000"/>
          </a:xfrm>
        </p:spPr>
        <p:txBody>
          <a:bodyPr/>
          <a:lstStyle/>
          <a:p>
            <a:pPr indent="-338138" eaLnBrk="1" hangingPunct="1">
              <a:spcBef>
                <a:spcPts val="600"/>
              </a:spcBef>
            </a:pPr>
            <a:r>
              <a:rPr lang="en-US" altLang="en-US" sz="2800" dirty="0" smtClean="0"/>
              <a:t>Content type</a:t>
            </a:r>
          </a:p>
          <a:p>
            <a:pPr indent="-338138" eaLnBrk="1" hangingPunct="1">
              <a:spcBef>
                <a:spcPts val="600"/>
              </a:spcBef>
            </a:pPr>
            <a:r>
              <a:rPr lang="en-US" altLang="en-US" sz="2800" dirty="0" smtClean="0"/>
              <a:t>Media type</a:t>
            </a:r>
          </a:p>
          <a:p>
            <a:pPr indent="-338138" eaLnBrk="1" hangingPunct="1">
              <a:spcBef>
                <a:spcPts val="600"/>
              </a:spcBef>
            </a:pPr>
            <a:r>
              <a:rPr lang="en-US" altLang="en-US" sz="2800" dirty="0" smtClean="0"/>
              <a:t>Carrier type</a:t>
            </a:r>
          </a:p>
          <a:p>
            <a:pPr indent="-338138" eaLnBrk="1" hangingPunct="1">
              <a:spcBef>
                <a:spcPts val="600"/>
              </a:spcBef>
            </a:pPr>
            <a:r>
              <a:rPr lang="en-US" altLang="en-US" sz="2800" dirty="0" smtClean="0"/>
              <a:t>Conventional collective titles (e.g., “Plays,” “Poems,” “Novels”) </a:t>
            </a:r>
          </a:p>
          <a:p>
            <a:pPr indent="-338138" eaLnBrk="1" hangingPunct="1">
              <a:spcBef>
                <a:spcPts val="600"/>
              </a:spcBef>
            </a:pPr>
            <a:r>
              <a:rPr lang="en-US" altLang="en-US" sz="2800" dirty="0" smtClean="0"/>
              <a:t>Language terms and codes</a:t>
            </a:r>
          </a:p>
          <a:p>
            <a:pPr indent="-338138" eaLnBrk="1" hangingPunct="1">
              <a:spcBef>
                <a:spcPts val="600"/>
              </a:spcBef>
            </a:pPr>
            <a:r>
              <a:rPr lang="en-US" altLang="en-US" sz="2800" dirty="0" smtClean="0"/>
              <a:t>Controlled terms in NAR 37X fields</a:t>
            </a:r>
          </a:p>
          <a:p>
            <a:pPr lvl="1" eaLnBrk="1" hangingPunct="1">
              <a:spcBef>
                <a:spcPts val="600"/>
              </a:spcBef>
            </a:pPr>
            <a:r>
              <a:rPr lang="en-US" altLang="en-US" sz="2400" dirty="0" smtClean="0"/>
              <a:t>Authorized form for Associated places</a:t>
            </a:r>
          </a:p>
          <a:p>
            <a:pPr lvl="1" eaLnBrk="1" hangingPunct="1">
              <a:spcBef>
                <a:spcPts val="600"/>
              </a:spcBef>
            </a:pPr>
            <a:r>
              <a:rPr lang="en-US" altLang="en-US" sz="2400" dirty="0" smtClean="0"/>
              <a:t>LCSH terms for Occupation/Field of activity</a:t>
            </a:r>
          </a:p>
          <a:p>
            <a:pPr eaLnBrk="1" hangingPunct="1"/>
            <a:r>
              <a:rPr lang="en-US" altLang="en-US" sz="2800" dirty="0"/>
              <a:t>Relationship Designators</a:t>
            </a:r>
          </a:p>
          <a:p>
            <a:pPr lvl="2" eaLnBrk="1" hangingPunct="1"/>
            <a:endParaRPr lang="en-US" altLang="en-US" sz="2100" dirty="0" smtClean="0"/>
          </a:p>
        </p:txBody>
      </p:sp>
    </p:spTree>
    <p:extLst>
      <p:ext uri="{BB962C8B-B14F-4D97-AF65-F5344CB8AC3E}">
        <p14:creationId xmlns:p14="http://schemas.microsoft.com/office/powerpoint/2010/main" val="407739540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charset="0"/>
              </a:defRPr>
            </a:lvl9pPr>
          </a:lstStyle>
          <a:p>
            <a:pPr eaLnBrk="1" hangingPunct="1">
              <a:spcBef>
                <a:spcPct val="0"/>
              </a:spcBef>
              <a:buClrTx/>
              <a:buSzTx/>
              <a:buFontTx/>
              <a:buNone/>
            </a:pPr>
            <a:fld id="{E04C9F2E-8788-411B-9871-5523146369CA}" type="slidenum">
              <a:rPr lang="en-US" altLang="en-US" sz="1200"/>
              <a:pPr eaLnBrk="1" hangingPunct="1">
                <a:spcBef>
                  <a:spcPct val="0"/>
                </a:spcBef>
                <a:buClrTx/>
                <a:buSzTx/>
                <a:buFontTx/>
                <a:buNone/>
              </a:pPr>
              <a:t>114</a:t>
            </a:fld>
            <a:endParaRPr lang="en-US" altLang="en-US" sz="1200"/>
          </a:p>
        </p:txBody>
      </p:sp>
      <p:sp>
        <p:nvSpPr>
          <p:cNvPr id="45059" name="Rectangle 2"/>
          <p:cNvSpPr>
            <a:spLocks noGrp="1" noChangeArrowheads="1"/>
          </p:cNvSpPr>
          <p:nvPr>
            <p:ph type="title" idx="4294967295"/>
          </p:nvPr>
        </p:nvSpPr>
        <p:spPr/>
        <p:txBody>
          <a:bodyPr/>
          <a:lstStyle/>
          <a:p>
            <a:pPr algn="ctr" eaLnBrk="1" hangingPunct="1"/>
            <a:r>
              <a:rPr lang="en-US" altLang="en-US" sz="3200" b="1" smtClean="0"/>
              <a:t>Subjects</a:t>
            </a:r>
          </a:p>
        </p:txBody>
      </p:sp>
      <p:sp>
        <p:nvSpPr>
          <p:cNvPr id="45060" name="Rectangle 3"/>
          <p:cNvSpPr>
            <a:spLocks noGrp="1" noChangeArrowheads="1"/>
          </p:cNvSpPr>
          <p:nvPr>
            <p:ph type="body" idx="4294967295"/>
          </p:nvPr>
        </p:nvSpPr>
        <p:spPr>
          <a:xfrm>
            <a:off x="1219200" y="1600200"/>
            <a:ext cx="7467600" cy="4953000"/>
          </a:xfrm>
        </p:spPr>
        <p:txBody>
          <a:bodyPr/>
          <a:lstStyle/>
          <a:p>
            <a:pPr eaLnBrk="1" hangingPunct="1">
              <a:spcBef>
                <a:spcPts val="600"/>
              </a:spcBef>
            </a:pPr>
            <a:r>
              <a:rPr lang="en-US" altLang="en-US" sz="2400" dirty="0" smtClean="0">
                <a:solidFill>
                  <a:schemeClr val="tx2"/>
                </a:solidFill>
              </a:rPr>
              <a:t>What are you searching for?</a:t>
            </a:r>
          </a:p>
          <a:p>
            <a:pPr lvl="1" eaLnBrk="1" hangingPunct="1">
              <a:spcBef>
                <a:spcPts val="600"/>
              </a:spcBef>
            </a:pPr>
            <a:r>
              <a:rPr lang="en-US" altLang="en-US" sz="2000" dirty="0" smtClean="0"/>
              <a:t>What is the </a:t>
            </a:r>
            <a:r>
              <a:rPr lang="en-US" altLang="en-US" sz="2000" i="1" dirty="0" smtClean="0"/>
              <a:t>specific</a:t>
            </a:r>
            <a:r>
              <a:rPr lang="en-US" altLang="en-US" sz="2000" dirty="0" smtClean="0"/>
              <a:t> term?</a:t>
            </a:r>
          </a:p>
          <a:p>
            <a:pPr lvl="2" eaLnBrk="1" hangingPunct="1">
              <a:spcBef>
                <a:spcPts val="600"/>
              </a:spcBef>
            </a:pPr>
            <a:r>
              <a:rPr lang="en-US" altLang="en-US" sz="2000" dirty="0" smtClean="0">
                <a:solidFill>
                  <a:schemeClr val="tx2"/>
                </a:solidFill>
              </a:rPr>
              <a:t>Earthquakes</a:t>
            </a:r>
          </a:p>
          <a:p>
            <a:pPr lvl="1" eaLnBrk="1" hangingPunct="1">
              <a:spcBef>
                <a:spcPts val="600"/>
              </a:spcBef>
            </a:pPr>
            <a:r>
              <a:rPr lang="en-US" altLang="en-US" sz="2000" dirty="0" smtClean="0"/>
              <a:t>What variant terms might you search for?</a:t>
            </a:r>
          </a:p>
          <a:p>
            <a:pPr lvl="2" eaLnBrk="1" hangingPunct="1">
              <a:spcBef>
                <a:spcPts val="600"/>
              </a:spcBef>
            </a:pPr>
            <a:r>
              <a:rPr lang="en-US" altLang="en-US" sz="1700" dirty="0" smtClean="0">
                <a:solidFill>
                  <a:schemeClr val="tx2"/>
                </a:solidFill>
              </a:rPr>
              <a:t>Quakes </a:t>
            </a:r>
          </a:p>
          <a:p>
            <a:pPr lvl="1" eaLnBrk="1" hangingPunct="1">
              <a:spcBef>
                <a:spcPts val="600"/>
              </a:spcBef>
            </a:pPr>
            <a:r>
              <a:rPr lang="en-US" altLang="en-US" sz="2000" dirty="0" smtClean="0"/>
              <a:t>What are </a:t>
            </a:r>
            <a:r>
              <a:rPr lang="en-US" altLang="en-US" sz="2000" i="1" dirty="0" smtClean="0"/>
              <a:t>broader</a:t>
            </a:r>
            <a:r>
              <a:rPr lang="en-US" altLang="en-US" sz="2000" dirty="0" smtClean="0"/>
              <a:t> terms?</a:t>
            </a:r>
          </a:p>
          <a:p>
            <a:pPr lvl="2" eaLnBrk="1" hangingPunct="1">
              <a:spcBef>
                <a:spcPts val="600"/>
              </a:spcBef>
            </a:pPr>
            <a:r>
              <a:rPr lang="en-US" altLang="en-US" sz="2000" dirty="0" smtClean="0">
                <a:solidFill>
                  <a:schemeClr val="tx2"/>
                </a:solidFill>
              </a:rPr>
              <a:t>Earth movements</a:t>
            </a:r>
          </a:p>
          <a:p>
            <a:pPr lvl="2" eaLnBrk="1" hangingPunct="1">
              <a:spcBef>
                <a:spcPts val="600"/>
              </a:spcBef>
            </a:pPr>
            <a:r>
              <a:rPr lang="en-US" altLang="en-US" sz="2000" dirty="0" smtClean="0">
                <a:solidFill>
                  <a:schemeClr val="tx2"/>
                </a:solidFill>
              </a:rPr>
              <a:t>Natural disasters</a:t>
            </a:r>
          </a:p>
          <a:p>
            <a:pPr lvl="1" eaLnBrk="1" hangingPunct="1">
              <a:spcBef>
                <a:spcPts val="600"/>
              </a:spcBef>
            </a:pPr>
            <a:r>
              <a:rPr lang="en-US" altLang="en-US" sz="2000" dirty="0" smtClean="0"/>
              <a:t>What are </a:t>
            </a:r>
            <a:r>
              <a:rPr lang="en-US" altLang="en-US" sz="2000" i="1" dirty="0" smtClean="0"/>
              <a:t>narrower</a:t>
            </a:r>
            <a:r>
              <a:rPr lang="en-US" altLang="en-US" sz="2000" dirty="0" smtClean="0"/>
              <a:t> terms?</a:t>
            </a:r>
          </a:p>
          <a:p>
            <a:pPr lvl="2" eaLnBrk="1" hangingPunct="1">
              <a:spcBef>
                <a:spcPts val="600"/>
              </a:spcBef>
            </a:pPr>
            <a:r>
              <a:rPr lang="en-US" altLang="en-US" sz="2000" dirty="0" smtClean="0">
                <a:solidFill>
                  <a:schemeClr val="tx2"/>
                </a:solidFill>
              </a:rPr>
              <a:t>Earthquake magnitude</a:t>
            </a:r>
          </a:p>
          <a:p>
            <a:pPr lvl="1" eaLnBrk="1" hangingPunct="1">
              <a:spcBef>
                <a:spcPts val="600"/>
              </a:spcBef>
            </a:pPr>
            <a:r>
              <a:rPr lang="en-US" altLang="en-US" sz="2000" dirty="0" smtClean="0"/>
              <a:t>What are </a:t>
            </a:r>
            <a:r>
              <a:rPr lang="en-US" altLang="en-US" sz="2000" i="1" dirty="0" smtClean="0"/>
              <a:t>related</a:t>
            </a:r>
            <a:r>
              <a:rPr lang="en-US" altLang="en-US" sz="2000" dirty="0" smtClean="0"/>
              <a:t> terms?</a:t>
            </a:r>
          </a:p>
          <a:p>
            <a:pPr lvl="2" eaLnBrk="1" hangingPunct="1">
              <a:spcBef>
                <a:spcPts val="600"/>
              </a:spcBef>
            </a:pPr>
            <a:r>
              <a:rPr lang="en-US" altLang="en-US" sz="2000" dirty="0" smtClean="0">
                <a:solidFill>
                  <a:schemeClr val="tx2"/>
                </a:solidFill>
              </a:rPr>
              <a:t>Seismology</a:t>
            </a:r>
          </a:p>
          <a:p>
            <a:pPr eaLnBrk="1" hangingPunct="1">
              <a:spcBef>
                <a:spcPts val="600"/>
              </a:spcBef>
            </a:pPr>
            <a:r>
              <a:rPr lang="en-US" altLang="en-US" sz="2400" dirty="0" smtClean="0"/>
              <a:t>You probably know of “</a:t>
            </a:r>
            <a:r>
              <a:rPr lang="en-US" altLang="en-US" sz="2400" dirty="0" smtClean="0">
                <a:solidFill>
                  <a:schemeClr val="tx2"/>
                </a:solidFill>
              </a:rPr>
              <a:t>the red books</a:t>
            </a:r>
            <a:r>
              <a:rPr lang="en-US" altLang="en-US" sz="2400" dirty="0" smtClean="0"/>
              <a:t>’’</a:t>
            </a:r>
          </a:p>
        </p:txBody>
      </p:sp>
    </p:spTree>
    <p:extLst>
      <p:ext uri="{BB962C8B-B14F-4D97-AF65-F5344CB8AC3E}">
        <p14:creationId xmlns:p14="http://schemas.microsoft.com/office/powerpoint/2010/main" val="3267320474"/>
      </p:ext>
    </p:extLst>
  </p:cSld>
  <p:clrMapOvr>
    <a:masterClrMapping/>
  </p:clrMapOvr>
  <p:timing>
    <p:tnLst>
      <p:par>
        <p:cTn id="1" dur="indefinite" restart="never" nodeType="tmRoot"/>
      </p:par>
    </p:tnLst>
  </p:timing>
</p:sld>
</file>

<file path=ppt/theme/theme1.xml><?xml version="1.0" encoding="utf-8"?>
<a:theme xmlns:a="http://schemas.openxmlformats.org/drawingml/2006/main" name="LC RDA Training Template">
  <a:themeElements>
    <a:clrScheme name="LC RDA Training Templat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LC RDA Training Templat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C RDA Training Templat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LC RDA Training Templat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LC RDA Training Templat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LC RDA Training Templat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LC RDA Training Templat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LC RDA Training Templat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LC RDA Training Templat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LC RDA Training Templat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LC RDA Training Templat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LC RDA Training Templat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14503</TotalTime>
  <Words>11490</Words>
  <Application>Microsoft Office PowerPoint</Application>
  <PresentationFormat>On-screen Show (4:3)</PresentationFormat>
  <Paragraphs>1772</Paragraphs>
  <Slides>114</Slides>
  <Notes>114</Notes>
  <HiddenSlides>0</HiddenSlides>
  <MMClips>0</MMClips>
  <ScaleCrop>false</ScaleCrop>
  <HeadingPairs>
    <vt:vector size="4" baseType="variant">
      <vt:variant>
        <vt:lpstr>Theme</vt:lpstr>
      </vt:variant>
      <vt:variant>
        <vt:i4>1</vt:i4>
      </vt:variant>
      <vt:variant>
        <vt:lpstr>Slide Titles</vt:lpstr>
      </vt:variant>
      <vt:variant>
        <vt:i4>114</vt:i4>
      </vt:variant>
    </vt:vector>
  </HeadingPairs>
  <TitlesOfParts>
    <vt:vector size="115" baseType="lpstr">
      <vt:lpstr>LC RDA Training Template</vt:lpstr>
      <vt:lpstr>PowerPoint Presentation</vt:lpstr>
      <vt:lpstr>Acknowledgements</vt:lpstr>
      <vt:lpstr>About This Material</vt:lpstr>
      <vt:lpstr>PowerPoint Presentation</vt:lpstr>
      <vt:lpstr>Learning Objectives</vt:lpstr>
      <vt:lpstr>Unit 1: Basics of RDA Relationships</vt:lpstr>
      <vt:lpstr>The What and the Why</vt:lpstr>
      <vt:lpstr>The Who and the How</vt:lpstr>
      <vt:lpstr>Relationships Between …</vt:lpstr>
      <vt:lpstr>Where are the Instructions?</vt:lpstr>
      <vt:lpstr>Relationship Designators</vt:lpstr>
      <vt:lpstr>Relationship Designators – PCC Guidelines</vt:lpstr>
      <vt:lpstr>Relationship Designators – Example from RDA Appendix I</vt:lpstr>
      <vt:lpstr>Methods of Expressing Relationships </vt:lpstr>
      <vt:lpstr>Methods of Expressing Relationships -- MARC coding</vt:lpstr>
      <vt:lpstr>Methods of Expressing Relationships -- Form of 700/730 Access Points</vt:lpstr>
      <vt:lpstr>Methods of Expressing Relationships -- Form of 760-787 Linking Fields</vt:lpstr>
      <vt:lpstr>Unit 2: Core Relationships: Group 1 – Group 2</vt:lpstr>
      <vt:lpstr>Relationships that are Expressed in Bibliographic Records</vt:lpstr>
      <vt:lpstr>Relationships to Works – Creators</vt:lpstr>
      <vt:lpstr>Relationships to Works – Creators</vt:lpstr>
      <vt:lpstr>Relationships to Works – Creators -- Examples</vt:lpstr>
      <vt:lpstr>Relationships to Works – Other Entities -- Examples</vt:lpstr>
      <vt:lpstr>Relationships to Expressions – Contributors</vt:lpstr>
      <vt:lpstr>Relationships to Expressions – Contributors</vt:lpstr>
      <vt:lpstr>Relationships to Expressions – Contributors -- Example</vt:lpstr>
      <vt:lpstr>Relationships to Expressions – Contributors -- Example</vt:lpstr>
      <vt:lpstr>Relationships to Expressions – Contributors -- Example</vt:lpstr>
      <vt:lpstr>Relationships to Manifestations</vt:lpstr>
      <vt:lpstr>Relationships to Manifestations</vt:lpstr>
      <vt:lpstr>Relationships to Manifestations -- Examples</vt:lpstr>
      <vt:lpstr>Relationships to Items</vt:lpstr>
      <vt:lpstr>Relationships to Items – Examples</vt:lpstr>
      <vt:lpstr>Summary of Core Relationships</vt:lpstr>
      <vt:lpstr>Unit 3: Core Relationships: Group 1 – Group 1</vt:lpstr>
      <vt:lpstr>Relationships that are Expressed in Bibliographic or Authority Records</vt:lpstr>
      <vt:lpstr>Related Works</vt:lpstr>
      <vt:lpstr>Related Works -- LC Core Relationships</vt:lpstr>
      <vt:lpstr>Related Works – Whole-Part Relationships for Compilations</vt:lpstr>
      <vt:lpstr>Related Works – Examples Whole-Part Relationships</vt:lpstr>
      <vt:lpstr>Related Works – Examples Serial Relationships</vt:lpstr>
      <vt:lpstr>Related Works – Examples Authority Record</vt:lpstr>
      <vt:lpstr>Related Expressions</vt:lpstr>
      <vt:lpstr>Related Expressions -- LC Core Relationships</vt:lpstr>
      <vt:lpstr>Related Expressions – Example Whole-Part Expressions</vt:lpstr>
      <vt:lpstr>Related Expressions – Example Serial Relationship</vt:lpstr>
      <vt:lpstr>Related Expressions – Example Translation</vt:lpstr>
      <vt:lpstr>Related Expressions – Example Translation</vt:lpstr>
      <vt:lpstr>Related Expressions – Example Translation</vt:lpstr>
      <vt:lpstr>Related Expressions – Example Translation</vt:lpstr>
      <vt:lpstr>Related Manifestations</vt:lpstr>
      <vt:lpstr>Related Manifestations –  LC Core Relationships</vt:lpstr>
      <vt:lpstr>Related Manifestations – Reproductions: LC Core</vt:lpstr>
      <vt:lpstr>Related Manifestations – Example</vt:lpstr>
      <vt:lpstr>Related Manifestations – Example</vt:lpstr>
      <vt:lpstr>Related Items</vt:lpstr>
      <vt:lpstr>Related Items –  LC Core Relationships</vt:lpstr>
      <vt:lpstr>Related Items – Examples</vt:lpstr>
      <vt:lpstr>Summary of Core Relationships</vt:lpstr>
      <vt:lpstr>Unit 4: Core Relationships: Group 2 – Group 2</vt:lpstr>
      <vt:lpstr>PowerPoint Presentation</vt:lpstr>
      <vt:lpstr>How to Record These Relationships</vt:lpstr>
      <vt:lpstr>PowerPoint Presentation</vt:lpstr>
      <vt:lpstr>Core Relationships – Different Identities</vt:lpstr>
      <vt:lpstr>Core Relationships – Different Identities – 2 Identities</vt:lpstr>
      <vt:lpstr>Different Identities -- 2 Identities -- Examples </vt:lpstr>
      <vt:lpstr>Core Relationships – Different Identities – 3 or more Identities</vt:lpstr>
      <vt:lpstr>Different Identities -- 3+ Identities -- Example</vt:lpstr>
      <vt:lpstr>Core Relationships – Earlier/Later Corporate Bodies</vt:lpstr>
      <vt:lpstr>Other Relationships</vt:lpstr>
      <vt:lpstr>Other Relationships – Examples</vt:lpstr>
      <vt:lpstr>Summary of Core Relationships</vt:lpstr>
      <vt:lpstr>Exercise on Creators and Contributors</vt:lpstr>
      <vt:lpstr>PowerPoint Presentation</vt:lpstr>
      <vt:lpstr>Learning Objectives</vt:lpstr>
      <vt:lpstr>Unit 1: What is Authority Control?</vt:lpstr>
      <vt:lpstr>Definitions</vt:lpstr>
      <vt:lpstr>Definitions</vt:lpstr>
      <vt:lpstr>Definitions – What Authority Control is Not</vt:lpstr>
      <vt:lpstr>Why is Authority Control ‘Integral’?</vt:lpstr>
      <vt:lpstr>Why is Authority Control ‘Integral’?</vt:lpstr>
      <vt:lpstr>Why is Authority Control ‘Integral’?</vt:lpstr>
      <vt:lpstr>Why is Authority Control ‘Integral’?</vt:lpstr>
      <vt:lpstr>Why is Authority Control ‘Integral’?</vt:lpstr>
      <vt:lpstr>Why is Authority Control ‘Integral’?</vt:lpstr>
      <vt:lpstr>Features of Authority Control</vt:lpstr>
      <vt:lpstr>Features of Authority Control – How is it Related to FRBR/FRAD?</vt:lpstr>
      <vt:lpstr>Unit 2: The Structure of Authority Records</vt:lpstr>
      <vt:lpstr>Overview</vt:lpstr>
      <vt:lpstr>Overview</vt:lpstr>
      <vt:lpstr>Overview</vt:lpstr>
      <vt:lpstr>Overview</vt:lpstr>
      <vt:lpstr>Required Fields – Library of Congress Control Number</vt:lpstr>
      <vt:lpstr>Required Fields – Heading (1XX)</vt:lpstr>
      <vt:lpstr>Required Fields – See Reference (4XX)  </vt:lpstr>
      <vt:lpstr>Required Fields – See-Also Reference (5XX)</vt:lpstr>
      <vt:lpstr>Required Fields – Citation for Source Data Found (670)</vt:lpstr>
      <vt:lpstr>Required Fields – Citation for Sources Not Found (675)</vt:lpstr>
      <vt:lpstr>Optional Fields</vt:lpstr>
      <vt:lpstr>Optional Fields</vt:lpstr>
      <vt:lpstr>Unit 3: Examples</vt:lpstr>
      <vt:lpstr>Bill Clinton</vt:lpstr>
      <vt:lpstr>Bill Clinton (cont.)</vt:lpstr>
      <vt:lpstr>Bill Clinton (cont.)</vt:lpstr>
      <vt:lpstr>Bill Clinton (cont.)</vt:lpstr>
      <vt:lpstr>Muhammad Ali</vt:lpstr>
      <vt:lpstr>Muammar Qaddafi</vt:lpstr>
      <vt:lpstr>Shakespeare’s Hamlet</vt:lpstr>
      <vt:lpstr>Virginia Tech</vt:lpstr>
      <vt:lpstr>Virginia Tech</vt:lpstr>
      <vt:lpstr>Virginia Tech</vt:lpstr>
      <vt:lpstr>Unit 4: The Broader Application of Authority Control</vt:lpstr>
      <vt:lpstr>Controlled Terms, Codes, and Relationship Designators in RDA</vt:lpstr>
      <vt:lpstr>Subjects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Relationships in RDA</dc:title>
  <dc:creator>Library of Congress, COIN Division</dc:creator>
  <cp:lastModifiedBy>Tim Carlton</cp:lastModifiedBy>
  <cp:revision>830</cp:revision>
  <cp:lastPrinted>2014-12-16T16:27:26Z</cp:lastPrinted>
  <dcterms:created xsi:type="dcterms:W3CDTF">2011-04-30T19:22:13Z</dcterms:created>
  <dcterms:modified xsi:type="dcterms:W3CDTF">2014-12-16T16:43:52Z</dcterms:modified>
</cp:coreProperties>
</file>