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49" r:id="rId1"/>
  </p:sldMasterIdLst>
  <p:notesMasterIdLst>
    <p:notesMasterId r:id="rId79"/>
  </p:notesMasterIdLst>
  <p:handoutMasterIdLst>
    <p:handoutMasterId r:id="rId80"/>
  </p:handoutMasterIdLst>
  <p:sldIdLst>
    <p:sldId id="386" r:id="rId2"/>
    <p:sldId id="390" r:id="rId3"/>
    <p:sldId id="391" r:id="rId4"/>
    <p:sldId id="484" r:id="rId5"/>
    <p:sldId id="559" r:id="rId6"/>
    <p:sldId id="573" r:id="rId7"/>
    <p:sldId id="486" r:id="rId8"/>
    <p:sldId id="487" r:id="rId9"/>
    <p:sldId id="574" r:id="rId10"/>
    <p:sldId id="488" r:id="rId11"/>
    <p:sldId id="490" r:id="rId12"/>
    <p:sldId id="575" r:id="rId13"/>
    <p:sldId id="491" r:id="rId14"/>
    <p:sldId id="492" r:id="rId15"/>
    <p:sldId id="493" r:id="rId16"/>
    <p:sldId id="494" r:id="rId17"/>
    <p:sldId id="560" r:id="rId18"/>
    <p:sldId id="495" r:id="rId19"/>
    <p:sldId id="496" r:id="rId20"/>
    <p:sldId id="497" r:id="rId21"/>
    <p:sldId id="498" r:id="rId22"/>
    <p:sldId id="499" r:id="rId23"/>
    <p:sldId id="500" r:id="rId24"/>
    <p:sldId id="501" r:id="rId25"/>
    <p:sldId id="502" r:id="rId26"/>
    <p:sldId id="503" r:id="rId27"/>
    <p:sldId id="504" r:id="rId28"/>
    <p:sldId id="505" r:id="rId29"/>
    <p:sldId id="506" r:id="rId30"/>
    <p:sldId id="508" r:id="rId31"/>
    <p:sldId id="509" r:id="rId32"/>
    <p:sldId id="511" r:id="rId33"/>
    <p:sldId id="512" r:id="rId34"/>
    <p:sldId id="514" r:id="rId35"/>
    <p:sldId id="515" r:id="rId36"/>
    <p:sldId id="489" r:id="rId37"/>
    <p:sldId id="518" r:id="rId38"/>
    <p:sldId id="519" r:id="rId39"/>
    <p:sldId id="520" r:id="rId40"/>
    <p:sldId id="521" r:id="rId41"/>
    <p:sldId id="522" r:id="rId42"/>
    <p:sldId id="523" r:id="rId43"/>
    <p:sldId id="524" r:id="rId44"/>
    <p:sldId id="570" r:id="rId45"/>
    <p:sldId id="561" r:id="rId46"/>
    <p:sldId id="562" r:id="rId47"/>
    <p:sldId id="563" r:id="rId48"/>
    <p:sldId id="564" r:id="rId49"/>
    <p:sldId id="565" r:id="rId50"/>
    <p:sldId id="566" r:id="rId51"/>
    <p:sldId id="567" r:id="rId52"/>
    <p:sldId id="568" r:id="rId53"/>
    <p:sldId id="571" r:id="rId54"/>
    <p:sldId id="547" r:id="rId55"/>
    <p:sldId id="525" r:id="rId56"/>
    <p:sldId id="526" r:id="rId57"/>
    <p:sldId id="527" r:id="rId58"/>
    <p:sldId id="528" r:id="rId59"/>
    <p:sldId id="529" r:id="rId60"/>
    <p:sldId id="530" r:id="rId61"/>
    <p:sldId id="531" r:id="rId62"/>
    <p:sldId id="532" r:id="rId63"/>
    <p:sldId id="544" r:id="rId64"/>
    <p:sldId id="545" r:id="rId65"/>
    <p:sldId id="546" r:id="rId66"/>
    <p:sldId id="579" r:id="rId67"/>
    <p:sldId id="572" r:id="rId68"/>
    <p:sldId id="549" r:id="rId69"/>
    <p:sldId id="548" r:id="rId70"/>
    <p:sldId id="550" r:id="rId71"/>
    <p:sldId id="553" r:id="rId72"/>
    <p:sldId id="554" r:id="rId73"/>
    <p:sldId id="555" r:id="rId74"/>
    <p:sldId id="556" r:id="rId75"/>
    <p:sldId id="576" r:id="rId76"/>
    <p:sldId id="577" r:id="rId77"/>
    <p:sldId id="578" r:id="rId7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mn-cs"/>
      </a:defRPr>
    </a:lvl5pPr>
    <a:lvl6pPr marL="2286000" algn="l" defTabSz="914400" rtl="0" eaLnBrk="1" latinLnBrk="0" hangingPunct="1">
      <a:defRPr kern="1200">
        <a:solidFill>
          <a:schemeClr val="tx1"/>
        </a:solidFill>
        <a:latin typeface="Verdana" pitchFamily="34" charset="0"/>
        <a:ea typeface="MS PGothic" pitchFamily="34" charset="-128"/>
        <a:cs typeface="+mn-cs"/>
      </a:defRPr>
    </a:lvl6pPr>
    <a:lvl7pPr marL="2743200" algn="l" defTabSz="914400" rtl="0" eaLnBrk="1" latinLnBrk="0" hangingPunct="1">
      <a:defRPr kern="1200">
        <a:solidFill>
          <a:schemeClr val="tx1"/>
        </a:solidFill>
        <a:latin typeface="Verdana" pitchFamily="34" charset="0"/>
        <a:ea typeface="MS PGothic" pitchFamily="34" charset="-128"/>
        <a:cs typeface="+mn-cs"/>
      </a:defRPr>
    </a:lvl7pPr>
    <a:lvl8pPr marL="3200400" algn="l" defTabSz="914400" rtl="0" eaLnBrk="1" latinLnBrk="0" hangingPunct="1">
      <a:defRPr kern="1200">
        <a:solidFill>
          <a:schemeClr val="tx1"/>
        </a:solidFill>
        <a:latin typeface="Verdana" pitchFamily="34" charset="0"/>
        <a:ea typeface="MS PGothic" pitchFamily="34" charset="-128"/>
        <a:cs typeface="+mn-cs"/>
      </a:defRPr>
    </a:lvl8pPr>
    <a:lvl9pPr marL="3657600" algn="l" defTabSz="914400" rtl="0" eaLnBrk="1" latinLnBrk="0" hangingPunct="1">
      <a:defRPr kern="1200">
        <a:solidFill>
          <a:schemeClr val="tx1"/>
        </a:solidFill>
        <a:latin typeface="Verdana"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0000"/>
    <a:srgbClr val="0000FF"/>
    <a:srgbClr val="CC3300"/>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86" autoAdjust="0"/>
    <p:restoredTop sz="71286" autoAdjust="0"/>
  </p:normalViewPr>
  <p:slideViewPr>
    <p:cSldViewPr>
      <p:cViewPr>
        <p:scale>
          <a:sx n="66" d="100"/>
          <a:sy n="66" d="100"/>
        </p:scale>
        <p:origin x="-1306" y="163"/>
      </p:cViewPr>
      <p:guideLst>
        <p:guide orient="horz" pos="2160"/>
        <p:guide pos="2880"/>
      </p:guideLst>
    </p:cSldViewPr>
  </p:slideViewPr>
  <p:outlineViewPr>
    <p:cViewPr>
      <p:scale>
        <a:sx n="33" d="100"/>
        <a:sy n="33" d="100"/>
      </p:scale>
      <p:origin x="0" y="4746"/>
    </p:cViewPr>
  </p:outlineViewPr>
  <p:notesTextViewPr>
    <p:cViewPr>
      <p:scale>
        <a:sx n="100" d="100"/>
        <a:sy n="100" d="100"/>
      </p:scale>
      <p:origin x="0" y="0"/>
    </p:cViewPr>
  </p:notesTextViewPr>
  <p:sorterViewPr>
    <p:cViewPr>
      <p:scale>
        <a:sx n="75" d="100"/>
        <a:sy n="75" d="100"/>
      </p:scale>
      <p:origin x="0" y="6307"/>
    </p:cViewPr>
  </p:sorterViewPr>
  <p:notesViewPr>
    <p:cSldViewPr>
      <p:cViewPr varScale="1">
        <p:scale>
          <a:sx n="61" d="100"/>
          <a:sy n="61" d="100"/>
        </p:scale>
        <p:origin x="-2592"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CA03A1-9DF5-412A-84DC-F7B724C5B278}"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8CDDC5E-5D9C-4D7F-A582-5983E6359653}">
      <dgm:prSet phldrT="[Text]" custT="1"/>
      <dgm:spPr>
        <a:ln>
          <a:solidFill>
            <a:schemeClr val="tx2"/>
          </a:solidFill>
        </a:ln>
        <a:effectLst>
          <a:glow rad="304800">
            <a:schemeClr val="accent1">
              <a:alpha val="40000"/>
            </a:schemeClr>
          </a:glow>
        </a:effectLst>
      </dgm:spPr>
      <dgm:t>
        <a:bodyPr/>
        <a:lstStyle/>
        <a:p>
          <a:r>
            <a:rPr lang="en-US" sz="2000" b="1" dirty="0" smtClean="0">
              <a:solidFill>
                <a:schemeClr val="tx1"/>
              </a:solidFill>
            </a:rPr>
            <a:t>“CATALOGING”</a:t>
          </a:r>
          <a:endParaRPr lang="en-US" sz="2000" b="1" dirty="0">
            <a:solidFill>
              <a:schemeClr val="tx1"/>
            </a:solidFill>
          </a:endParaRPr>
        </a:p>
      </dgm:t>
    </dgm:pt>
    <dgm:pt modelId="{08F4C41F-69D2-4BDE-84BA-786E18AE6802}" type="parTrans" cxnId="{A40B7B67-DBFA-4C75-91B6-A061ED4B6E3B}">
      <dgm:prSet/>
      <dgm:spPr/>
      <dgm:t>
        <a:bodyPr/>
        <a:lstStyle/>
        <a:p>
          <a:endParaRPr lang="en-US"/>
        </a:p>
      </dgm:t>
    </dgm:pt>
    <dgm:pt modelId="{DFC68CB4-199E-4B55-A3AD-F481428A3964}" type="sibTrans" cxnId="{A40B7B67-DBFA-4C75-91B6-A061ED4B6E3B}">
      <dgm:prSet/>
      <dgm:spPr/>
      <dgm:t>
        <a:bodyPr/>
        <a:lstStyle/>
        <a:p>
          <a:endParaRPr lang="en-US"/>
        </a:p>
      </dgm:t>
    </dgm:pt>
    <dgm:pt modelId="{D741A835-9132-41B0-8ECC-19A2BF152957}">
      <dgm:prSet phldrT="[Text]"/>
      <dgm:spPr>
        <a:ln>
          <a:solidFill>
            <a:schemeClr val="tx2"/>
          </a:solidFill>
        </a:ln>
      </dgm:spPr>
      <dgm:t>
        <a:bodyPr/>
        <a:lstStyle/>
        <a:p>
          <a:r>
            <a:rPr lang="en-US" b="1" dirty="0" smtClean="0">
              <a:solidFill>
                <a:schemeClr val="tx1"/>
              </a:solidFill>
            </a:rPr>
            <a:t>RDA</a:t>
          </a:r>
          <a:endParaRPr lang="en-US" b="1" dirty="0">
            <a:solidFill>
              <a:schemeClr val="tx1"/>
            </a:solidFill>
          </a:endParaRPr>
        </a:p>
      </dgm:t>
    </dgm:pt>
    <dgm:pt modelId="{8D113495-B0CD-4674-A881-6499C2A2CC4E}" type="parTrans" cxnId="{0C65ADAF-999D-4B3D-AE77-5ECF00E2CA10}">
      <dgm:prSet/>
      <dgm:spPr/>
      <dgm:t>
        <a:bodyPr/>
        <a:lstStyle/>
        <a:p>
          <a:endParaRPr lang="en-US"/>
        </a:p>
      </dgm:t>
    </dgm:pt>
    <dgm:pt modelId="{47C4D8A4-9DAE-4AA5-BAFD-95B37EB7726B}" type="sibTrans" cxnId="{0C65ADAF-999D-4B3D-AE77-5ECF00E2CA10}">
      <dgm:prSet/>
      <dgm:spPr/>
      <dgm:t>
        <a:bodyPr/>
        <a:lstStyle/>
        <a:p>
          <a:endParaRPr lang="en-US"/>
        </a:p>
      </dgm:t>
    </dgm:pt>
    <dgm:pt modelId="{115132F5-4194-49C8-9F92-F37AD32705FD}">
      <dgm:prSet phldrT="[Text]"/>
      <dgm:spPr>
        <a:ln>
          <a:solidFill>
            <a:schemeClr val="tx2"/>
          </a:solidFill>
        </a:ln>
      </dgm:spPr>
      <dgm:t>
        <a:bodyPr/>
        <a:lstStyle/>
        <a:p>
          <a:r>
            <a:rPr lang="en-US" b="1" dirty="0" smtClean="0">
              <a:solidFill>
                <a:schemeClr val="tx1"/>
              </a:solidFill>
            </a:rPr>
            <a:t>FRBR</a:t>
          </a:r>
          <a:endParaRPr lang="en-US" b="1" dirty="0">
            <a:solidFill>
              <a:schemeClr val="tx1"/>
            </a:solidFill>
          </a:endParaRPr>
        </a:p>
      </dgm:t>
    </dgm:pt>
    <dgm:pt modelId="{39B2EE61-7811-4FB7-A097-AF80A2F985D8}" type="parTrans" cxnId="{4860AECA-3355-4EEB-A2ED-D5B9673A97DB}">
      <dgm:prSet/>
      <dgm:spPr>
        <a:effectLst/>
      </dgm:spPr>
      <dgm:t>
        <a:bodyPr/>
        <a:lstStyle/>
        <a:p>
          <a:endParaRPr lang="en-US"/>
        </a:p>
      </dgm:t>
    </dgm:pt>
    <dgm:pt modelId="{19D946CD-BF2A-47F6-ADDB-F259EB1CC68B}" type="sibTrans" cxnId="{4860AECA-3355-4EEB-A2ED-D5B9673A97DB}">
      <dgm:prSet/>
      <dgm:spPr/>
      <dgm:t>
        <a:bodyPr/>
        <a:lstStyle/>
        <a:p>
          <a:endParaRPr lang="en-US"/>
        </a:p>
      </dgm:t>
    </dgm:pt>
    <dgm:pt modelId="{331DFFC2-88AC-4E10-9D9E-13C05BC7FEF1}">
      <dgm:prSet phldrT="[Text]"/>
      <dgm:spPr>
        <a:ln>
          <a:solidFill>
            <a:schemeClr val="tx2"/>
          </a:solidFill>
        </a:ln>
      </dgm:spPr>
      <dgm:t>
        <a:bodyPr/>
        <a:lstStyle/>
        <a:p>
          <a:r>
            <a:rPr lang="en-US" b="1" dirty="0" smtClean="0">
              <a:solidFill>
                <a:schemeClr val="tx1"/>
              </a:solidFill>
            </a:rPr>
            <a:t>MARC</a:t>
          </a:r>
          <a:endParaRPr lang="en-US" b="1" dirty="0">
            <a:solidFill>
              <a:schemeClr val="tx1"/>
            </a:solidFill>
          </a:endParaRPr>
        </a:p>
      </dgm:t>
    </dgm:pt>
    <dgm:pt modelId="{8B6B4F08-79A5-42C2-A645-766877D4D51A}" type="parTrans" cxnId="{6BDB8AD9-9197-4C12-A58B-1931C183366D}">
      <dgm:prSet/>
      <dgm:spPr/>
      <dgm:t>
        <a:bodyPr/>
        <a:lstStyle/>
        <a:p>
          <a:endParaRPr lang="en-US"/>
        </a:p>
      </dgm:t>
    </dgm:pt>
    <dgm:pt modelId="{A63A37F6-AE5B-4F44-9652-555FC4BFF800}" type="sibTrans" cxnId="{6BDB8AD9-9197-4C12-A58B-1931C183366D}">
      <dgm:prSet/>
      <dgm:spPr/>
      <dgm:t>
        <a:bodyPr/>
        <a:lstStyle/>
        <a:p>
          <a:endParaRPr lang="en-US"/>
        </a:p>
      </dgm:t>
    </dgm:pt>
    <dgm:pt modelId="{3E01F33C-E9AC-4D64-B0FC-54DB6E360E3C}" type="pres">
      <dgm:prSet presAssocID="{5BCA03A1-9DF5-412A-84DC-F7B724C5B278}" presName="cycle" presStyleCnt="0">
        <dgm:presLayoutVars>
          <dgm:chMax val="1"/>
          <dgm:dir/>
          <dgm:animLvl val="ctr"/>
          <dgm:resizeHandles val="exact"/>
        </dgm:presLayoutVars>
      </dgm:prSet>
      <dgm:spPr/>
      <dgm:t>
        <a:bodyPr/>
        <a:lstStyle/>
        <a:p>
          <a:endParaRPr lang="en-US"/>
        </a:p>
      </dgm:t>
    </dgm:pt>
    <dgm:pt modelId="{ED675D12-7777-474E-9DED-4437A2D3EF4C}" type="pres">
      <dgm:prSet presAssocID="{98CDDC5E-5D9C-4D7F-A582-5983E6359653}" presName="centerShape" presStyleLbl="node0" presStyleIdx="0" presStyleCnt="1" custScaleX="170392"/>
      <dgm:spPr/>
      <dgm:t>
        <a:bodyPr/>
        <a:lstStyle/>
        <a:p>
          <a:endParaRPr lang="en-US"/>
        </a:p>
      </dgm:t>
    </dgm:pt>
    <dgm:pt modelId="{8F5C507D-BB75-4F7E-BF5C-299342045C22}" type="pres">
      <dgm:prSet presAssocID="{8D113495-B0CD-4674-A881-6499C2A2CC4E}" presName="parTrans" presStyleLbl="bgSibTrans2D1" presStyleIdx="0" presStyleCnt="3" custScaleX="162224" custLinFactNeighborX="4873" custLinFactNeighborY="28412"/>
      <dgm:spPr/>
      <dgm:t>
        <a:bodyPr/>
        <a:lstStyle/>
        <a:p>
          <a:endParaRPr lang="en-US"/>
        </a:p>
      </dgm:t>
    </dgm:pt>
    <dgm:pt modelId="{A057A9A4-49B0-49D0-8E64-966230B12796}" type="pres">
      <dgm:prSet presAssocID="{D741A835-9132-41B0-8ECC-19A2BF152957}" presName="node" presStyleLbl="node1" presStyleIdx="0" presStyleCnt="3" custScaleX="76869" custScaleY="70463" custRadScaleRad="106461" custRadScaleInc="-4000">
        <dgm:presLayoutVars>
          <dgm:bulletEnabled val="1"/>
        </dgm:presLayoutVars>
      </dgm:prSet>
      <dgm:spPr/>
      <dgm:t>
        <a:bodyPr/>
        <a:lstStyle/>
        <a:p>
          <a:endParaRPr lang="en-US"/>
        </a:p>
      </dgm:t>
    </dgm:pt>
    <dgm:pt modelId="{F85DDE0D-EE24-4276-B242-BE64F3A86191}" type="pres">
      <dgm:prSet presAssocID="{39B2EE61-7811-4FB7-A097-AF80A2F985D8}" presName="parTrans" presStyleLbl="bgSibTrans2D1" presStyleIdx="1" presStyleCnt="3" custScaleX="165231" custLinFactNeighborX="-2417" custLinFactNeighborY="45400"/>
      <dgm:spPr/>
      <dgm:t>
        <a:bodyPr/>
        <a:lstStyle/>
        <a:p>
          <a:endParaRPr lang="en-US"/>
        </a:p>
      </dgm:t>
    </dgm:pt>
    <dgm:pt modelId="{933DF26F-C8C8-4601-9422-72F28B9397A4}" type="pres">
      <dgm:prSet presAssocID="{115132F5-4194-49C8-9F92-F37AD32705FD}" presName="node" presStyleLbl="node1" presStyleIdx="1" presStyleCnt="3" custScaleX="76869" custScaleY="70463">
        <dgm:presLayoutVars>
          <dgm:bulletEnabled val="1"/>
        </dgm:presLayoutVars>
      </dgm:prSet>
      <dgm:spPr/>
      <dgm:t>
        <a:bodyPr/>
        <a:lstStyle/>
        <a:p>
          <a:endParaRPr lang="en-US"/>
        </a:p>
      </dgm:t>
    </dgm:pt>
    <dgm:pt modelId="{410FE624-E955-448D-BB82-5278DEE8C08B}" type="pres">
      <dgm:prSet presAssocID="{8B6B4F08-79A5-42C2-A645-766877D4D51A}" presName="parTrans" presStyleLbl="bgSibTrans2D1" presStyleIdx="2" presStyleCnt="3" custScaleX="161634" custLinFactNeighborX="-4786" custLinFactNeighborY="22926"/>
      <dgm:spPr/>
      <dgm:t>
        <a:bodyPr/>
        <a:lstStyle/>
        <a:p>
          <a:endParaRPr lang="en-US"/>
        </a:p>
      </dgm:t>
    </dgm:pt>
    <dgm:pt modelId="{27EF970F-BD31-4A1A-A64B-EF861764DE68}" type="pres">
      <dgm:prSet presAssocID="{331DFFC2-88AC-4E10-9D9E-13C05BC7FEF1}" presName="node" presStyleLbl="node1" presStyleIdx="2" presStyleCnt="3" custScaleX="76869" custScaleY="70463" custRadScaleRad="106624" custRadScaleInc="4094">
        <dgm:presLayoutVars>
          <dgm:bulletEnabled val="1"/>
        </dgm:presLayoutVars>
      </dgm:prSet>
      <dgm:spPr/>
      <dgm:t>
        <a:bodyPr/>
        <a:lstStyle/>
        <a:p>
          <a:endParaRPr lang="en-US"/>
        </a:p>
      </dgm:t>
    </dgm:pt>
  </dgm:ptLst>
  <dgm:cxnLst>
    <dgm:cxn modelId="{645D4DB3-575F-4FB1-8700-06505D966EAE}" type="presOf" srcId="{8B6B4F08-79A5-42C2-A645-766877D4D51A}" destId="{410FE624-E955-448D-BB82-5278DEE8C08B}" srcOrd="0" destOrd="0" presId="urn:microsoft.com/office/officeart/2005/8/layout/radial4"/>
    <dgm:cxn modelId="{29221D68-006C-46E6-9BEC-4A9041859B4B}" type="presOf" srcId="{8D113495-B0CD-4674-A881-6499C2A2CC4E}" destId="{8F5C507D-BB75-4F7E-BF5C-299342045C22}" srcOrd="0" destOrd="0" presId="urn:microsoft.com/office/officeart/2005/8/layout/radial4"/>
    <dgm:cxn modelId="{6BDB8AD9-9197-4C12-A58B-1931C183366D}" srcId="{98CDDC5E-5D9C-4D7F-A582-5983E6359653}" destId="{331DFFC2-88AC-4E10-9D9E-13C05BC7FEF1}" srcOrd="2" destOrd="0" parTransId="{8B6B4F08-79A5-42C2-A645-766877D4D51A}" sibTransId="{A63A37F6-AE5B-4F44-9652-555FC4BFF800}"/>
    <dgm:cxn modelId="{4860AECA-3355-4EEB-A2ED-D5B9673A97DB}" srcId="{98CDDC5E-5D9C-4D7F-A582-5983E6359653}" destId="{115132F5-4194-49C8-9F92-F37AD32705FD}" srcOrd="1" destOrd="0" parTransId="{39B2EE61-7811-4FB7-A097-AF80A2F985D8}" sibTransId="{19D946CD-BF2A-47F6-ADDB-F259EB1CC68B}"/>
    <dgm:cxn modelId="{69FAB410-5245-499E-8166-2EA4D83082DF}" type="presOf" srcId="{39B2EE61-7811-4FB7-A097-AF80A2F985D8}" destId="{F85DDE0D-EE24-4276-B242-BE64F3A86191}" srcOrd="0" destOrd="0" presId="urn:microsoft.com/office/officeart/2005/8/layout/radial4"/>
    <dgm:cxn modelId="{A3E6CF9E-C8FA-4413-BEF9-DD18F78FFA0C}" type="presOf" srcId="{331DFFC2-88AC-4E10-9D9E-13C05BC7FEF1}" destId="{27EF970F-BD31-4A1A-A64B-EF861764DE68}" srcOrd="0" destOrd="0" presId="urn:microsoft.com/office/officeart/2005/8/layout/radial4"/>
    <dgm:cxn modelId="{42B2AE83-0AB8-49EB-ABFB-304D8B23E8D5}" type="presOf" srcId="{115132F5-4194-49C8-9F92-F37AD32705FD}" destId="{933DF26F-C8C8-4601-9422-72F28B9397A4}" srcOrd="0" destOrd="0" presId="urn:microsoft.com/office/officeart/2005/8/layout/radial4"/>
    <dgm:cxn modelId="{0C65ADAF-999D-4B3D-AE77-5ECF00E2CA10}" srcId="{98CDDC5E-5D9C-4D7F-A582-5983E6359653}" destId="{D741A835-9132-41B0-8ECC-19A2BF152957}" srcOrd="0" destOrd="0" parTransId="{8D113495-B0CD-4674-A881-6499C2A2CC4E}" sibTransId="{47C4D8A4-9DAE-4AA5-BAFD-95B37EB7726B}"/>
    <dgm:cxn modelId="{A8DB8C5A-7F07-4B5B-B781-B96DF24459DC}" type="presOf" srcId="{98CDDC5E-5D9C-4D7F-A582-5983E6359653}" destId="{ED675D12-7777-474E-9DED-4437A2D3EF4C}" srcOrd="0" destOrd="0" presId="urn:microsoft.com/office/officeart/2005/8/layout/radial4"/>
    <dgm:cxn modelId="{9CD32A12-5095-4A7E-BD59-FA01C7A1DF75}" type="presOf" srcId="{5BCA03A1-9DF5-412A-84DC-F7B724C5B278}" destId="{3E01F33C-E9AC-4D64-B0FC-54DB6E360E3C}" srcOrd="0" destOrd="0" presId="urn:microsoft.com/office/officeart/2005/8/layout/radial4"/>
    <dgm:cxn modelId="{A40B7B67-DBFA-4C75-91B6-A061ED4B6E3B}" srcId="{5BCA03A1-9DF5-412A-84DC-F7B724C5B278}" destId="{98CDDC5E-5D9C-4D7F-A582-5983E6359653}" srcOrd="0" destOrd="0" parTransId="{08F4C41F-69D2-4BDE-84BA-786E18AE6802}" sibTransId="{DFC68CB4-199E-4B55-A3AD-F481428A3964}"/>
    <dgm:cxn modelId="{081D6057-763B-406C-9005-844F6FB860F8}" type="presOf" srcId="{D741A835-9132-41B0-8ECC-19A2BF152957}" destId="{A057A9A4-49B0-49D0-8E64-966230B12796}" srcOrd="0" destOrd="0" presId="urn:microsoft.com/office/officeart/2005/8/layout/radial4"/>
    <dgm:cxn modelId="{674289A2-35B5-4886-AC9F-CED59F2E470F}" type="presParOf" srcId="{3E01F33C-E9AC-4D64-B0FC-54DB6E360E3C}" destId="{ED675D12-7777-474E-9DED-4437A2D3EF4C}" srcOrd="0" destOrd="0" presId="urn:microsoft.com/office/officeart/2005/8/layout/radial4"/>
    <dgm:cxn modelId="{07930B20-AED8-4CFA-B951-ED6E18E0AAA3}" type="presParOf" srcId="{3E01F33C-E9AC-4D64-B0FC-54DB6E360E3C}" destId="{8F5C507D-BB75-4F7E-BF5C-299342045C22}" srcOrd="1" destOrd="0" presId="urn:microsoft.com/office/officeart/2005/8/layout/radial4"/>
    <dgm:cxn modelId="{3E7C9A13-F73D-446B-AC07-D40098FAEB5D}" type="presParOf" srcId="{3E01F33C-E9AC-4D64-B0FC-54DB6E360E3C}" destId="{A057A9A4-49B0-49D0-8E64-966230B12796}" srcOrd="2" destOrd="0" presId="urn:microsoft.com/office/officeart/2005/8/layout/radial4"/>
    <dgm:cxn modelId="{82CCC0ED-5EF4-4EDB-B6B9-D95647272707}" type="presParOf" srcId="{3E01F33C-E9AC-4D64-B0FC-54DB6E360E3C}" destId="{F85DDE0D-EE24-4276-B242-BE64F3A86191}" srcOrd="3" destOrd="0" presId="urn:microsoft.com/office/officeart/2005/8/layout/radial4"/>
    <dgm:cxn modelId="{CB5C328D-6B39-422A-AA45-EED78BABC17E}" type="presParOf" srcId="{3E01F33C-E9AC-4D64-B0FC-54DB6E360E3C}" destId="{933DF26F-C8C8-4601-9422-72F28B9397A4}" srcOrd="4" destOrd="0" presId="urn:microsoft.com/office/officeart/2005/8/layout/radial4"/>
    <dgm:cxn modelId="{BB212BC6-9AA8-48FE-BABB-94556D4ACF04}" type="presParOf" srcId="{3E01F33C-E9AC-4D64-B0FC-54DB6E360E3C}" destId="{410FE624-E955-448D-BB82-5278DEE8C08B}" srcOrd="5" destOrd="0" presId="urn:microsoft.com/office/officeart/2005/8/layout/radial4"/>
    <dgm:cxn modelId="{9DA4789B-D5D0-43A6-ADBC-5735CD17F777}" type="presParOf" srcId="{3E01F33C-E9AC-4D64-B0FC-54DB6E360E3C}" destId="{27EF970F-BD31-4A1A-A64B-EF861764DE68}"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C430B5-719B-4A0E-BA12-14076BB311A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EC3ED834-BB67-4984-BBAB-C6CAA4646A89}">
      <dgm:prSet phldrT="[Text]" phldr="1"/>
      <dgm:spPr/>
      <dgm:t>
        <a:bodyPr/>
        <a:lstStyle/>
        <a:p>
          <a:endParaRPr lang="en-US" dirty="0"/>
        </a:p>
      </dgm:t>
    </dgm:pt>
    <dgm:pt modelId="{94F99964-F27A-4F01-B0E7-8450565FB437}" type="parTrans" cxnId="{F0259C29-3823-41ED-8452-566D6B7CF188}">
      <dgm:prSet/>
      <dgm:spPr/>
      <dgm:t>
        <a:bodyPr/>
        <a:lstStyle/>
        <a:p>
          <a:endParaRPr lang="en-US"/>
        </a:p>
      </dgm:t>
    </dgm:pt>
    <dgm:pt modelId="{8382FF0A-21A4-408A-9AA4-1FB20F800D11}" type="sibTrans" cxnId="{F0259C29-3823-41ED-8452-566D6B7CF188}">
      <dgm:prSet/>
      <dgm:spPr/>
      <dgm:t>
        <a:bodyPr/>
        <a:lstStyle/>
        <a:p>
          <a:endParaRPr lang="en-US"/>
        </a:p>
      </dgm:t>
    </dgm:pt>
    <dgm:pt modelId="{16F394AA-A021-4B2E-901E-661DE88D9135}">
      <dgm:prSet phldrT="[Text]" phldr="1"/>
      <dgm:spPr/>
      <dgm:t>
        <a:bodyPr/>
        <a:lstStyle/>
        <a:p>
          <a:endParaRPr lang="en-US" dirty="0"/>
        </a:p>
      </dgm:t>
    </dgm:pt>
    <dgm:pt modelId="{C3C1F850-A02E-44CC-8826-D7B5CD68E8D4}" type="parTrans" cxnId="{918347C3-255D-4CAC-817E-098E8B7F22DE}">
      <dgm:prSet/>
      <dgm:spPr/>
      <dgm:t>
        <a:bodyPr/>
        <a:lstStyle/>
        <a:p>
          <a:endParaRPr lang="en-US"/>
        </a:p>
      </dgm:t>
    </dgm:pt>
    <dgm:pt modelId="{4AA70069-A133-4DBB-B99A-A2F758282244}" type="sibTrans" cxnId="{918347C3-255D-4CAC-817E-098E8B7F22DE}">
      <dgm:prSet/>
      <dgm:spPr/>
      <dgm:t>
        <a:bodyPr/>
        <a:lstStyle/>
        <a:p>
          <a:endParaRPr lang="en-US"/>
        </a:p>
      </dgm:t>
    </dgm:pt>
    <dgm:pt modelId="{B2C9D869-6382-4551-8420-1A9630911AD0}">
      <dgm:prSet phldrT="[Text]" phldr="1"/>
      <dgm:spPr/>
      <dgm:t>
        <a:bodyPr/>
        <a:lstStyle/>
        <a:p>
          <a:endParaRPr lang="en-US" dirty="0"/>
        </a:p>
      </dgm:t>
    </dgm:pt>
    <dgm:pt modelId="{FAD9A40B-4B2B-4B3A-B15F-A2B58FCE74A0}" type="parTrans" cxnId="{241E2174-50E2-4C5B-953F-74927FA34DF7}">
      <dgm:prSet/>
      <dgm:spPr/>
      <dgm:t>
        <a:bodyPr/>
        <a:lstStyle/>
        <a:p>
          <a:endParaRPr lang="en-US"/>
        </a:p>
      </dgm:t>
    </dgm:pt>
    <dgm:pt modelId="{F2AD004D-2B87-49F7-861E-2B31C8B5F67C}" type="sibTrans" cxnId="{241E2174-50E2-4C5B-953F-74927FA34DF7}">
      <dgm:prSet/>
      <dgm:spPr/>
      <dgm:t>
        <a:bodyPr/>
        <a:lstStyle/>
        <a:p>
          <a:endParaRPr lang="en-US"/>
        </a:p>
      </dgm:t>
    </dgm:pt>
    <dgm:pt modelId="{96089CE7-0CC7-4388-B3FB-85A9A91984A3}">
      <dgm:prSet/>
      <dgm:spPr>
        <a:ln>
          <a:solidFill>
            <a:schemeClr val="tx2"/>
          </a:solidFill>
        </a:ln>
      </dgm:spPr>
      <dgm:t>
        <a:bodyPr/>
        <a:lstStyle/>
        <a:p>
          <a:r>
            <a:rPr lang="en-US" b="1" baseline="0" dirty="0" smtClean="0">
              <a:solidFill>
                <a:schemeClr val="tx2"/>
              </a:solidFill>
            </a:rPr>
            <a:t>Obtain</a:t>
          </a:r>
          <a:endParaRPr lang="en-US" b="1" baseline="0" dirty="0">
            <a:solidFill>
              <a:schemeClr val="tx2"/>
            </a:solidFill>
          </a:endParaRPr>
        </a:p>
      </dgm:t>
    </dgm:pt>
    <dgm:pt modelId="{D3E21BB2-7085-4D17-A066-201BAE0E0C23}" type="sibTrans" cxnId="{EEBB5D83-8030-496C-B483-AE76D0B33522}">
      <dgm:prSet/>
      <dgm:spPr/>
      <dgm:t>
        <a:bodyPr/>
        <a:lstStyle/>
        <a:p>
          <a:endParaRPr lang="en-US"/>
        </a:p>
      </dgm:t>
    </dgm:pt>
    <dgm:pt modelId="{4FA95462-7421-489F-8FCD-BB7A2A2E68C2}" type="parTrans" cxnId="{EEBB5D83-8030-496C-B483-AE76D0B33522}">
      <dgm:prSet/>
      <dgm:spPr/>
      <dgm:t>
        <a:bodyPr/>
        <a:lstStyle/>
        <a:p>
          <a:endParaRPr lang="en-US"/>
        </a:p>
      </dgm:t>
    </dgm:pt>
    <dgm:pt modelId="{2F0A208E-C052-48B4-BEA2-F8E169EBD426}">
      <dgm:prSet phldrT="[Text]"/>
      <dgm:spPr>
        <a:ln>
          <a:solidFill>
            <a:schemeClr val="tx2"/>
          </a:solidFill>
        </a:ln>
      </dgm:spPr>
      <dgm:t>
        <a:bodyPr/>
        <a:lstStyle/>
        <a:p>
          <a:r>
            <a:rPr lang="en-US" b="1" dirty="0" smtClean="0">
              <a:solidFill>
                <a:schemeClr val="tx2"/>
              </a:solidFill>
            </a:rPr>
            <a:t>Select</a:t>
          </a:r>
          <a:endParaRPr lang="en-US" b="1" dirty="0">
            <a:solidFill>
              <a:schemeClr val="tx2"/>
            </a:solidFill>
          </a:endParaRPr>
        </a:p>
      </dgm:t>
    </dgm:pt>
    <dgm:pt modelId="{914B2492-5D14-4971-BCBF-71C17732116C}" type="sibTrans" cxnId="{3B76F44A-85F6-4500-9204-B3D67D8B1466}">
      <dgm:prSet/>
      <dgm:spPr/>
      <dgm:t>
        <a:bodyPr/>
        <a:lstStyle/>
        <a:p>
          <a:endParaRPr lang="en-US"/>
        </a:p>
      </dgm:t>
    </dgm:pt>
    <dgm:pt modelId="{FC1D5B23-40C9-4399-8910-4D6C753C403F}" type="parTrans" cxnId="{3B76F44A-85F6-4500-9204-B3D67D8B1466}">
      <dgm:prSet/>
      <dgm:spPr/>
      <dgm:t>
        <a:bodyPr/>
        <a:lstStyle/>
        <a:p>
          <a:endParaRPr lang="en-US"/>
        </a:p>
      </dgm:t>
    </dgm:pt>
    <dgm:pt modelId="{9B58652D-60D1-4305-87C1-65A26E1B3D27}">
      <dgm:prSet phldrT="[Text]"/>
      <dgm:spPr>
        <a:ln>
          <a:solidFill>
            <a:schemeClr val="tx2"/>
          </a:solidFill>
        </a:ln>
      </dgm:spPr>
      <dgm:t>
        <a:bodyPr/>
        <a:lstStyle/>
        <a:p>
          <a:r>
            <a:rPr lang="en-US" b="1" dirty="0" smtClean="0">
              <a:solidFill>
                <a:schemeClr val="tx2"/>
              </a:solidFill>
            </a:rPr>
            <a:t>Identify</a:t>
          </a:r>
          <a:endParaRPr lang="en-US" b="1" dirty="0">
            <a:solidFill>
              <a:schemeClr val="tx2"/>
            </a:solidFill>
          </a:endParaRPr>
        </a:p>
      </dgm:t>
    </dgm:pt>
    <dgm:pt modelId="{7F7690D8-7B81-43E4-A390-1A02FB6D85BE}" type="sibTrans" cxnId="{6C137AF9-C6C1-46AF-A739-34E1907856D6}">
      <dgm:prSet/>
      <dgm:spPr/>
      <dgm:t>
        <a:bodyPr/>
        <a:lstStyle/>
        <a:p>
          <a:endParaRPr lang="en-US"/>
        </a:p>
      </dgm:t>
    </dgm:pt>
    <dgm:pt modelId="{74027C82-1FF3-47E7-8EC5-2032C384F039}" type="parTrans" cxnId="{6C137AF9-C6C1-46AF-A739-34E1907856D6}">
      <dgm:prSet/>
      <dgm:spPr/>
      <dgm:t>
        <a:bodyPr/>
        <a:lstStyle/>
        <a:p>
          <a:endParaRPr lang="en-US"/>
        </a:p>
      </dgm:t>
    </dgm:pt>
    <dgm:pt modelId="{B879598C-1AED-467C-A191-42CB4BC0B0B7}">
      <dgm:prSet phldrT="[Text]"/>
      <dgm:spPr>
        <a:ln>
          <a:solidFill>
            <a:schemeClr val="tx2"/>
          </a:solidFill>
        </a:ln>
      </dgm:spPr>
      <dgm:t>
        <a:bodyPr/>
        <a:lstStyle/>
        <a:p>
          <a:r>
            <a:rPr lang="en-US" b="1" dirty="0" smtClean="0">
              <a:solidFill>
                <a:schemeClr val="tx2"/>
              </a:solidFill>
            </a:rPr>
            <a:t>Find</a:t>
          </a:r>
          <a:endParaRPr lang="en-US" b="1" dirty="0">
            <a:solidFill>
              <a:schemeClr val="tx2"/>
            </a:solidFill>
          </a:endParaRPr>
        </a:p>
      </dgm:t>
    </dgm:pt>
    <dgm:pt modelId="{FAE7BBAF-75AF-4259-8589-3848814E7AFB}" type="sibTrans" cxnId="{AB60447A-CBA9-40EA-AE3F-C38F632907A0}">
      <dgm:prSet/>
      <dgm:spPr/>
      <dgm:t>
        <a:bodyPr/>
        <a:lstStyle/>
        <a:p>
          <a:endParaRPr lang="en-US"/>
        </a:p>
      </dgm:t>
    </dgm:pt>
    <dgm:pt modelId="{13B10FCC-DEF0-439D-8BCD-E0DD0CF5AE91}" type="parTrans" cxnId="{AB60447A-CBA9-40EA-AE3F-C38F632907A0}">
      <dgm:prSet/>
      <dgm:spPr/>
      <dgm:t>
        <a:bodyPr/>
        <a:lstStyle/>
        <a:p>
          <a:endParaRPr lang="en-US"/>
        </a:p>
      </dgm:t>
    </dgm:pt>
    <dgm:pt modelId="{4F5D14DE-1476-474C-B8F6-DD31A7FCE47D}" type="pres">
      <dgm:prSet presAssocID="{2CC430B5-719B-4A0E-BA12-14076BB311AB}" presName="rootnode" presStyleCnt="0">
        <dgm:presLayoutVars>
          <dgm:chMax/>
          <dgm:chPref/>
          <dgm:dir/>
          <dgm:animLvl val="lvl"/>
        </dgm:presLayoutVars>
      </dgm:prSet>
      <dgm:spPr/>
      <dgm:t>
        <a:bodyPr/>
        <a:lstStyle/>
        <a:p>
          <a:endParaRPr lang="en-US"/>
        </a:p>
      </dgm:t>
    </dgm:pt>
    <dgm:pt modelId="{787E4C10-58E7-4FD8-8D54-EFFD8E405513}" type="pres">
      <dgm:prSet presAssocID="{B879598C-1AED-467C-A191-42CB4BC0B0B7}" presName="composite" presStyleCnt="0"/>
      <dgm:spPr/>
    </dgm:pt>
    <dgm:pt modelId="{04EE3C5C-7485-4593-945E-9462C23B797F}" type="pres">
      <dgm:prSet presAssocID="{B879598C-1AED-467C-A191-42CB4BC0B0B7}" presName="bentUpArrow1" presStyleLbl="alignImgPlace1" presStyleIdx="0" presStyleCnt="3" custScaleX="91639" custLinFactNeighborX="-40150" custLinFactNeighborY="4626"/>
      <dgm:spPr>
        <a:ln>
          <a:solidFill>
            <a:schemeClr val="tx2"/>
          </a:solidFill>
        </a:ln>
      </dgm:spPr>
    </dgm:pt>
    <dgm:pt modelId="{3DF4FA05-EABC-4A0F-8521-35F1D29DBEDF}" type="pres">
      <dgm:prSet presAssocID="{B879598C-1AED-467C-A191-42CB4BC0B0B7}" presName="ParentText" presStyleLbl="node1" presStyleIdx="0" presStyleCnt="4" custScaleX="137541" custLinFactNeighborX="-56969">
        <dgm:presLayoutVars>
          <dgm:chMax val="1"/>
          <dgm:chPref val="1"/>
          <dgm:bulletEnabled val="1"/>
        </dgm:presLayoutVars>
      </dgm:prSet>
      <dgm:spPr/>
      <dgm:t>
        <a:bodyPr/>
        <a:lstStyle/>
        <a:p>
          <a:endParaRPr lang="en-US"/>
        </a:p>
      </dgm:t>
    </dgm:pt>
    <dgm:pt modelId="{1B68DAF7-4D35-4236-A991-86C0BC742B0A}" type="pres">
      <dgm:prSet presAssocID="{B879598C-1AED-467C-A191-42CB4BC0B0B7}" presName="ChildText" presStyleLbl="revTx" presStyleIdx="0" presStyleCnt="3">
        <dgm:presLayoutVars>
          <dgm:chMax val="0"/>
          <dgm:chPref val="0"/>
          <dgm:bulletEnabled val="1"/>
        </dgm:presLayoutVars>
      </dgm:prSet>
      <dgm:spPr/>
      <dgm:t>
        <a:bodyPr/>
        <a:lstStyle/>
        <a:p>
          <a:endParaRPr lang="en-US"/>
        </a:p>
      </dgm:t>
    </dgm:pt>
    <dgm:pt modelId="{9DF36F0B-58A0-444A-B678-81B226D3A5B5}" type="pres">
      <dgm:prSet presAssocID="{FAE7BBAF-75AF-4259-8589-3848814E7AFB}" presName="sibTrans" presStyleCnt="0"/>
      <dgm:spPr/>
    </dgm:pt>
    <dgm:pt modelId="{5E9E7403-2B22-489E-94E3-A03245B620CF}" type="pres">
      <dgm:prSet presAssocID="{9B58652D-60D1-4305-87C1-65A26E1B3D27}" presName="composite" presStyleCnt="0"/>
      <dgm:spPr/>
    </dgm:pt>
    <dgm:pt modelId="{CC1CA8A7-CEAD-4B76-B8BC-36D874581CEC}" type="pres">
      <dgm:prSet presAssocID="{9B58652D-60D1-4305-87C1-65A26E1B3D27}" presName="bentUpArrow1" presStyleLbl="alignImgPlace1" presStyleIdx="1" presStyleCnt="3" custScaleX="91639" custScaleY="92949" custLinFactNeighborX="11061" custLinFactNeighborY="3799"/>
      <dgm:spPr>
        <a:ln>
          <a:solidFill>
            <a:schemeClr val="tx2"/>
          </a:solidFill>
        </a:ln>
      </dgm:spPr>
      <dgm:t>
        <a:bodyPr/>
        <a:lstStyle/>
        <a:p>
          <a:endParaRPr lang="en-US"/>
        </a:p>
      </dgm:t>
    </dgm:pt>
    <dgm:pt modelId="{782FE792-6042-4B30-A2E7-93D5139504E5}" type="pres">
      <dgm:prSet presAssocID="{9B58652D-60D1-4305-87C1-65A26E1B3D27}" presName="ParentText" presStyleLbl="node1" presStyleIdx="1" presStyleCnt="4" custScaleX="137541" custLinFactNeighborX="-22810">
        <dgm:presLayoutVars>
          <dgm:chMax val="1"/>
          <dgm:chPref val="1"/>
          <dgm:bulletEnabled val="1"/>
        </dgm:presLayoutVars>
      </dgm:prSet>
      <dgm:spPr/>
      <dgm:t>
        <a:bodyPr/>
        <a:lstStyle/>
        <a:p>
          <a:endParaRPr lang="en-US"/>
        </a:p>
      </dgm:t>
    </dgm:pt>
    <dgm:pt modelId="{6E7AFF97-A56C-42A3-8603-E8885910ACE4}" type="pres">
      <dgm:prSet presAssocID="{9B58652D-60D1-4305-87C1-65A26E1B3D27}" presName="ChildText" presStyleLbl="revTx" presStyleIdx="1" presStyleCnt="3">
        <dgm:presLayoutVars>
          <dgm:chMax val="0"/>
          <dgm:chPref val="0"/>
          <dgm:bulletEnabled val="1"/>
        </dgm:presLayoutVars>
      </dgm:prSet>
      <dgm:spPr/>
      <dgm:t>
        <a:bodyPr/>
        <a:lstStyle/>
        <a:p>
          <a:endParaRPr lang="en-US"/>
        </a:p>
      </dgm:t>
    </dgm:pt>
    <dgm:pt modelId="{D139BE8B-0AC8-49B2-928A-6E793E40AED9}" type="pres">
      <dgm:prSet presAssocID="{7F7690D8-7B81-43E4-A390-1A02FB6D85BE}" presName="sibTrans" presStyleCnt="0"/>
      <dgm:spPr/>
    </dgm:pt>
    <dgm:pt modelId="{DAF2870F-13B8-4F80-8171-C71E02093804}" type="pres">
      <dgm:prSet presAssocID="{2F0A208E-C052-48B4-BEA2-F8E169EBD426}" presName="composite" presStyleCnt="0"/>
      <dgm:spPr/>
    </dgm:pt>
    <dgm:pt modelId="{172B0806-658D-4EE0-910C-5B4B9E3683D3}" type="pres">
      <dgm:prSet presAssocID="{2F0A208E-C052-48B4-BEA2-F8E169EBD426}" presName="bentUpArrow1" presStyleLbl="alignImgPlace1" presStyleIdx="2" presStyleCnt="3" custScaleX="91639" custLinFactNeighborX="70919" custLinFactNeighborY="6497"/>
      <dgm:spPr>
        <a:ln>
          <a:solidFill>
            <a:schemeClr val="tx2"/>
          </a:solidFill>
        </a:ln>
      </dgm:spPr>
      <dgm:t>
        <a:bodyPr/>
        <a:lstStyle/>
        <a:p>
          <a:endParaRPr lang="en-US"/>
        </a:p>
      </dgm:t>
    </dgm:pt>
    <dgm:pt modelId="{6E84293B-03E8-48FE-BB09-CF29D3435AA1}" type="pres">
      <dgm:prSet presAssocID="{2F0A208E-C052-48B4-BEA2-F8E169EBD426}" presName="ParentText" presStyleLbl="node1" presStyleIdx="2" presStyleCnt="4" custScaleX="137541" custLinFactNeighborX="17079">
        <dgm:presLayoutVars>
          <dgm:chMax val="1"/>
          <dgm:chPref val="1"/>
          <dgm:bulletEnabled val="1"/>
        </dgm:presLayoutVars>
      </dgm:prSet>
      <dgm:spPr/>
      <dgm:t>
        <a:bodyPr/>
        <a:lstStyle/>
        <a:p>
          <a:endParaRPr lang="en-US"/>
        </a:p>
      </dgm:t>
    </dgm:pt>
    <dgm:pt modelId="{05BDCEC9-7DF5-425D-B1C6-126424D7B1F8}" type="pres">
      <dgm:prSet presAssocID="{2F0A208E-C052-48B4-BEA2-F8E169EBD426}" presName="ChildText" presStyleLbl="revTx" presStyleIdx="2" presStyleCnt="3">
        <dgm:presLayoutVars>
          <dgm:chMax val="0"/>
          <dgm:chPref val="0"/>
          <dgm:bulletEnabled val="1"/>
        </dgm:presLayoutVars>
      </dgm:prSet>
      <dgm:spPr/>
      <dgm:t>
        <a:bodyPr/>
        <a:lstStyle/>
        <a:p>
          <a:endParaRPr lang="en-US"/>
        </a:p>
      </dgm:t>
    </dgm:pt>
    <dgm:pt modelId="{3297E896-EA93-4FF4-86D8-E7C7490A73CD}" type="pres">
      <dgm:prSet presAssocID="{914B2492-5D14-4971-BCBF-71C17732116C}" presName="sibTrans" presStyleCnt="0"/>
      <dgm:spPr/>
    </dgm:pt>
    <dgm:pt modelId="{8E43574D-EB36-4B2B-8833-21F49823D446}" type="pres">
      <dgm:prSet presAssocID="{96089CE7-0CC7-4388-B3FB-85A9A91984A3}" presName="composite" presStyleCnt="0"/>
      <dgm:spPr/>
    </dgm:pt>
    <dgm:pt modelId="{E94AFFC1-E85A-4A6C-99EA-7E1D029B262D}" type="pres">
      <dgm:prSet presAssocID="{96089CE7-0CC7-4388-B3FB-85A9A91984A3}" presName="ParentText" presStyleLbl="node1" presStyleIdx="3" presStyleCnt="4" custScaleX="137541" custLinFactNeighborX="51238">
        <dgm:presLayoutVars>
          <dgm:chMax val="1"/>
          <dgm:chPref val="1"/>
          <dgm:bulletEnabled val="1"/>
        </dgm:presLayoutVars>
      </dgm:prSet>
      <dgm:spPr/>
      <dgm:t>
        <a:bodyPr/>
        <a:lstStyle/>
        <a:p>
          <a:endParaRPr lang="en-US"/>
        </a:p>
      </dgm:t>
    </dgm:pt>
  </dgm:ptLst>
  <dgm:cxnLst>
    <dgm:cxn modelId="{BC0EADCD-68D7-4B40-9C51-EF8B920510C0}" type="presOf" srcId="{2F0A208E-C052-48B4-BEA2-F8E169EBD426}" destId="{6E84293B-03E8-48FE-BB09-CF29D3435AA1}" srcOrd="0" destOrd="0" presId="urn:microsoft.com/office/officeart/2005/8/layout/StepDownProcess"/>
    <dgm:cxn modelId="{F12EF3AA-97B2-4526-ABBF-90026BDA53A3}" type="presOf" srcId="{EC3ED834-BB67-4984-BBAB-C6CAA4646A89}" destId="{1B68DAF7-4D35-4236-A991-86C0BC742B0A}" srcOrd="0" destOrd="0" presId="urn:microsoft.com/office/officeart/2005/8/layout/StepDownProcess"/>
    <dgm:cxn modelId="{00CDEFB6-523E-4AF6-9ED4-F5E2929C6667}" type="presOf" srcId="{2CC430B5-719B-4A0E-BA12-14076BB311AB}" destId="{4F5D14DE-1476-474C-B8F6-DD31A7FCE47D}" srcOrd="0" destOrd="0" presId="urn:microsoft.com/office/officeart/2005/8/layout/StepDownProcess"/>
    <dgm:cxn modelId="{241E2174-50E2-4C5B-953F-74927FA34DF7}" srcId="{2F0A208E-C052-48B4-BEA2-F8E169EBD426}" destId="{B2C9D869-6382-4551-8420-1A9630911AD0}" srcOrd="0" destOrd="0" parTransId="{FAD9A40B-4B2B-4B3A-B15F-A2B58FCE74A0}" sibTransId="{F2AD004D-2B87-49F7-861E-2B31C8B5F67C}"/>
    <dgm:cxn modelId="{AD1C75BC-3C93-4CBC-BBE9-6B22BD2E601C}" type="presOf" srcId="{96089CE7-0CC7-4388-B3FB-85A9A91984A3}" destId="{E94AFFC1-E85A-4A6C-99EA-7E1D029B262D}" srcOrd="0" destOrd="0" presId="urn:microsoft.com/office/officeart/2005/8/layout/StepDownProcess"/>
    <dgm:cxn modelId="{1D8EE22E-5724-45AF-8960-5427358968E7}" type="presOf" srcId="{16F394AA-A021-4B2E-901E-661DE88D9135}" destId="{6E7AFF97-A56C-42A3-8603-E8885910ACE4}" srcOrd="0" destOrd="0" presId="urn:microsoft.com/office/officeart/2005/8/layout/StepDownProcess"/>
    <dgm:cxn modelId="{3B76F44A-85F6-4500-9204-B3D67D8B1466}" srcId="{2CC430B5-719B-4A0E-BA12-14076BB311AB}" destId="{2F0A208E-C052-48B4-BEA2-F8E169EBD426}" srcOrd="2" destOrd="0" parTransId="{FC1D5B23-40C9-4399-8910-4D6C753C403F}" sibTransId="{914B2492-5D14-4971-BCBF-71C17732116C}"/>
    <dgm:cxn modelId="{23B7B942-1A70-49F8-B09F-35021F6AE8BC}" type="presOf" srcId="{B879598C-1AED-467C-A191-42CB4BC0B0B7}" destId="{3DF4FA05-EABC-4A0F-8521-35F1D29DBEDF}" srcOrd="0" destOrd="0" presId="urn:microsoft.com/office/officeart/2005/8/layout/StepDownProcess"/>
    <dgm:cxn modelId="{918347C3-255D-4CAC-817E-098E8B7F22DE}" srcId="{9B58652D-60D1-4305-87C1-65A26E1B3D27}" destId="{16F394AA-A021-4B2E-901E-661DE88D9135}" srcOrd="0" destOrd="0" parTransId="{C3C1F850-A02E-44CC-8826-D7B5CD68E8D4}" sibTransId="{4AA70069-A133-4DBB-B99A-A2F758282244}"/>
    <dgm:cxn modelId="{F0259C29-3823-41ED-8452-566D6B7CF188}" srcId="{B879598C-1AED-467C-A191-42CB4BC0B0B7}" destId="{EC3ED834-BB67-4984-BBAB-C6CAA4646A89}" srcOrd="0" destOrd="0" parTransId="{94F99964-F27A-4F01-B0E7-8450565FB437}" sibTransId="{8382FF0A-21A4-408A-9AA4-1FB20F800D11}"/>
    <dgm:cxn modelId="{AB60447A-CBA9-40EA-AE3F-C38F632907A0}" srcId="{2CC430B5-719B-4A0E-BA12-14076BB311AB}" destId="{B879598C-1AED-467C-A191-42CB4BC0B0B7}" srcOrd="0" destOrd="0" parTransId="{13B10FCC-DEF0-439D-8BCD-E0DD0CF5AE91}" sibTransId="{FAE7BBAF-75AF-4259-8589-3848814E7AFB}"/>
    <dgm:cxn modelId="{6C137AF9-C6C1-46AF-A739-34E1907856D6}" srcId="{2CC430B5-719B-4A0E-BA12-14076BB311AB}" destId="{9B58652D-60D1-4305-87C1-65A26E1B3D27}" srcOrd="1" destOrd="0" parTransId="{74027C82-1FF3-47E7-8EC5-2032C384F039}" sibTransId="{7F7690D8-7B81-43E4-A390-1A02FB6D85BE}"/>
    <dgm:cxn modelId="{4051BBD3-2D45-4C91-B147-B3111E41134A}" type="presOf" srcId="{B2C9D869-6382-4551-8420-1A9630911AD0}" destId="{05BDCEC9-7DF5-425D-B1C6-126424D7B1F8}" srcOrd="0" destOrd="0" presId="urn:microsoft.com/office/officeart/2005/8/layout/StepDownProcess"/>
    <dgm:cxn modelId="{EEBB5D83-8030-496C-B483-AE76D0B33522}" srcId="{2CC430B5-719B-4A0E-BA12-14076BB311AB}" destId="{96089CE7-0CC7-4388-B3FB-85A9A91984A3}" srcOrd="3" destOrd="0" parTransId="{4FA95462-7421-489F-8FCD-BB7A2A2E68C2}" sibTransId="{D3E21BB2-7085-4D17-A066-201BAE0E0C23}"/>
    <dgm:cxn modelId="{B2944313-AB47-4D87-A25A-E175C780DDBD}" type="presOf" srcId="{9B58652D-60D1-4305-87C1-65A26E1B3D27}" destId="{782FE792-6042-4B30-A2E7-93D5139504E5}" srcOrd="0" destOrd="0" presId="urn:microsoft.com/office/officeart/2005/8/layout/StepDownProcess"/>
    <dgm:cxn modelId="{5B656A80-B9B7-4DDE-B375-D3A861DD8A91}" type="presParOf" srcId="{4F5D14DE-1476-474C-B8F6-DD31A7FCE47D}" destId="{787E4C10-58E7-4FD8-8D54-EFFD8E405513}" srcOrd="0" destOrd="0" presId="urn:microsoft.com/office/officeart/2005/8/layout/StepDownProcess"/>
    <dgm:cxn modelId="{8F89BF3A-F5A6-4209-8B4B-3E93B6BC32BB}" type="presParOf" srcId="{787E4C10-58E7-4FD8-8D54-EFFD8E405513}" destId="{04EE3C5C-7485-4593-945E-9462C23B797F}" srcOrd="0" destOrd="0" presId="urn:microsoft.com/office/officeart/2005/8/layout/StepDownProcess"/>
    <dgm:cxn modelId="{4BBD7E22-9D06-4F8B-839D-85846E08695F}" type="presParOf" srcId="{787E4C10-58E7-4FD8-8D54-EFFD8E405513}" destId="{3DF4FA05-EABC-4A0F-8521-35F1D29DBEDF}" srcOrd="1" destOrd="0" presId="urn:microsoft.com/office/officeart/2005/8/layout/StepDownProcess"/>
    <dgm:cxn modelId="{A8EFB877-B486-4192-91DB-2EB1CBDA6FDC}" type="presParOf" srcId="{787E4C10-58E7-4FD8-8D54-EFFD8E405513}" destId="{1B68DAF7-4D35-4236-A991-86C0BC742B0A}" srcOrd="2" destOrd="0" presId="urn:microsoft.com/office/officeart/2005/8/layout/StepDownProcess"/>
    <dgm:cxn modelId="{979BCB76-B49B-41E9-A353-016B294DF1FB}" type="presParOf" srcId="{4F5D14DE-1476-474C-B8F6-DD31A7FCE47D}" destId="{9DF36F0B-58A0-444A-B678-81B226D3A5B5}" srcOrd="1" destOrd="0" presId="urn:microsoft.com/office/officeart/2005/8/layout/StepDownProcess"/>
    <dgm:cxn modelId="{C988B0F1-F3A6-426C-9F3C-E8D92D358A86}" type="presParOf" srcId="{4F5D14DE-1476-474C-B8F6-DD31A7FCE47D}" destId="{5E9E7403-2B22-489E-94E3-A03245B620CF}" srcOrd="2" destOrd="0" presId="urn:microsoft.com/office/officeart/2005/8/layout/StepDownProcess"/>
    <dgm:cxn modelId="{10767568-35D0-42A5-8EDA-5E1524A92779}" type="presParOf" srcId="{5E9E7403-2B22-489E-94E3-A03245B620CF}" destId="{CC1CA8A7-CEAD-4B76-B8BC-36D874581CEC}" srcOrd="0" destOrd="0" presId="urn:microsoft.com/office/officeart/2005/8/layout/StepDownProcess"/>
    <dgm:cxn modelId="{8E7E9C7D-9AC0-4176-A438-D28F3A7D34CD}" type="presParOf" srcId="{5E9E7403-2B22-489E-94E3-A03245B620CF}" destId="{782FE792-6042-4B30-A2E7-93D5139504E5}" srcOrd="1" destOrd="0" presId="urn:microsoft.com/office/officeart/2005/8/layout/StepDownProcess"/>
    <dgm:cxn modelId="{73038C5B-C811-4753-86AD-7BA38C0EA101}" type="presParOf" srcId="{5E9E7403-2B22-489E-94E3-A03245B620CF}" destId="{6E7AFF97-A56C-42A3-8603-E8885910ACE4}" srcOrd="2" destOrd="0" presId="urn:microsoft.com/office/officeart/2005/8/layout/StepDownProcess"/>
    <dgm:cxn modelId="{0AF92869-09C0-4B43-BBB4-EED07095F44F}" type="presParOf" srcId="{4F5D14DE-1476-474C-B8F6-DD31A7FCE47D}" destId="{D139BE8B-0AC8-49B2-928A-6E793E40AED9}" srcOrd="3" destOrd="0" presId="urn:microsoft.com/office/officeart/2005/8/layout/StepDownProcess"/>
    <dgm:cxn modelId="{91286D2C-6EE6-41F7-A28D-6C60D378BBB8}" type="presParOf" srcId="{4F5D14DE-1476-474C-B8F6-DD31A7FCE47D}" destId="{DAF2870F-13B8-4F80-8171-C71E02093804}" srcOrd="4" destOrd="0" presId="urn:microsoft.com/office/officeart/2005/8/layout/StepDownProcess"/>
    <dgm:cxn modelId="{FE0DDF53-A71E-41EE-B441-9B10C19A7A67}" type="presParOf" srcId="{DAF2870F-13B8-4F80-8171-C71E02093804}" destId="{172B0806-658D-4EE0-910C-5B4B9E3683D3}" srcOrd="0" destOrd="0" presId="urn:microsoft.com/office/officeart/2005/8/layout/StepDownProcess"/>
    <dgm:cxn modelId="{F7611349-419A-4A8C-8A13-E939B4ADD088}" type="presParOf" srcId="{DAF2870F-13B8-4F80-8171-C71E02093804}" destId="{6E84293B-03E8-48FE-BB09-CF29D3435AA1}" srcOrd="1" destOrd="0" presId="urn:microsoft.com/office/officeart/2005/8/layout/StepDownProcess"/>
    <dgm:cxn modelId="{32DADEBB-4D9A-4047-B23B-19368B3474FB}" type="presParOf" srcId="{DAF2870F-13B8-4F80-8171-C71E02093804}" destId="{05BDCEC9-7DF5-425D-B1C6-126424D7B1F8}" srcOrd="2" destOrd="0" presId="urn:microsoft.com/office/officeart/2005/8/layout/StepDownProcess"/>
    <dgm:cxn modelId="{ABD32759-5356-4AA0-9E1D-355FF48AFCE4}" type="presParOf" srcId="{4F5D14DE-1476-474C-B8F6-DD31A7FCE47D}" destId="{3297E896-EA93-4FF4-86D8-E7C7490A73CD}" srcOrd="5" destOrd="0" presId="urn:microsoft.com/office/officeart/2005/8/layout/StepDownProcess"/>
    <dgm:cxn modelId="{F706F2AB-34A6-4D39-889B-8E9E0B4B6961}" type="presParOf" srcId="{4F5D14DE-1476-474C-B8F6-DD31A7FCE47D}" destId="{8E43574D-EB36-4B2B-8833-21F49823D446}" srcOrd="6" destOrd="0" presId="urn:microsoft.com/office/officeart/2005/8/layout/StepDownProcess"/>
    <dgm:cxn modelId="{6F53AF3B-3C7E-4C67-86DB-0B47981AE3B8}" type="presParOf" srcId="{8E43574D-EB36-4B2B-8833-21F49823D446}" destId="{E94AFFC1-E85A-4A6C-99EA-7E1D029B262D}"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8954B5-4957-4EFE-81AC-B9B9594C6CF7}" type="doc">
      <dgm:prSet loTypeId="urn:microsoft.com/office/officeart/2008/layout/HexagonCluster" loCatId="relationship" qsTypeId="urn:microsoft.com/office/officeart/2005/8/quickstyle/simple2" qsCatId="simple" csTypeId="urn:microsoft.com/office/officeart/2005/8/colors/accent1_2" csCatId="accent1" phldr="0"/>
      <dgm:spPr/>
      <dgm:t>
        <a:bodyPr/>
        <a:lstStyle/>
        <a:p>
          <a:endParaRPr lang="en-US"/>
        </a:p>
      </dgm:t>
    </dgm:pt>
    <dgm:pt modelId="{9281263F-6586-4FD0-8682-869DE4A2225B}">
      <dgm:prSet phldrT="[Text]" phldr="1"/>
      <dgm:spPr/>
      <dgm:t>
        <a:bodyPr/>
        <a:lstStyle/>
        <a:p>
          <a:endParaRPr lang="en-US" dirty="0"/>
        </a:p>
      </dgm:t>
    </dgm:pt>
    <dgm:pt modelId="{FAF32CF5-4DFA-47C4-A940-C5F677FCDABA}" type="parTrans" cxnId="{DCAFBA5B-A7F9-4AAC-B5B3-28D7F7611F01}">
      <dgm:prSet/>
      <dgm:spPr/>
      <dgm:t>
        <a:bodyPr/>
        <a:lstStyle/>
        <a:p>
          <a:endParaRPr lang="en-US"/>
        </a:p>
      </dgm:t>
    </dgm:pt>
    <dgm:pt modelId="{35B05307-6E6F-4713-B833-858ADE3F093D}" type="sibTrans" cxnId="{DCAFBA5B-A7F9-4AAC-B5B3-28D7F7611F01}">
      <dgm:prSet/>
      <dgm:spPr/>
      <dgm:t>
        <a:bodyPr/>
        <a:lstStyle/>
        <a:p>
          <a:endParaRPr lang="en-US"/>
        </a:p>
      </dgm:t>
    </dgm:pt>
    <dgm:pt modelId="{8D63C991-6722-4A13-B535-8BA724B4C711}">
      <dgm:prSet phldrT="[Text]" phldr="1"/>
      <dgm:spPr/>
      <dgm:t>
        <a:bodyPr/>
        <a:lstStyle/>
        <a:p>
          <a:endParaRPr lang="en-US" dirty="0"/>
        </a:p>
      </dgm:t>
    </dgm:pt>
    <dgm:pt modelId="{A15CBBA7-0620-4A54-87E8-BC404C284CC4}" type="parTrans" cxnId="{DBBAE9FA-142E-482D-8B6A-81162EC57474}">
      <dgm:prSet/>
      <dgm:spPr/>
      <dgm:t>
        <a:bodyPr/>
        <a:lstStyle/>
        <a:p>
          <a:endParaRPr lang="en-US"/>
        </a:p>
      </dgm:t>
    </dgm:pt>
    <dgm:pt modelId="{99684A0B-E7A0-457E-8D93-F227EDAE8DCE}" type="sibTrans" cxnId="{DBBAE9FA-142E-482D-8B6A-81162EC57474}">
      <dgm:prSet/>
      <dgm:spPr/>
      <dgm:t>
        <a:bodyPr/>
        <a:lstStyle/>
        <a:p>
          <a:endParaRPr lang="en-US"/>
        </a:p>
      </dgm:t>
    </dgm:pt>
    <dgm:pt modelId="{1ABBF397-4F3F-4AC2-B191-0E2CC4DE5F7B}">
      <dgm:prSet phldrT="[Text]" phldr="1"/>
      <dgm:spPr/>
      <dgm:t>
        <a:bodyPr/>
        <a:lstStyle/>
        <a:p>
          <a:endParaRPr lang="en-US" dirty="0"/>
        </a:p>
      </dgm:t>
    </dgm:pt>
    <dgm:pt modelId="{BD47C58B-0812-4EA6-9E5C-DDC05646C23F}" type="parTrans" cxnId="{2045BA61-CE06-4A68-8E30-B7326676689A}">
      <dgm:prSet/>
      <dgm:spPr/>
      <dgm:t>
        <a:bodyPr/>
        <a:lstStyle/>
        <a:p>
          <a:endParaRPr lang="en-US"/>
        </a:p>
      </dgm:t>
    </dgm:pt>
    <dgm:pt modelId="{D0834968-9788-4A19-ADD1-37A409B8E7D9}" type="sibTrans" cxnId="{2045BA61-CE06-4A68-8E30-B7326676689A}">
      <dgm:prSet/>
      <dgm:spPr/>
      <dgm:t>
        <a:bodyPr/>
        <a:lstStyle/>
        <a:p>
          <a:endParaRPr lang="en-US"/>
        </a:p>
      </dgm:t>
    </dgm:pt>
    <dgm:pt modelId="{7F51554D-A4A2-43C2-9BFE-27B0A1A70B01}" type="pres">
      <dgm:prSet presAssocID="{0D8954B5-4957-4EFE-81AC-B9B9594C6CF7}" presName="Name0" presStyleCnt="0">
        <dgm:presLayoutVars>
          <dgm:chMax val="21"/>
          <dgm:chPref val="21"/>
        </dgm:presLayoutVars>
      </dgm:prSet>
      <dgm:spPr/>
      <dgm:t>
        <a:bodyPr/>
        <a:lstStyle/>
        <a:p>
          <a:endParaRPr lang="en-US"/>
        </a:p>
      </dgm:t>
    </dgm:pt>
    <dgm:pt modelId="{0E29DE11-4715-44B7-9338-622365549029}" type="pres">
      <dgm:prSet presAssocID="{9281263F-6586-4FD0-8682-869DE4A2225B}" presName="text1" presStyleCnt="0"/>
      <dgm:spPr/>
    </dgm:pt>
    <dgm:pt modelId="{9C9EE675-B2BA-4FBD-B8C5-40C29D630212}" type="pres">
      <dgm:prSet presAssocID="{9281263F-6586-4FD0-8682-869DE4A2225B}" presName="textRepeatNode" presStyleLbl="alignNode1" presStyleIdx="0" presStyleCnt="3">
        <dgm:presLayoutVars>
          <dgm:chMax val="0"/>
          <dgm:chPref val="0"/>
          <dgm:bulletEnabled val="1"/>
        </dgm:presLayoutVars>
      </dgm:prSet>
      <dgm:spPr/>
      <dgm:t>
        <a:bodyPr/>
        <a:lstStyle/>
        <a:p>
          <a:endParaRPr lang="en-US"/>
        </a:p>
      </dgm:t>
    </dgm:pt>
    <dgm:pt modelId="{2DF85D75-2C0D-416E-8112-E861498085FD}" type="pres">
      <dgm:prSet presAssocID="{9281263F-6586-4FD0-8682-869DE4A2225B}" presName="textaccent1" presStyleCnt="0"/>
      <dgm:spPr/>
    </dgm:pt>
    <dgm:pt modelId="{A7E97EF9-99D4-4B89-87C9-085BCC78C999}" type="pres">
      <dgm:prSet presAssocID="{9281263F-6586-4FD0-8682-869DE4A2225B}" presName="accentRepeatNode" presStyleLbl="solidAlignAcc1" presStyleIdx="0" presStyleCnt="6"/>
      <dgm:spPr/>
    </dgm:pt>
    <dgm:pt modelId="{17B7A0B9-52DB-4EC7-9EAC-896A49BB7623}" type="pres">
      <dgm:prSet presAssocID="{35B05307-6E6F-4713-B833-858ADE3F093D}" presName="image1" presStyleCnt="0"/>
      <dgm:spPr/>
    </dgm:pt>
    <dgm:pt modelId="{694FA888-094B-4249-8A9D-C74E2FBF84B7}" type="pres">
      <dgm:prSet presAssocID="{35B05307-6E6F-4713-B833-858ADE3F093D}" presName="imageRepeatNode" presStyleLbl="alignAcc1" presStyleIdx="0" presStyleCnt="3"/>
      <dgm:spPr/>
      <dgm:t>
        <a:bodyPr/>
        <a:lstStyle/>
        <a:p>
          <a:endParaRPr lang="en-US"/>
        </a:p>
      </dgm:t>
    </dgm:pt>
    <dgm:pt modelId="{AB998208-A792-4BB1-8675-A7875B127DC5}" type="pres">
      <dgm:prSet presAssocID="{35B05307-6E6F-4713-B833-858ADE3F093D}" presName="imageaccent1" presStyleCnt="0"/>
      <dgm:spPr/>
    </dgm:pt>
    <dgm:pt modelId="{D024579D-70D8-4EC0-9CEA-9BB92927CC9F}" type="pres">
      <dgm:prSet presAssocID="{35B05307-6E6F-4713-B833-858ADE3F093D}" presName="accentRepeatNode" presStyleLbl="solidAlignAcc1" presStyleIdx="1" presStyleCnt="6"/>
      <dgm:spPr/>
    </dgm:pt>
    <dgm:pt modelId="{3DC54E2D-542A-4FEB-BF86-2CA57B9A0849}" type="pres">
      <dgm:prSet presAssocID="{8D63C991-6722-4A13-B535-8BA724B4C711}" presName="text2" presStyleCnt="0"/>
      <dgm:spPr/>
    </dgm:pt>
    <dgm:pt modelId="{5E3D0C21-B141-4CD7-BD56-B5DCB8618D8F}" type="pres">
      <dgm:prSet presAssocID="{8D63C991-6722-4A13-B535-8BA724B4C711}" presName="textRepeatNode" presStyleLbl="alignNode1" presStyleIdx="1" presStyleCnt="3">
        <dgm:presLayoutVars>
          <dgm:chMax val="0"/>
          <dgm:chPref val="0"/>
          <dgm:bulletEnabled val="1"/>
        </dgm:presLayoutVars>
      </dgm:prSet>
      <dgm:spPr/>
      <dgm:t>
        <a:bodyPr/>
        <a:lstStyle/>
        <a:p>
          <a:endParaRPr lang="en-US"/>
        </a:p>
      </dgm:t>
    </dgm:pt>
    <dgm:pt modelId="{62233D58-2B2D-4C90-9620-8A62B653E43F}" type="pres">
      <dgm:prSet presAssocID="{8D63C991-6722-4A13-B535-8BA724B4C711}" presName="textaccent2" presStyleCnt="0"/>
      <dgm:spPr/>
    </dgm:pt>
    <dgm:pt modelId="{722108F0-3838-4F2E-A078-CE47227AB342}" type="pres">
      <dgm:prSet presAssocID="{8D63C991-6722-4A13-B535-8BA724B4C711}" presName="accentRepeatNode" presStyleLbl="solidAlignAcc1" presStyleIdx="2" presStyleCnt="6"/>
      <dgm:spPr/>
    </dgm:pt>
    <dgm:pt modelId="{DF5753B4-BC2C-465B-93FF-9D455635BE20}" type="pres">
      <dgm:prSet presAssocID="{99684A0B-E7A0-457E-8D93-F227EDAE8DCE}" presName="image2" presStyleCnt="0"/>
      <dgm:spPr/>
    </dgm:pt>
    <dgm:pt modelId="{CA063A3A-EC25-4928-A686-872AB1007935}" type="pres">
      <dgm:prSet presAssocID="{99684A0B-E7A0-457E-8D93-F227EDAE8DCE}" presName="imageRepeatNode" presStyleLbl="alignAcc1" presStyleIdx="1" presStyleCnt="3"/>
      <dgm:spPr/>
      <dgm:t>
        <a:bodyPr/>
        <a:lstStyle/>
        <a:p>
          <a:endParaRPr lang="en-US"/>
        </a:p>
      </dgm:t>
    </dgm:pt>
    <dgm:pt modelId="{09E2CFFA-AA4B-42AB-8537-3465166C4AB1}" type="pres">
      <dgm:prSet presAssocID="{99684A0B-E7A0-457E-8D93-F227EDAE8DCE}" presName="imageaccent2" presStyleCnt="0"/>
      <dgm:spPr/>
    </dgm:pt>
    <dgm:pt modelId="{660C526E-5078-4438-AB23-FBE221FD0877}" type="pres">
      <dgm:prSet presAssocID="{99684A0B-E7A0-457E-8D93-F227EDAE8DCE}" presName="accentRepeatNode" presStyleLbl="solidAlignAcc1" presStyleIdx="3" presStyleCnt="6"/>
      <dgm:spPr/>
    </dgm:pt>
    <dgm:pt modelId="{A1CE9D60-CFE5-437E-A0F1-BD58E097A7F3}" type="pres">
      <dgm:prSet presAssocID="{1ABBF397-4F3F-4AC2-B191-0E2CC4DE5F7B}" presName="text3" presStyleCnt="0"/>
      <dgm:spPr/>
    </dgm:pt>
    <dgm:pt modelId="{990595F6-DA7C-4DB4-9C9C-0B7CB2530376}" type="pres">
      <dgm:prSet presAssocID="{1ABBF397-4F3F-4AC2-B191-0E2CC4DE5F7B}" presName="textRepeatNode" presStyleLbl="alignNode1" presStyleIdx="2" presStyleCnt="3">
        <dgm:presLayoutVars>
          <dgm:chMax val="0"/>
          <dgm:chPref val="0"/>
          <dgm:bulletEnabled val="1"/>
        </dgm:presLayoutVars>
      </dgm:prSet>
      <dgm:spPr/>
      <dgm:t>
        <a:bodyPr/>
        <a:lstStyle/>
        <a:p>
          <a:endParaRPr lang="en-US"/>
        </a:p>
      </dgm:t>
    </dgm:pt>
    <dgm:pt modelId="{D93D5B10-F40B-4E72-AD96-78196B8059DD}" type="pres">
      <dgm:prSet presAssocID="{1ABBF397-4F3F-4AC2-B191-0E2CC4DE5F7B}" presName="textaccent3" presStyleCnt="0"/>
      <dgm:spPr/>
    </dgm:pt>
    <dgm:pt modelId="{5998249B-A2EC-4BC0-878B-E0800A8EDDBA}" type="pres">
      <dgm:prSet presAssocID="{1ABBF397-4F3F-4AC2-B191-0E2CC4DE5F7B}" presName="accentRepeatNode" presStyleLbl="solidAlignAcc1" presStyleIdx="4" presStyleCnt="6"/>
      <dgm:spPr/>
    </dgm:pt>
    <dgm:pt modelId="{27ED36C6-0CCE-4567-9FF7-649BCD624F73}" type="pres">
      <dgm:prSet presAssocID="{D0834968-9788-4A19-ADD1-37A409B8E7D9}" presName="image3" presStyleCnt="0"/>
      <dgm:spPr/>
    </dgm:pt>
    <dgm:pt modelId="{49731FC4-13EA-4B1A-94B5-F3E71152B9CA}" type="pres">
      <dgm:prSet presAssocID="{D0834968-9788-4A19-ADD1-37A409B8E7D9}" presName="imageRepeatNode" presStyleLbl="alignAcc1" presStyleIdx="2" presStyleCnt="3"/>
      <dgm:spPr/>
      <dgm:t>
        <a:bodyPr/>
        <a:lstStyle/>
        <a:p>
          <a:endParaRPr lang="en-US"/>
        </a:p>
      </dgm:t>
    </dgm:pt>
    <dgm:pt modelId="{77C2FB23-5652-4566-A42E-5B8652276151}" type="pres">
      <dgm:prSet presAssocID="{D0834968-9788-4A19-ADD1-37A409B8E7D9}" presName="imageaccent3" presStyleCnt="0"/>
      <dgm:spPr/>
    </dgm:pt>
    <dgm:pt modelId="{21B15ED0-0EFE-4BEE-9C2E-FBD1C432CBEF}" type="pres">
      <dgm:prSet presAssocID="{D0834968-9788-4A19-ADD1-37A409B8E7D9}" presName="accentRepeatNode" presStyleLbl="solidAlignAcc1" presStyleIdx="5" presStyleCnt="6"/>
      <dgm:spPr/>
    </dgm:pt>
  </dgm:ptLst>
  <dgm:cxnLst>
    <dgm:cxn modelId="{2045BA61-CE06-4A68-8E30-B7326676689A}" srcId="{0D8954B5-4957-4EFE-81AC-B9B9594C6CF7}" destId="{1ABBF397-4F3F-4AC2-B191-0E2CC4DE5F7B}" srcOrd="2" destOrd="0" parTransId="{BD47C58B-0812-4EA6-9E5C-DDC05646C23F}" sibTransId="{D0834968-9788-4A19-ADD1-37A409B8E7D9}"/>
    <dgm:cxn modelId="{9EB9D93D-4B8F-46CD-A40D-05A819565795}" type="presOf" srcId="{1ABBF397-4F3F-4AC2-B191-0E2CC4DE5F7B}" destId="{990595F6-DA7C-4DB4-9C9C-0B7CB2530376}" srcOrd="0" destOrd="0" presId="urn:microsoft.com/office/officeart/2008/layout/HexagonCluster"/>
    <dgm:cxn modelId="{201C14C2-B1B1-4D7B-B36D-C609CB9341E2}" type="presOf" srcId="{D0834968-9788-4A19-ADD1-37A409B8E7D9}" destId="{49731FC4-13EA-4B1A-94B5-F3E71152B9CA}" srcOrd="0" destOrd="0" presId="urn:microsoft.com/office/officeart/2008/layout/HexagonCluster"/>
    <dgm:cxn modelId="{E86A312B-D65D-4236-80BA-D4397656258D}" type="presOf" srcId="{0D8954B5-4957-4EFE-81AC-B9B9594C6CF7}" destId="{7F51554D-A4A2-43C2-9BFE-27B0A1A70B01}" srcOrd="0" destOrd="0" presId="urn:microsoft.com/office/officeart/2008/layout/HexagonCluster"/>
    <dgm:cxn modelId="{DBBAE9FA-142E-482D-8B6A-81162EC57474}" srcId="{0D8954B5-4957-4EFE-81AC-B9B9594C6CF7}" destId="{8D63C991-6722-4A13-B535-8BA724B4C711}" srcOrd="1" destOrd="0" parTransId="{A15CBBA7-0620-4A54-87E8-BC404C284CC4}" sibTransId="{99684A0B-E7A0-457E-8D93-F227EDAE8DCE}"/>
    <dgm:cxn modelId="{B3608128-5F53-41A3-8C1E-D2E0C18D77F7}" type="presOf" srcId="{99684A0B-E7A0-457E-8D93-F227EDAE8DCE}" destId="{CA063A3A-EC25-4928-A686-872AB1007935}" srcOrd="0" destOrd="0" presId="urn:microsoft.com/office/officeart/2008/layout/HexagonCluster"/>
    <dgm:cxn modelId="{14D1D827-BD52-4215-AB21-50E371CE4CBA}" type="presOf" srcId="{9281263F-6586-4FD0-8682-869DE4A2225B}" destId="{9C9EE675-B2BA-4FBD-B8C5-40C29D630212}" srcOrd="0" destOrd="0" presId="urn:microsoft.com/office/officeart/2008/layout/HexagonCluster"/>
    <dgm:cxn modelId="{FFB5008F-A2C0-4B5D-9226-78180CE9E800}" type="presOf" srcId="{8D63C991-6722-4A13-B535-8BA724B4C711}" destId="{5E3D0C21-B141-4CD7-BD56-B5DCB8618D8F}" srcOrd="0" destOrd="0" presId="urn:microsoft.com/office/officeart/2008/layout/HexagonCluster"/>
    <dgm:cxn modelId="{8967D090-2137-4DEB-9D90-12C47FF6BC96}" type="presOf" srcId="{35B05307-6E6F-4713-B833-858ADE3F093D}" destId="{694FA888-094B-4249-8A9D-C74E2FBF84B7}" srcOrd="0" destOrd="0" presId="urn:microsoft.com/office/officeart/2008/layout/HexagonCluster"/>
    <dgm:cxn modelId="{DCAFBA5B-A7F9-4AAC-B5B3-28D7F7611F01}" srcId="{0D8954B5-4957-4EFE-81AC-B9B9594C6CF7}" destId="{9281263F-6586-4FD0-8682-869DE4A2225B}" srcOrd="0" destOrd="0" parTransId="{FAF32CF5-4DFA-47C4-A940-C5F677FCDABA}" sibTransId="{35B05307-6E6F-4713-B833-858ADE3F093D}"/>
    <dgm:cxn modelId="{B6E61840-03C7-44C6-88C2-5C4EB977257C}" type="presParOf" srcId="{7F51554D-A4A2-43C2-9BFE-27B0A1A70B01}" destId="{0E29DE11-4715-44B7-9338-622365549029}" srcOrd="0" destOrd="0" presId="urn:microsoft.com/office/officeart/2008/layout/HexagonCluster"/>
    <dgm:cxn modelId="{BDD88FA3-F7FC-440C-B31A-DDAC6D3D89F0}" type="presParOf" srcId="{0E29DE11-4715-44B7-9338-622365549029}" destId="{9C9EE675-B2BA-4FBD-B8C5-40C29D630212}" srcOrd="0" destOrd="0" presId="urn:microsoft.com/office/officeart/2008/layout/HexagonCluster"/>
    <dgm:cxn modelId="{338B2D85-6924-4194-8C39-15E144ABB3F7}" type="presParOf" srcId="{7F51554D-A4A2-43C2-9BFE-27B0A1A70B01}" destId="{2DF85D75-2C0D-416E-8112-E861498085FD}" srcOrd="1" destOrd="0" presId="urn:microsoft.com/office/officeart/2008/layout/HexagonCluster"/>
    <dgm:cxn modelId="{B5D40B21-567B-41B3-B6A8-4948FFBCED19}" type="presParOf" srcId="{2DF85D75-2C0D-416E-8112-E861498085FD}" destId="{A7E97EF9-99D4-4B89-87C9-085BCC78C999}" srcOrd="0" destOrd="0" presId="urn:microsoft.com/office/officeart/2008/layout/HexagonCluster"/>
    <dgm:cxn modelId="{808F95D0-9870-46D3-B7FE-BBAEB762D932}" type="presParOf" srcId="{7F51554D-A4A2-43C2-9BFE-27B0A1A70B01}" destId="{17B7A0B9-52DB-4EC7-9EAC-896A49BB7623}" srcOrd="2" destOrd="0" presId="urn:microsoft.com/office/officeart/2008/layout/HexagonCluster"/>
    <dgm:cxn modelId="{801C787B-4DDB-4D92-A1FD-63CB5F589BBA}" type="presParOf" srcId="{17B7A0B9-52DB-4EC7-9EAC-896A49BB7623}" destId="{694FA888-094B-4249-8A9D-C74E2FBF84B7}" srcOrd="0" destOrd="0" presId="urn:microsoft.com/office/officeart/2008/layout/HexagonCluster"/>
    <dgm:cxn modelId="{5F98C61B-A2F4-4BE6-91E8-5C70D2E59EBF}" type="presParOf" srcId="{7F51554D-A4A2-43C2-9BFE-27B0A1A70B01}" destId="{AB998208-A792-4BB1-8675-A7875B127DC5}" srcOrd="3" destOrd="0" presId="urn:microsoft.com/office/officeart/2008/layout/HexagonCluster"/>
    <dgm:cxn modelId="{F4F362AB-99F3-4A0C-A27B-06E761458ECF}" type="presParOf" srcId="{AB998208-A792-4BB1-8675-A7875B127DC5}" destId="{D024579D-70D8-4EC0-9CEA-9BB92927CC9F}" srcOrd="0" destOrd="0" presId="urn:microsoft.com/office/officeart/2008/layout/HexagonCluster"/>
    <dgm:cxn modelId="{065946DC-6DFC-4381-B4D8-96B9EFE3C0BC}" type="presParOf" srcId="{7F51554D-A4A2-43C2-9BFE-27B0A1A70B01}" destId="{3DC54E2D-542A-4FEB-BF86-2CA57B9A0849}" srcOrd="4" destOrd="0" presId="urn:microsoft.com/office/officeart/2008/layout/HexagonCluster"/>
    <dgm:cxn modelId="{3615CA7E-F944-4FEB-B923-CF74AF288961}" type="presParOf" srcId="{3DC54E2D-542A-4FEB-BF86-2CA57B9A0849}" destId="{5E3D0C21-B141-4CD7-BD56-B5DCB8618D8F}" srcOrd="0" destOrd="0" presId="urn:microsoft.com/office/officeart/2008/layout/HexagonCluster"/>
    <dgm:cxn modelId="{1B32CFC3-B029-44A7-BED1-170BE6933112}" type="presParOf" srcId="{7F51554D-A4A2-43C2-9BFE-27B0A1A70B01}" destId="{62233D58-2B2D-4C90-9620-8A62B653E43F}" srcOrd="5" destOrd="0" presId="urn:microsoft.com/office/officeart/2008/layout/HexagonCluster"/>
    <dgm:cxn modelId="{44049DFB-7D0F-4F60-BFF4-BC258FD453B8}" type="presParOf" srcId="{62233D58-2B2D-4C90-9620-8A62B653E43F}" destId="{722108F0-3838-4F2E-A078-CE47227AB342}" srcOrd="0" destOrd="0" presId="urn:microsoft.com/office/officeart/2008/layout/HexagonCluster"/>
    <dgm:cxn modelId="{149357B7-E99C-4D99-B176-28BACD0358DC}" type="presParOf" srcId="{7F51554D-A4A2-43C2-9BFE-27B0A1A70B01}" destId="{DF5753B4-BC2C-465B-93FF-9D455635BE20}" srcOrd="6" destOrd="0" presId="urn:microsoft.com/office/officeart/2008/layout/HexagonCluster"/>
    <dgm:cxn modelId="{60C18093-9B05-4F80-8C18-4903C30031BB}" type="presParOf" srcId="{DF5753B4-BC2C-465B-93FF-9D455635BE20}" destId="{CA063A3A-EC25-4928-A686-872AB1007935}" srcOrd="0" destOrd="0" presId="urn:microsoft.com/office/officeart/2008/layout/HexagonCluster"/>
    <dgm:cxn modelId="{8117065E-7CAF-4E02-BC34-62E716A3F775}" type="presParOf" srcId="{7F51554D-A4A2-43C2-9BFE-27B0A1A70B01}" destId="{09E2CFFA-AA4B-42AB-8537-3465166C4AB1}" srcOrd="7" destOrd="0" presId="urn:microsoft.com/office/officeart/2008/layout/HexagonCluster"/>
    <dgm:cxn modelId="{1756BE80-9F2A-4014-B7CF-C0D67AD33F5E}" type="presParOf" srcId="{09E2CFFA-AA4B-42AB-8537-3465166C4AB1}" destId="{660C526E-5078-4438-AB23-FBE221FD0877}" srcOrd="0" destOrd="0" presId="urn:microsoft.com/office/officeart/2008/layout/HexagonCluster"/>
    <dgm:cxn modelId="{0F79C243-3D00-447E-AD67-3562B9317253}" type="presParOf" srcId="{7F51554D-A4A2-43C2-9BFE-27B0A1A70B01}" destId="{A1CE9D60-CFE5-437E-A0F1-BD58E097A7F3}" srcOrd="8" destOrd="0" presId="urn:microsoft.com/office/officeart/2008/layout/HexagonCluster"/>
    <dgm:cxn modelId="{7C3075A2-3243-401E-B1AC-EAE22EA766CD}" type="presParOf" srcId="{A1CE9D60-CFE5-437E-A0F1-BD58E097A7F3}" destId="{990595F6-DA7C-4DB4-9C9C-0B7CB2530376}" srcOrd="0" destOrd="0" presId="urn:microsoft.com/office/officeart/2008/layout/HexagonCluster"/>
    <dgm:cxn modelId="{BE9976B7-7A0D-4250-BC0C-C040C0A6869C}" type="presParOf" srcId="{7F51554D-A4A2-43C2-9BFE-27B0A1A70B01}" destId="{D93D5B10-F40B-4E72-AD96-78196B8059DD}" srcOrd="9" destOrd="0" presId="urn:microsoft.com/office/officeart/2008/layout/HexagonCluster"/>
    <dgm:cxn modelId="{17B97FB1-059F-4202-B9FE-A5F416F8AF88}" type="presParOf" srcId="{D93D5B10-F40B-4E72-AD96-78196B8059DD}" destId="{5998249B-A2EC-4BC0-878B-E0800A8EDDBA}" srcOrd="0" destOrd="0" presId="urn:microsoft.com/office/officeart/2008/layout/HexagonCluster"/>
    <dgm:cxn modelId="{212003FD-EBA9-4402-BA03-F5E3F82400DE}" type="presParOf" srcId="{7F51554D-A4A2-43C2-9BFE-27B0A1A70B01}" destId="{27ED36C6-0CCE-4567-9FF7-649BCD624F73}" srcOrd="10" destOrd="0" presId="urn:microsoft.com/office/officeart/2008/layout/HexagonCluster"/>
    <dgm:cxn modelId="{BD90543C-760B-415F-AE67-8AFF76E5F8D0}" type="presParOf" srcId="{27ED36C6-0CCE-4567-9FF7-649BCD624F73}" destId="{49731FC4-13EA-4B1A-94B5-F3E71152B9CA}" srcOrd="0" destOrd="0" presId="urn:microsoft.com/office/officeart/2008/layout/HexagonCluster"/>
    <dgm:cxn modelId="{F592C0FB-8BD5-483E-AEB7-0A148C5D63ED}" type="presParOf" srcId="{7F51554D-A4A2-43C2-9BFE-27B0A1A70B01}" destId="{77C2FB23-5652-4566-A42E-5B8652276151}" srcOrd="11" destOrd="0" presId="urn:microsoft.com/office/officeart/2008/layout/HexagonCluster"/>
    <dgm:cxn modelId="{74EFEA3E-9F26-43A6-B145-6844C32C23A9}" type="presParOf" srcId="{77C2FB23-5652-4566-A42E-5B8652276151}" destId="{21B15ED0-0EFE-4BEE-9C2E-FBD1C432CBEF}"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75D12-7777-474E-9DED-4437A2D3EF4C}">
      <dsp:nvSpPr>
        <dsp:cNvPr id="0" name=""/>
        <dsp:cNvSpPr/>
      </dsp:nvSpPr>
      <dsp:spPr>
        <a:xfrm>
          <a:off x="2056607" y="2130772"/>
          <a:ext cx="3200397" cy="1878255"/>
        </a:xfrm>
        <a:prstGeom prst="ellipse">
          <a:avLst/>
        </a:prstGeom>
        <a:solidFill>
          <a:schemeClr val="accent1">
            <a:hueOff val="0"/>
            <a:satOff val="0"/>
            <a:lumOff val="0"/>
            <a:alphaOff val="0"/>
          </a:schemeClr>
        </a:solidFill>
        <a:ln w="25400" cap="flat" cmpd="sng" algn="ctr">
          <a:solidFill>
            <a:schemeClr val="tx2"/>
          </a:solidFill>
          <a:prstDash val="solid"/>
        </a:ln>
        <a:effectLst>
          <a:glow rad="304800">
            <a:schemeClr val="accent1">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“CATALOGING”</a:t>
          </a:r>
          <a:endParaRPr lang="en-US" sz="2000" b="1" kern="1200" dirty="0">
            <a:solidFill>
              <a:schemeClr val="tx1"/>
            </a:solidFill>
          </a:endParaRPr>
        </a:p>
      </dsp:txBody>
      <dsp:txXfrm>
        <a:off x="2525294" y="2405836"/>
        <a:ext cx="2263023" cy="1328127"/>
      </dsp:txXfrm>
    </dsp:sp>
    <dsp:sp modelId="{8F5C507D-BB75-4F7E-BF5C-299342045C22}">
      <dsp:nvSpPr>
        <dsp:cNvPr id="0" name=""/>
        <dsp:cNvSpPr/>
      </dsp:nvSpPr>
      <dsp:spPr>
        <a:xfrm rot="12756000">
          <a:off x="1018679" y="1882728"/>
          <a:ext cx="2048031" cy="5353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57A9A4-49B0-49D0-8E64-966230B12796}">
      <dsp:nvSpPr>
        <dsp:cNvPr id="0" name=""/>
        <dsp:cNvSpPr/>
      </dsp:nvSpPr>
      <dsp:spPr>
        <a:xfrm>
          <a:off x="763586" y="1155278"/>
          <a:ext cx="1371606" cy="1005841"/>
        </a:xfrm>
        <a:prstGeom prst="roundRect">
          <a:avLst>
            <a:gd name="adj" fmla="val 10000"/>
          </a:avLst>
        </a:prstGeom>
        <a:solidFill>
          <a:schemeClr val="accent1">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en-US" sz="2900" b="1" kern="1200" dirty="0" smtClean="0">
              <a:solidFill>
                <a:schemeClr val="tx1"/>
              </a:solidFill>
            </a:rPr>
            <a:t>RDA</a:t>
          </a:r>
          <a:endParaRPr lang="en-US" sz="2900" b="1" kern="1200" dirty="0">
            <a:solidFill>
              <a:schemeClr val="tx1"/>
            </a:solidFill>
          </a:endParaRPr>
        </a:p>
      </dsp:txBody>
      <dsp:txXfrm>
        <a:off x="793046" y="1184738"/>
        <a:ext cx="1312686" cy="946921"/>
      </dsp:txXfrm>
    </dsp:sp>
    <dsp:sp modelId="{F85DDE0D-EE24-4276-B242-BE64F3A86191}">
      <dsp:nvSpPr>
        <dsp:cNvPr id="0" name=""/>
        <dsp:cNvSpPr/>
      </dsp:nvSpPr>
      <dsp:spPr>
        <a:xfrm rot="16200000">
          <a:off x="2433727" y="1303251"/>
          <a:ext cx="2376626" cy="5353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3DF26F-C8C8-4601-9422-72F28B9397A4}">
      <dsp:nvSpPr>
        <dsp:cNvPr id="0" name=""/>
        <dsp:cNvSpPr/>
      </dsp:nvSpPr>
      <dsp:spPr>
        <a:xfrm>
          <a:off x="2971002" y="105771"/>
          <a:ext cx="1371606" cy="1005841"/>
        </a:xfrm>
        <a:prstGeom prst="roundRect">
          <a:avLst>
            <a:gd name="adj" fmla="val 10000"/>
          </a:avLst>
        </a:prstGeom>
        <a:solidFill>
          <a:schemeClr val="accent1">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en-US" sz="2900" b="1" kern="1200" dirty="0" smtClean="0">
              <a:solidFill>
                <a:schemeClr val="tx1"/>
              </a:solidFill>
            </a:rPr>
            <a:t>FRBR</a:t>
          </a:r>
          <a:endParaRPr lang="en-US" sz="2900" b="1" kern="1200" dirty="0">
            <a:solidFill>
              <a:schemeClr val="tx1"/>
            </a:solidFill>
          </a:endParaRPr>
        </a:p>
      </dsp:txBody>
      <dsp:txXfrm>
        <a:off x="3000462" y="135231"/>
        <a:ext cx="1312686" cy="946921"/>
      </dsp:txXfrm>
    </dsp:sp>
    <dsp:sp modelId="{410FE624-E955-448D-BB82-5278DEE8C08B}">
      <dsp:nvSpPr>
        <dsp:cNvPr id="0" name=""/>
        <dsp:cNvSpPr/>
      </dsp:nvSpPr>
      <dsp:spPr>
        <a:xfrm rot="19647384">
          <a:off x="4252165" y="1853694"/>
          <a:ext cx="2045635" cy="5353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EF970F-BD31-4A1A-A64B-EF861764DE68}">
      <dsp:nvSpPr>
        <dsp:cNvPr id="0" name=""/>
        <dsp:cNvSpPr/>
      </dsp:nvSpPr>
      <dsp:spPr>
        <a:xfrm>
          <a:off x="5183189" y="1155293"/>
          <a:ext cx="1371606" cy="1005841"/>
        </a:xfrm>
        <a:prstGeom prst="roundRect">
          <a:avLst>
            <a:gd name="adj" fmla="val 10000"/>
          </a:avLst>
        </a:prstGeom>
        <a:solidFill>
          <a:schemeClr val="accent1">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en-US" sz="2900" b="1" kern="1200" dirty="0" smtClean="0">
              <a:solidFill>
                <a:schemeClr val="tx1"/>
              </a:solidFill>
            </a:rPr>
            <a:t>MARC</a:t>
          </a:r>
          <a:endParaRPr lang="en-US" sz="2900" b="1" kern="1200" dirty="0">
            <a:solidFill>
              <a:schemeClr val="tx1"/>
            </a:solidFill>
          </a:endParaRPr>
        </a:p>
      </dsp:txBody>
      <dsp:txXfrm>
        <a:off x="5212649" y="1184753"/>
        <a:ext cx="1312686" cy="9469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E3C5C-7485-4593-945E-9462C23B797F}">
      <dsp:nvSpPr>
        <dsp:cNvPr id="0" name=""/>
        <dsp:cNvSpPr/>
      </dsp:nvSpPr>
      <dsp:spPr>
        <a:xfrm rot="5400000">
          <a:off x="990703" y="980571"/>
          <a:ext cx="794911" cy="829313"/>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dsp:style>
    </dsp:sp>
    <dsp:sp modelId="{3DF4FA05-EABC-4A0F-8521-35F1D29DBEDF}">
      <dsp:nvSpPr>
        <dsp:cNvPr id="0" name=""/>
        <dsp:cNvSpPr/>
      </dsp:nvSpPr>
      <dsp:spPr>
        <a:xfrm>
          <a:off x="129930" y="24790"/>
          <a:ext cx="1840523" cy="936671"/>
        </a:xfrm>
        <a:prstGeom prst="roundRect">
          <a:avLst>
            <a:gd name="adj" fmla="val 16670"/>
          </a:avLst>
        </a:prstGeom>
        <a:solidFill>
          <a:schemeClr val="accent1">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solidFill>
                <a:schemeClr val="tx2"/>
              </a:solidFill>
            </a:rPr>
            <a:t>Find</a:t>
          </a:r>
          <a:endParaRPr lang="en-US" sz="2700" b="1" kern="1200" dirty="0">
            <a:solidFill>
              <a:schemeClr val="tx2"/>
            </a:solidFill>
          </a:endParaRPr>
        </a:p>
      </dsp:txBody>
      <dsp:txXfrm>
        <a:off x="175663" y="70523"/>
        <a:ext cx="1749057" cy="845205"/>
      </dsp:txXfrm>
    </dsp:sp>
    <dsp:sp modelId="{1B68DAF7-4D35-4236-A991-86C0BC742B0A}">
      <dsp:nvSpPr>
        <dsp:cNvPr id="0" name=""/>
        <dsp:cNvSpPr/>
      </dsp:nvSpPr>
      <dsp:spPr>
        <a:xfrm>
          <a:off x="2481612" y="114123"/>
          <a:ext cx="973252" cy="757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171450" lvl="1" indent="-171450" algn="l" defTabSz="711200">
            <a:lnSpc>
              <a:spcPct val="90000"/>
            </a:lnSpc>
            <a:spcBef>
              <a:spcPct val="0"/>
            </a:spcBef>
            <a:spcAft>
              <a:spcPct val="15000"/>
            </a:spcAft>
            <a:buChar char="••"/>
          </a:pPr>
          <a:endParaRPr lang="en-US" sz="1600" kern="1200" dirty="0"/>
        </a:p>
      </dsp:txBody>
      <dsp:txXfrm>
        <a:off x="2481612" y="114123"/>
        <a:ext cx="973252" cy="757058"/>
      </dsp:txXfrm>
    </dsp:sp>
    <dsp:sp modelId="{CC1CA8A7-CEAD-4B76-B8BC-36D874581CEC}">
      <dsp:nvSpPr>
        <dsp:cNvPr id="0" name=""/>
        <dsp:cNvSpPr/>
      </dsp:nvSpPr>
      <dsp:spPr>
        <a:xfrm rot="5400000">
          <a:off x="2712222" y="2026188"/>
          <a:ext cx="738862" cy="829313"/>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dsp:style>
    </dsp:sp>
    <dsp:sp modelId="{782FE792-6042-4B30-A2E7-93D5139504E5}">
      <dsp:nvSpPr>
        <dsp:cNvPr id="0" name=""/>
        <dsp:cNvSpPr/>
      </dsp:nvSpPr>
      <dsp:spPr>
        <a:xfrm>
          <a:off x="1817079" y="1076981"/>
          <a:ext cx="1840523" cy="936671"/>
        </a:xfrm>
        <a:prstGeom prst="roundRect">
          <a:avLst>
            <a:gd name="adj" fmla="val 16670"/>
          </a:avLst>
        </a:prstGeom>
        <a:solidFill>
          <a:schemeClr val="accent1">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solidFill>
                <a:schemeClr val="tx2"/>
              </a:solidFill>
            </a:rPr>
            <a:t>Identify</a:t>
          </a:r>
          <a:endParaRPr lang="en-US" sz="2700" b="1" kern="1200" dirty="0">
            <a:solidFill>
              <a:schemeClr val="tx2"/>
            </a:solidFill>
          </a:endParaRPr>
        </a:p>
      </dsp:txBody>
      <dsp:txXfrm>
        <a:off x="1862812" y="1122714"/>
        <a:ext cx="1749057" cy="845205"/>
      </dsp:txXfrm>
    </dsp:sp>
    <dsp:sp modelId="{6E7AFF97-A56C-42A3-8603-E8885910ACE4}">
      <dsp:nvSpPr>
        <dsp:cNvPr id="0" name=""/>
        <dsp:cNvSpPr/>
      </dsp:nvSpPr>
      <dsp:spPr>
        <a:xfrm>
          <a:off x="3711658" y="1166314"/>
          <a:ext cx="973252" cy="757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171450" lvl="1" indent="-171450" algn="l" defTabSz="711200">
            <a:lnSpc>
              <a:spcPct val="90000"/>
            </a:lnSpc>
            <a:spcBef>
              <a:spcPct val="0"/>
            </a:spcBef>
            <a:spcAft>
              <a:spcPct val="15000"/>
            </a:spcAft>
            <a:buChar char="••"/>
          </a:pPr>
          <a:endParaRPr lang="en-US" sz="1600" kern="1200" dirty="0"/>
        </a:p>
      </dsp:txBody>
      <dsp:txXfrm>
        <a:off x="3711658" y="1166314"/>
        <a:ext cx="973252" cy="757058"/>
      </dsp:txXfrm>
    </dsp:sp>
    <dsp:sp modelId="{172B0806-658D-4EE0-910C-5B4B9E3683D3}">
      <dsp:nvSpPr>
        <dsp:cNvPr id="0" name=""/>
        <dsp:cNvSpPr/>
      </dsp:nvSpPr>
      <dsp:spPr>
        <a:xfrm rot="5400000">
          <a:off x="4455946" y="3071801"/>
          <a:ext cx="794911" cy="829313"/>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dsp:style>
    </dsp:sp>
    <dsp:sp modelId="{6E84293B-03E8-48FE-BB09-CF29D3435AA1}">
      <dsp:nvSpPr>
        <dsp:cNvPr id="0" name=""/>
        <dsp:cNvSpPr/>
      </dsp:nvSpPr>
      <dsp:spPr>
        <a:xfrm>
          <a:off x="3580906" y="2101147"/>
          <a:ext cx="1840523" cy="936671"/>
        </a:xfrm>
        <a:prstGeom prst="roundRect">
          <a:avLst>
            <a:gd name="adj" fmla="val 16670"/>
          </a:avLst>
        </a:prstGeom>
        <a:solidFill>
          <a:schemeClr val="accent1">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solidFill>
                <a:schemeClr val="tx2"/>
              </a:solidFill>
            </a:rPr>
            <a:t>Select</a:t>
          </a:r>
          <a:endParaRPr lang="en-US" sz="2700" b="1" kern="1200" dirty="0">
            <a:solidFill>
              <a:schemeClr val="tx2"/>
            </a:solidFill>
          </a:endParaRPr>
        </a:p>
      </dsp:txBody>
      <dsp:txXfrm>
        <a:off x="3626639" y="2146880"/>
        <a:ext cx="1749057" cy="845205"/>
      </dsp:txXfrm>
    </dsp:sp>
    <dsp:sp modelId="{05BDCEC9-7DF5-425D-B1C6-126424D7B1F8}">
      <dsp:nvSpPr>
        <dsp:cNvPr id="0" name=""/>
        <dsp:cNvSpPr/>
      </dsp:nvSpPr>
      <dsp:spPr>
        <a:xfrm>
          <a:off x="4941704" y="2190480"/>
          <a:ext cx="973252" cy="757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171450" lvl="1" indent="-171450" algn="l" defTabSz="711200">
            <a:lnSpc>
              <a:spcPct val="90000"/>
            </a:lnSpc>
            <a:spcBef>
              <a:spcPct val="0"/>
            </a:spcBef>
            <a:spcAft>
              <a:spcPct val="15000"/>
            </a:spcAft>
            <a:buChar char="••"/>
          </a:pPr>
          <a:endParaRPr lang="en-US" sz="1600" kern="1200" dirty="0"/>
        </a:p>
      </dsp:txBody>
      <dsp:txXfrm>
        <a:off x="4941704" y="2190480"/>
        <a:ext cx="973252" cy="757058"/>
      </dsp:txXfrm>
    </dsp:sp>
    <dsp:sp modelId="{E94AFFC1-E85A-4A6C-99EA-7E1D029B262D}">
      <dsp:nvSpPr>
        <dsp:cNvPr id="0" name=""/>
        <dsp:cNvSpPr/>
      </dsp:nvSpPr>
      <dsp:spPr>
        <a:xfrm>
          <a:off x="5268055" y="3153338"/>
          <a:ext cx="1840523" cy="936671"/>
        </a:xfrm>
        <a:prstGeom prst="roundRect">
          <a:avLst>
            <a:gd name="adj" fmla="val 16670"/>
          </a:avLst>
        </a:prstGeom>
        <a:solidFill>
          <a:schemeClr val="accent1">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baseline="0" dirty="0" smtClean="0">
              <a:solidFill>
                <a:schemeClr val="tx2"/>
              </a:solidFill>
            </a:rPr>
            <a:t>Obtain</a:t>
          </a:r>
          <a:endParaRPr lang="en-US" sz="2700" b="1" kern="1200" baseline="0" dirty="0">
            <a:solidFill>
              <a:schemeClr val="tx2"/>
            </a:solidFill>
          </a:endParaRPr>
        </a:p>
      </dsp:txBody>
      <dsp:txXfrm>
        <a:off x="5313788" y="3199071"/>
        <a:ext cx="1749057" cy="8452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9" name="Rectangle 3"/>
          <p:cNvSpPr>
            <a:spLocks noGrp="1" noChangeArrowheads="1"/>
          </p:cNvSpPr>
          <p:nvPr>
            <p:ph type="dt" sz="quarter" idx="1"/>
          </p:nvPr>
        </p:nvSpPr>
        <p:spPr bwMode="auto">
          <a:xfrm>
            <a:off x="3886201" y="7"/>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3" tIns="46562" rIns="93123" bIns="46562" numCol="1" anchor="t" anchorCtr="0" compatLnSpc="1">
            <a:prstTxWarp prst="textNoShape">
              <a:avLst/>
            </a:prstTxWarp>
          </a:bodyPr>
          <a:lstStyle>
            <a:lvl1pPr algn="r" defTabSz="930802" eaLnBrk="0" hangingPunct="0">
              <a:defRPr sz="1300">
                <a:latin typeface="Arial" charset="0"/>
                <a:cs typeface="Arial" charset="0"/>
              </a:defRPr>
            </a:lvl1pPr>
          </a:lstStyle>
          <a:p>
            <a:pPr>
              <a:defRPr/>
            </a:pPr>
            <a:r>
              <a:rPr lang="en-US" altLang="en-US" sz="1200" dirty="0"/>
              <a:t>February 2015</a:t>
            </a:r>
          </a:p>
        </p:txBody>
      </p:sp>
      <p:sp>
        <p:nvSpPr>
          <p:cNvPr id="9220" name="Rectangle 4"/>
          <p:cNvSpPr>
            <a:spLocks noGrp="1" noChangeArrowheads="1"/>
          </p:cNvSpPr>
          <p:nvPr>
            <p:ph type="ftr" sz="quarter" idx="2"/>
          </p:nvPr>
        </p:nvSpPr>
        <p:spPr bwMode="auto">
          <a:xfrm>
            <a:off x="0" y="8686494"/>
            <a:ext cx="49530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3" tIns="46562" rIns="93123" bIns="46562" numCol="1" anchor="b" anchorCtr="0" compatLnSpc="1">
            <a:prstTxWarp prst="textNoShape">
              <a:avLst/>
            </a:prstTxWarp>
          </a:bodyPr>
          <a:lstStyle>
            <a:lvl1pPr defTabSz="930802" eaLnBrk="0" hangingPunct="0">
              <a:defRPr sz="1300" smtClean="0">
                <a:latin typeface="Arial" charset="0"/>
                <a:cs typeface="Arial" charset="0"/>
              </a:defRPr>
            </a:lvl1pPr>
          </a:lstStyle>
          <a:p>
            <a:pPr>
              <a:defRPr/>
            </a:pPr>
            <a:r>
              <a:rPr lang="en-US" altLang="en-US" sz="1200" dirty="0"/>
              <a:t>Module 2: Functional Requirements for Bibliographic Records</a:t>
            </a:r>
          </a:p>
        </p:txBody>
      </p:sp>
      <p:sp>
        <p:nvSpPr>
          <p:cNvPr id="9221" name="Rectangle 5"/>
          <p:cNvSpPr>
            <a:spLocks noGrp="1" noChangeArrowheads="1"/>
          </p:cNvSpPr>
          <p:nvPr>
            <p:ph type="sldNum" sz="quarter" idx="3"/>
          </p:nvPr>
        </p:nvSpPr>
        <p:spPr bwMode="auto">
          <a:xfrm>
            <a:off x="3886201" y="8686494"/>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3" tIns="46562" rIns="93123" bIns="46562" numCol="1" anchor="b" anchorCtr="0" compatLnSpc="1">
            <a:prstTxWarp prst="textNoShape">
              <a:avLst/>
            </a:prstTxWarp>
          </a:bodyPr>
          <a:lstStyle>
            <a:lvl1pPr algn="r" defTabSz="930802" eaLnBrk="0" hangingPunct="0">
              <a:defRPr sz="1300">
                <a:latin typeface="Arial" charset="0"/>
                <a:cs typeface="Arial" charset="0"/>
              </a:defRPr>
            </a:lvl1pPr>
          </a:lstStyle>
          <a:p>
            <a:pPr>
              <a:defRPr/>
            </a:pPr>
            <a:fld id="{5F52437B-EC5A-467B-A82B-8DFB67DF67E8}" type="slidenum">
              <a:rPr lang="en-US" altLang="en-US"/>
              <a:pPr>
                <a:defRPr/>
              </a:pPr>
              <a:t>‹#›</a:t>
            </a:fld>
            <a:endParaRPr lang="en-US" altLang="en-US" dirty="0"/>
          </a:p>
        </p:txBody>
      </p:sp>
    </p:spTree>
    <p:extLst>
      <p:ext uri="{BB962C8B-B14F-4D97-AF65-F5344CB8AC3E}">
        <p14:creationId xmlns:p14="http://schemas.microsoft.com/office/powerpoint/2010/main" val="2343155424"/>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4" y="7"/>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3" tIns="46562" rIns="93123" bIns="46562" numCol="1" anchor="t" anchorCtr="0" compatLnSpc="1">
            <a:prstTxWarp prst="textNoShape">
              <a:avLst/>
            </a:prstTxWarp>
          </a:bodyPr>
          <a:lstStyle>
            <a:lvl1pPr defTabSz="930802" eaLnBrk="0" hangingPunct="0">
              <a:defRPr sz="1300" smtClean="0">
                <a:latin typeface="Arial" charset="0"/>
                <a:cs typeface="Arial" charset="0"/>
              </a:defRPr>
            </a:lvl1pPr>
          </a:lstStyle>
          <a:p>
            <a:pPr>
              <a:defRPr/>
            </a:pPr>
            <a:r>
              <a:rPr lang="en-US" altLang="en-US" dirty="0" smtClean="0"/>
              <a:t>Descriptive Cataloging Using RDA</a:t>
            </a:r>
            <a:endParaRPr lang="en-US" altLang="en-US" dirty="0"/>
          </a:p>
        </p:txBody>
      </p:sp>
      <p:sp>
        <p:nvSpPr>
          <p:cNvPr id="8195" name="Rectangle 3"/>
          <p:cNvSpPr>
            <a:spLocks noGrp="1" noChangeArrowheads="1"/>
          </p:cNvSpPr>
          <p:nvPr>
            <p:ph type="dt" idx="1"/>
          </p:nvPr>
        </p:nvSpPr>
        <p:spPr bwMode="auto">
          <a:xfrm>
            <a:off x="3886201" y="7"/>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3" tIns="46562" rIns="93123" bIns="46562" numCol="1" anchor="t" anchorCtr="0" compatLnSpc="1">
            <a:prstTxWarp prst="textNoShape">
              <a:avLst/>
            </a:prstTxWarp>
          </a:bodyPr>
          <a:lstStyle>
            <a:lvl1pPr algn="r" defTabSz="930802" eaLnBrk="0" hangingPunct="0">
              <a:defRPr sz="1300">
                <a:latin typeface="Arial" charset="0"/>
                <a:cs typeface="Arial" charset="0"/>
              </a:defRPr>
            </a:lvl1pPr>
          </a:lstStyle>
          <a:p>
            <a:pPr>
              <a:defRPr/>
            </a:pPr>
            <a:r>
              <a:rPr lang="en-US" altLang="en-US" dirty="0" smtClean="0"/>
              <a:t>February 2015</a:t>
            </a:r>
            <a:endParaRPr lang="en-US" altLang="en-US" dirty="0"/>
          </a:p>
        </p:txBody>
      </p:sp>
      <p:sp>
        <p:nvSpPr>
          <p:cNvPr id="36868" name="Rectangle 4"/>
          <p:cNvSpPr>
            <a:spLocks noGrp="1" noRot="1" noChangeAspect="1" noChangeArrowheads="1" noTextEdit="1"/>
          </p:cNvSpPr>
          <p:nvPr>
            <p:ph type="sldImg" idx="2"/>
          </p:nvPr>
        </p:nvSpPr>
        <p:spPr bwMode="auto">
          <a:xfrm>
            <a:off x="1146175" y="685800"/>
            <a:ext cx="4573588"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14402" y="4344025"/>
            <a:ext cx="5029200"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3" tIns="46562" rIns="93123" bIns="4656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4" y="8686494"/>
            <a:ext cx="5300641"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3" tIns="46562" rIns="93123" bIns="46562" numCol="1" anchor="b" anchorCtr="0" compatLnSpc="1">
            <a:prstTxWarp prst="textNoShape">
              <a:avLst/>
            </a:prstTxWarp>
          </a:bodyPr>
          <a:lstStyle>
            <a:lvl1pPr defTabSz="930802" eaLnBrk="0" hangingPunct="0">
              <a:defRPr sz="1300" smtClean="0">
                <a:latin typeface="Arial" charset="0"/>
                <a:cs typeface="Arial" charset="0"/>
              </a:defRPr>
            </a:lvl1pPr>
          </a:lstStyle>
          <a:p>
            <a:pPr>
              <a:defRPr/>
            </a:pPr>
            <a:r>
              <a:rPr lang="en-US" altLang="en-US" dirty="0" smtClean="0"/>
              <a:t>Module 2: Functional Requirements for Bibliographic Records</a:t>
            </a:r>
            <a:endParaRPr lang="en-US" altLang="en-US" dirty="0"/>
          </a:p>
        </p:txBody>
      </p:sp>
      <p:sp>
        <p:nvSpPr>
          <p:cNvPr id="8199" name="Rectangle 7"/>
          <p:cNvSpPr>
            <a:spLocks noGrp="1" noChangeArrowheads="1"/>
          </p:cNvSpPr>
          <p:nvPr>
            <p:ph type="sldNum" sz="quarter" idx="5"/>
          </p:nvPr>
        </p:nvSpPr>
        <p:spPr bwMode="auto">
          <a:xfrm>
            <a:off x="3886201" y="8686494"/>
            <a:ext cx="2971800"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3" tIns="46562" rIns="93123" bIns="46562" numCol="1" anchor="b" anchorCtr="0" compatLnSpc="1">
            <a:prstTxWarp prst="textNoShape">
              <a:avLst/>
            </a:prstTxWarp>
          </a:bodyPr>
          <a:lstStyle>
            <a:lvl1pPr algn="r" defTabSz="930802" eaLnBrk="0" hangingPunct="0">
              <a:defRPr sz="1300">
                <a:latin typeface="Arial" charset="0"/>
                <a:cs typeface="Arial" charset="0"/>
              </a:defRPr>
            </a:lvl1pPr>
          </a:lstStyle>
          <a:p>
            <a:pPr>
              <a:defRPr/>
            </a:pPr>
            <a:fld id="{E9142151-5A43-4613-8E0A-6DD697BB9890}" type="slidenum">
              <a:rPr lang="en-US" altLang="en-US"/>
              <a:pPr>
                <a:defRPr/>
              </a:pPr>
              <a:t>‹#›</a:t>
            </a:fld>
            <a:endParaRPr lang="en-US" altLang="en-US" dirty="0"/>
          </a:p>
        </p:txBody>
      </p:sp>
    </p:spTree>
    <p:extLst>
      <p:ext uri="{BB962C8B-B14F-4D97-AF65-F5344CB8AC3E}">
        <p14:creationId xmlns:p14="http://schemas.microsoft.com/office/powerpoint/2010/main" val="3874080182"/>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pitchFamily="-109" charset="0"/>
        <a:ea typeface="MS PGothic" pitchFamily="34"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109"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46175" y="687388"/>
            <a:ext cx="4573588" cy="3429000"/>
          </a:xfrm>
          <a:ln/>
        </p:spPr>
      </p:sp>
      <p:sp>
        <p:nvSpPr>
          <p:cNvPr id="37891" name="Rectangle 3"/>
          <p:cNvSpPr>
            <a:spLocks noGrp="1" noChangeArrowheads="1"/>
          </p:cNvSpPr>
          <p:nvPr>
            <p:ph type="body" idx="1"/>
          </p:nvPr>
        </p:nvSpPr>
        <p:spPr>
          <a:xfrm>
            <a:off x="685801" y="4344025"/>
            <a:ext cx="5486400" cy="4112926"/>
          </a:xfrm>
          <a:noFill/>
        </p:spPr>
        <p:txBody>
          <a:bodyPr/>
          <a:lstStyle/>
          <a:p>
            <a:endParaRPr lang="en-US" altLang="en-US" dirty="0" smtClean="0">
              <a:latin typeface="Arial" pitchFamily="34" charset="0"/>
            </a:endParaRPr>
          </a:p>
        </p:txBody>
      </p:sp>
      <p:sp>
        <p:nvSpPr>
          <p:cNvPr id="37892" name="Header Placeholder 2"/>
          <p:cNvSpPr>
            <a:spLocks noGrp="1"/>
          </p:cNvSpPr>
          <p:nvPr>
            <p:ph type="hdr" sz="quarter"/>
          </p:nvPr>
        </p:nvSpPr>
        <p:spPr>
          <a:noFill/>
        </p:spPr>
        <p:txBody>
          <a:bodyPr/>
          <a:lstStyle>
            <a:lvl1pPr defTabSz="930802" eaLnBrk="0" hangingPunct="0">
              <a:defRPr>
                <a:solidFill>
                  <a:schemeClr val="tx1"/>
                </a:solidFill>
                <a:latin typeface="Verdana" pitchFamily="34" charset="0"/>
                <a:ea typeface="MS PGothic" pitchFamily="34" charset="-128"/>
              </a:defRPr>
            </a:lvl1pPr>
            <a:lvl2pPr marL="751062" indent="-288871" defTabSz="930802" eaLnBrk="0" hangingPunct="0">
              <a:defRPr>
                <a:solidFill>
                  <a:schemeClr val="tx1"/>
                </a:solidFill>
                <a:latin typeface="Verdana" pitchFamily="34" charset="0"/>
                <a:ea typeface="MS PGothic" pitchFamily="34" charset="-128"/>
              </a:defRPr>
            </a:lvl2pPr>
            <a:lvl3pPr marL="1155481" indent="-231096" defTabSz="930802" eaLnBrk="0" hangingPunct="0">
              <a:defRPr>
                <a:solidFill>
                  <a:schemeClr val="tx1"/>
                </a:solidFill>
                <a:latin typeface="Verdana" pitchFamily="34" charset="0"/>
                <a:ea typeface="MS PGothic" pitchFamily="34" charset="-128"/>
              </a:defRPr>
            </a:lvl3pPr>
            <a:lvl4pPr marL="1617673" indent="-231096" defTabSz="930802" eaLnBrk="0" hangingPunct="0">
              <a:defRPr>
                <a:solidFill>
                  <a:schemeClr val="tx1"/>
                </a:solidFill>
                <a:latin typeface="Verdana" pitchFamily="34" charset="0"/>
                <a:ea typeface="MS PGothic" pitchFamily="34" charset="-128"/>
              </a:defRPr>
            </a:lvl4pPr>
            <a:lvl5pPr marL="2079866" indent="-231096" defTabSz="930802" eaLnBrk="0" hangingPunct="0">
              <a:defRPr>
                <a:solidFill>
                  <a:schemeClr val="tx1"/>
                </a:solidFill>
                <a:latin typeface="Verdana" pitchFamily="34" charset="0"/>
                <a:ea typeface="MS PGothic" pitchFamily="34" charset="-128"/>
              </a:defRPr>
            </a:lvl5pPr>
            <a:lvl6pPr marL="2542058" indent="-231096" defTabSz="930802" eaLnBrk="0" fontAlgn="base" hangingPunct="0">
              <a:spcBef>
                <a:spcPct val="0"/>
              </a:spcBef>
              <a:spcAft>
                <a:spcPct val="0"/>
              </a:spcAft>
              <a:defRPr>
                <a:solidFill>
                  <a:schemeClr val="tx1"/>
                </a:solidFill>
                <a:latin typeface="Verdana" pitchFamily="34" charset="0"/>
                <a:ea typeface="MS PGothic" pitchFamily="34" charset="-128"/>
              </a:defRPr>
            </a:lvl6pPr>
            <a:lvl7pPr marL="3004250" indent="-231096" defTabSz="930802" eaLnBrk="0" fontAlgn="base" hangingPunct="0">
              <a:spcBef>
                <a:spcPct val="0"/>
              </a:spcBef>
              <a:spcAft>
                <a:spcPct val="0"/>
              </a:spcAft>
              <a:defRPr>
                <a:solidFill>
                  <a:schemeClr val="tx1"/>
                </a:solidFill>
                <a:latin typeface="Verdana" pitchFamily="34" charset="0"/>
                <a:ea typeface="MS PGothic" pitchFamily="34" charset="-128"/>
              </a:defRPr>
            </a:lvl7pPr>
            <a:lvl8pPr marL="3466443" indent="-231096" defTabSz="930802" eaLnBrk="0" fontAlgn="base" hangingPunct="0">
              <a:spcBef>
                <a:spcPct val="0"/>
              </a:spcBef>
              <a:spcAft>
                <a:spcPct val="0"/>
              </a:spcAft>
              <a:defRPr>
                <a:solidFill>
                  <a:schemeClr val="tx1"/>
                </a:solidFill>
                <a:latin typeface="Verdana" pitchFamily="34" charset="0"/>
                <a:ea typeface="MS PGothic" pitchFamily="34" charset="-128"/>
              </a:defRPr>
            </a:lvl8pPr>
            <a:lvl9pPr marL="3928635" indent="-231096" defTabSz="930802"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dirty="0" smtClean="0">
                <a:latin typeface="Arial" pitchFamily="34" charset="0"/>
              </a:rPr>
              <a:t>Descriptive Cataloging Using RDA</a:t>
            </a:r>
            <a:endParaRPr lang="en-US" altLang="en-US" dirty="0">
              <a:latin typeface="Arial" pitchFamily="34" charset="0"/>
            </a:endParaRPr>
          </a:p>
        </p:txBody>
      </p:sp>
      <p:sp>
        <p:nvSpPr>
          <p:cNvPr id="37893" name="Slide Number Placeholder 3"/>
          <p:cNvSpPr>
            <a:spLocks noGrp="1"/>
          </p:cNvSpPr>
          <p:nvPr>
            <p:ph type="sldNum" sz="quarter" idx="5"/>
          </p:nvPr>
        </p:nvSpPr>
        <p:spPr>
          <a:noFill/>
        </p:spPr>
        <p:txBody>
          <a:bodyPr/>
          <a:lstStyle>
            <a:lvl1pPr defTabSz="930802" eaLnBrk="0" hangingPunct="0">
              <a:defRPr>
                <a:solidFill>
                  <a:schemeClr val="tx1"/>
                </a:solidFill>
                <a:latin typeface="Verdana" pitchFamily="34" charset="0"/>
                <a:ea typeface="MS PGothic" pitchFamily="34" charset="-128"/>
              </a:defRPr>
            </a:lvl1pPr>
            <a:lvl2pPr marL="751062" indent="-288871" defTabSz="930802" eaLnBrk="0" hangingPunct="0">
              <a:defRPr>
                <a:solidFill>
                  <a:schemeClr val="tx1"/>
                </a:solidFill>
                <a:latin typeface="Verdana" pitchFamily="34" charset="0"/>
                <a:ea typeface="MS PGothic" pitchFamily="34" charset="-128"/>
              </a:defRPr>
            </a:lvl2pPr>
            <a:lvl3pPr marL="1155481" indent="-231096" defTabSz="930802" eaLnBrk="0" hangingPunct="0">
              <a:defRPr>
                <a:solidFill>
                  <a:schemeClr val="tx1"/>
                </a:solidFill>
                <a:latin typeface="Verdana" pitchFamily="34" charset="0"/>
                <a:ea typeface="MS PGothic" pitchFamily="34" charset="-128"/>
              </a:defRPr>
            </a:lvl3pPr>
            <a:lvl4pPr marL="1617673" indent="-231096" defTabSz="930802" eaLnBrk="0" hangingPunct="0">
              <a:defRPr>
                <a:solidFill>
                  <a:schemeClr val="tx1"/>
                </a:solidFill>
                <a:latin typeface="Verdana" pitchFamily="34" charset="0"/>
                <a:ea typeface="MS PGothic" pitchFamily="34" charset="-128"/>
              </a:defRPr>
            </a:lvl4pPr>
            <a:lvl5pPr marL="2079866" indent="-231096" defTabSz="930802" eaLnBrk="0" hangingPunct="0">
              <a:defRPr>
                <a:solidFill>
                  <a:schemeClr val="tx1"/>
                </a:solidFill>
                <a:latin typeface="Verdana" pitchFamily="34" charset="0"/>
                <a:ea typeface="MS PGothic" pitchFamily="34" charset="-128"/>
              </a:defRPr>
            </a:lvl5pPr>
            <a:lvl6pPr marL="2542058" indent="-231096" defTabSz="930802" eaLnBrk="0" fontAlgn="base" hangingPunct="0">
              <a:spcBef>
                <a:spcPct val="0"/>
              </a:spcBef>
              <a:spcAft>
                <a:spcPct val="0"/>
              </a:spcAft>
              <a:defRPr>
                <a:solidFill>
                  <a:schemeClr val="tx1"/>
                </a:solidFill>
                <a:latin typeface="Verdana" pitchFamily="34" charset="0"/>
                <a:ea typeface="MS PGothic" pitchFamily="34" charset="-128"/>
              </a:defRPr>
            </a:lvl6pPr>
            <a:lvl7pPr marL="3004250" indent="-231096" defTabSz="930802" eaLnBrk="0" fontAlgn="base" hangingPunct="0">
              <a:spcBef>
                <a:spcPct val="0"/>
              </a:spcBef>
              <a:spcAft>
                <a:spcPct val="0"/>
              </a:spcAft>
              <a:defRPr>
                <a:solidFill>
                  <a:schemeClr val="tx1"/>
                </a:solidFill>
                <a:latin typeface="Verdana" pitchFamily="34" charset="0"/>
                <a:ea typeface="MS PGothic" pitchFamily="34" charset="-128"/>
              </a:defRPr>
            </a:lvl7pPr>
            <a:lvl8pPr marL="3466443" indent="-231096" defTabSz="930802" eaLnBrk="0" fontAlgn="base" hangingPunct="0">
              <a:spcBef>
                <a:spcPct val="0"/>
              </a:spcBef>
              <a:spcAft>
                <a:spcPct val="0"/>
              </a:spcAft>
              <a:defRPr>
                <a:solidFill>
                  <a:schemeClr val="tx1"/>
                </a:solidFill>
                <a:latin typeface="Verdana" pitchFamily="34" charset="0"/>
                <a:ea typeface="MS PGothic" pitchFamily="34" charset="-128"/>
              </a:defRPr>
            </a:lvl8pPr>
            <a:lvl9pPr marL="3928635" indent="-231096" defTabSz="930802" eaLnBrk="0" fontAlgn="base" hangingPunct="0">
              <a:spcBef>
                <a:spcPct val="0"/>
              </a:spcBef>
              <a:spcAft>
                <a:spcPct val="0"/>
              </a:spcAft>
              <a:defRPr>
                <a:solidFill>
                  <a:schemeClr val="tx1"/>
                </a:solidFill>
                <a:latin typeface="Verdana" pitchFamily="34" charset="0"/>
                <a:ea typeface="MS PGothic" pitchFamily="34" charset="-128"/>
              </a:defRPr>
            </a:lvl9pPr>
          </a:lstStyle>
          <a:p>
            <a:fld id="{ADA4334B-4CCB-4202-82EC-285092576B84}" type="slidenum">
              <a:rPr lang="en-US" altLang="en-US" smtClean="0">
                <a:latin typeface="Arial" pitchFamily="34" charset="0"/>
              </a:rPr>
              <a:pPr/>
              <a:t>1</a:t>
            </a:fld>
            <a:endParaRPr lang="en-US" altLang="en-US" dirty="0"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p:spPr>
        <p:txBody>
          <a:bodyPr/>
          <a:lstStyle/>
          <a:p>
            <a:pPr eaLnBrk="1" hangingPunct="1"/>
            <a:r>
              <a:rPr lang="en-US" altLang="en-US" sz="1400" b="1" i="1" dirty="0">
                <a:latin typeface="Arial" pitchFamily="34" charset="0"/>
              </a:rPr>
              <a:t>Pedagogical notes for instructors:</a:t>
            </a:r>
          </a:p>
          <a:p>
            <a:pPr eaLnBrk="1" hangingPunct="1"/>
            <a:r>
              <a:rPr lang="en-US" altLang="en-US" sz="1400" dirty="0">
                <a:latin typeface="Arial" pitchFamily="34" charset="0"/>
              </a:rPr>
              <a:t>It is assumed for the purpose of these courses that the audience has no previous knowledge of descriptive cataloging.  It is also assumed that the level of detail is at the ‘conceptual’ level.  Accordingly, the instruction is designed as an overview, and will not necessarily drill to a granular level of detail.</a:t>
            </a:r>
          </a:p>
        </p:txBody>
      </p:sp>
      <p:sp>
        <p:nvSpPr>
          <p:cNvPr id="38916" name="Header Placeholder 2"/>
          <p:cNvSpPr>
            <a:spLocks noGrp="1"/>
          </p:cNvSpPr>
          <p:nvPr>
            <p:ph type="hdr" sz="quarter"/>
          </p:nvPr>
        </p:nvSpPr>
        <p:spPr>
          <a:noFill/>
        </p:spPr>
        <p:txBody>
          <a:bodyPr/>
          <a:lstStyle>
            <a:lvl1pPr defTabSz="930802" eaLnBrk="0" hangingPunct="0">
              <a:defRPr>
                <a:solidFill>
                  <a:schemeClr val="tx1"/>
                </a:solidFill>
                <a:latin typeface="Verdana" pitchFamily="34" charset="0"/>
                <a:ea typeface="MS PGothic" pitchFamily="34" charset="-128"/>
              </a:defRPr>
            </a:lvl1pPr>
            <a:lvl2pPr marL="751062" indent="-288871" defTabSz="930802" eaLnBrk="0" hangingPunct="0">
              <a:defRPr>
                <a:solidFill>
                  <a:schemeClr val="tx1"/>
                </a:solidFill>
                <a:latin typeface="Verdana" pitchFamily="34" charset="0"/>
                <a:ea typeface="MS PGothic" pitchFamily="34" charset="-128"/>
              </a:defRPr>
            </a:lvl2pPr>
            <a:lvl3pPr marL="1155481" indent="-231096" defTabSz="930802" eaLnBrk="0" hangingPunct="0">
              <a:defRPr>
                <a:solidFill>
                  <a:schemeClr val="tx1"/>
                </a:solidFill>
                <a:latin typeface="Verdana" pitchFamily="34" charset="0"/>
                <a:ea typeface="MS PGothic" pitchFamily="34" charset="-128"/>
              </a:defRPr>
            </a:lvl3pPr>
            <a:lvl4pPr marL="1617673" indent="-231096" defTabSz="930802" eaLnBrk="0" hangingPunct="0">
              <a:defRPr>
                <a:solidFill>
                  <a:schemeClr val="tx1"/>
                </a:solidFill>
                <a:latin typeface="Verdana" pitchFamily="34" charset="0"/>
                <a:ea typeface="MS PGothic" pitchFamily="34" charset="-128"/>
              </a:defRPr>
            </a:lvl4pPr>
            <a:lvl5pPr marL="2079866" indent="-231096" defTabSz="930802" eaLnBrk="0" hangingPunct="0">
              <a:defRPr>
                <a:solidFill>
                  <a:schemeClr val="tx1"/>
                </a:solidFill>
                <a:latin typeface="Verdana" pitchFamily="34" charset="0"/>
                <a:ea typeface="MS PGothic" pitchFamily="34" charset="-128"/>
              </a:defRPr>
            </a:lvl5pPr>
            <a:lvl6pPr marL="2542058" indent="-231096" defTabSz="930802" eaLnBrk="0" fontAlgn="base" hangingPunct="0">
              <a:spcBef>
                <a:spcPct val="0"/>
              </a:spcBef>
              <a:spcAft>
                <a:spcPct val="0"/>
              </a:spcAft>
              <a:defRPr>
                <a:solidFill>
                  <a:schemeClr val="tx1"/>
                </a:solidFill>
                <a:latin typeface="Verdana" pitchFamily="34" charset="0"/>
                <a:ea typeface="MS PGothic" pitchFamily="34" charset="-128"/>
              </a:defRPr>
            </a:lvl6pPr>
            <a:lvl7pPr marL="3004250" indent="-231096" defTabSz="930802" eaLnBrk="0" fontAlgn="base" hangingPunct="0">
              <a:spcBef>
                <a:spcPct val="0"/>
              </a:spcBef>
              <a:spcAft>
                <a:spcPct val="0"/>
              </a:spcAft>
              <a:defRPr>
                <a:solidFill>
                  <a:schemeClr val="tx1"/>
                </a:solidFill>
                <a:latin typeface="Verdana" pitchFamily="34" charset="0"/>
                <a:ea typeface="MS PGothic" pitchFamily="34" charset="-128"/>
              </a:defRPr>
            </a:lvl7pPr>
            <a:lvl8pPr marL="3466443" indent="-231096" defTabSz="930802" eaLnBrk="0" fontAlgn="base" hangingPunct="0">
              <a:spcBef>
                <a:spcPct val="0"/>
              </a:spcBef>
              <a:spcAft>
                <a:spcPct val="0"/>
              </a:spcAft>
              <a:defRPr>
                <a:solidFill>
                  <a:schemeClr val="tx1"/>
                </a:solidFill>
                <a:latin typeface="Verdana" pitchFamily="34" charset="0"/>
                <a:ea typeface="MS PGothic" pitchFamily="34" charset="-128"/>
              </a:defRPr>
            </a:lvl8pPr>
            <a:lvl9pPr marL="3928635" indent="-231096" defTabSz="930802"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dirty="0" smtClean="0">
                <a:latin typeface="Arial" pitchFamily="34" charset="0"/>
              </a:rPr>
              <a:t>Descriptive Cataloging Using RDA</a:t>
            </a:r>
            <a:endParaRPr lang="en-US" altLang="en-US" dirty="0">
              <a:latin typeface="Arial" pitchFamily="34" charset="0"/>
            </a:endParaRPr>
          </a:p>
        </p:txBody>
      </p:sp>
      <p:sp>
        <p:nvSpPr>
          <p:cNvPr id="38917" name="Slide Number Placeholder 3"/>
          <p:cNvSpPr>
            <a:spLocks noGrp="1"/>
          </p:cNvSpPr>
          <p:nvPr>
            <p:ph type="sldNum" sz="quarter" idx="5"/>
          </p:nvPr>
        </p:nvSpPr>
        <p:spPr>
          <a:noFill/>
        </p:spPr>
        <p:txBody>
          <a:bodyPr/>
          <a:lstStyle>
            <a:lvl1pPr defTabSz="930802" eaLnBrk="0" hangingPunct="0">
              <a:defRPr>
                <a:solidFill>
                  <a:schemeClr val="tx1"/>
                </a:solidFill>
                <a:latin typeface="Verdana" pitchFamily="34" charset="0"/>
                <a:ea typeface="MS PGothic" pitchFamily="34" charset="-128"/>
              </a:defRPr>
            </a:lvl1pPr>
            <a:lvl2pPr marL="751062" indent="-288871" defTabSz="930802" eaLnBrk="0" hangingPunct="0">
              <a:defRPr>
                <a:solidFill>
                  <a:schemeClr val="tx1"/>
                </a:solidFill>
                <a:latin typeface="Verdana" pitchFamily="34" charset="0"/>
                <a:ea typeface="MS PGothic" pitchFamily="34" charset="-128"/>
              </a:defRPr>
            </a:lvl2pPr>
            <a:lvl3pPr marL="1155481" indent="-231096" defTabSz="930802" eaLnBrk="0" hangingPunct="0">
              <a:defRPr>
                <a:solidFill>
                  <a:schemeClr val="tx1"/>
                </a:solidFill>
                <a:latin typeface="Verdana" pitchFamily="34" charset="0"/>
                <a:ea typeface="MS PGothic" pitchFamily="34" charset="-128"/>
              </a:defRPr>
            </a:lvl3pPr>
            <a:lvl4pPr marL="1617673" indent="-231096" defTabSz="930802" eaLnBrk="0" hangingPunct="0">
              <a:defRPr>
                <a:solidFill>
                  <a:schemeClr val="tx1"/>
                </a:solidFill>
                <a:latin typeface="Verdana" pitchFamily="34" charset="0"/>
                <a:ea typeface="MS PGothic" pitchFamily="34" charset="-128"/>
              </a:defRPr>
            </a:lvl4pPr>
            <a:lvl5pPr marL="2079866" indent="-231096" defTabSz="930802" eaLnBrk="0" hangingPunct="0">
              <a:defRPr>
                <a:solidFill>
                  <a:schemeClr val="tx1"/>
                </a:solidFill>
                <a:latin typeface="Verdana" pitchFamily="34" charset="0"/>
                <a:ea typeface="MS PGothic" pitchFamily="34" charset="-128"/>
              </a:defRPr>
            </a:lvl5pPr>
            <a:lvl6pPr marL="2542058" indent="-231096" defTabSz="930802" eaLnBrk="0" fontAlgn="base" hangingPunct="0">
              <a:spcBef>
                <a:spcPct val="0"/>
              </a:spcBef>
              <a:spcAft>
                <a:spcPct val="0"/>
              </a:spcAft>
              <a:defRPr>
                <a:solidFill>
                  <a:schemeClr val="tx1"/>
                </a:solidFill>
                <a:latin typeface="Verdana" pitchFamily="34" charset="0"/>
                <a:ea typeface="MS PGothic" pitchFamily="34" charset="-128"/>
              </a:defRPr>
            </a:lvl6pPr>
            <a:lvl7pPr marL="3004250" indent="-231096" defTabSz="930802" eaLnBrk="0" fontAlgn="base" hangingPunct="0">
              <a:spcBef>
                <a:spcPct val="0"/>
              </a:spcBef>
              <a:spcAft>
                <a:spcPct val="0"/>
              </a:spcAft>
              <a:defRPr>
                <a:solidFill>
                  <a:schemeClr val="tx1"/>
                </a:solidFill>
                <a:latin typeface="Verdana" pitchFamily="34" charset="0"/>
                <a:ea typeface="MS PGothic" pitchFamily="34" charset="-128"/>
              </a:defRPr>
            </a:lvl7pPr>
            <a:lvl8pPr marL="3466443" indent="-231096" defTabSz="930802" eaLnBrk="0" fontAlgn="base" hangingPunct="0">
              <a:spcBef>
                <a:spcPct val="0"/>
              </a:spcBef>
              <a:spcAft>
                <a:spcPct val="0"/>
              </a:spcAft>
              <a:defRPr>
                <a:solidFill>
                  <a:schemeClr val="tx1"/>
                </a:solidFill>
                <a:latin typeface="Verdana" pitchFamily="34" charset="0"/>
                <a:ea typeface="MS PGothic" pitchFamily="34" charset="-128"/>
              </a:defRPr>
            </a:lvl8pPr>
            <a:lvl9pPr marL="3928635" indent="-231096" defTabSz="930802" eaLnBrk="0" fontAlgn="base" hangingPunct="0">
              <a:spcBef>
                <a:spcPct val="0"/>
              </a:spcBef>
              <a:spcAft>
                <a:spcPct val="0"/>
              </a:spcAft>
              <a:defRPr>
                <a:solidFill>
                  <a:schemeClr val="tx1"/>
                </a:solidFill>
                <a:latin typeface="Verdana" pitchFamily="34" charset="0"/>
                <a:ea typeface="MS PGothic" pitchFamily="34" charset="-128"/>
              </a:defRPr>
            </a:lvl9pPr>
          </a:lstStyle>
          <a:p>
            <a:fld id="{3F59AA89-E507-4A54-AF04-F6D20A9AB34E}" type="slidenum">
              <a:rPr lang="en-US" altLang="en-US" smtClean="0">
                <a:latin typeface="Arial" pitchFamily="34" charset="0"/>
              </a:rPr>
              <a:pPr/>
              <a:t>2</a:t>
            </a:fld>
            <a:endParaRPr lang="en-US" altLang="en-US" dirty="0"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a:lstStyle/>
          <a:p>
            <a:endParaRPr lang="en-US" altLang="en-US" dirty="0" smtClean="0">
              <a:latin typeface="Arial" pitchFamily="34" charset="0"/>
            </a:endParaRPr>
          </a:p>
        </p:txBody>
      </p:sp>
      <p:sp>
        <p:nvSpPr>
          <p:cNvPr id="39940" name="Header Placeholder 2"/>
          <p:cNvSpPr>
            <a:spLocks noGrp="1"/>
          </p:cNvSpPr>
          <p:nvPr>
            <p:ph type="hdr" sz="quarter"/>
          </p:nvPr>
        </p:nvSpPr>
        <p:spPr>
          <a:noFill/>
        </p:spPr>
        <p:txBody>
          <a:bodyPr/>
          <a:lstStyle>
            <a:lvl1pPr defTabSz="930802" eaLnBrk="0" hangingPunct="0">
              <a:defRPr>
                <a:solidFill>
                  <a:schemeClr val="tx1"/>
                </a:solidFill>
                <a:latin typeface="Verdana" pitchFamily="34" charset="0"/>
                <a:ea typeface="MS PGothic" pitchFamily="34" charset="-128"/>
              </a:defRPr>
            </a:lvl1pPr>
            <a:lvl2pPr marL="751062" indent="-288871" defTabSz="930802" eaLnBrk="0" hangingPunct="0">
              <a:defRPr>
                <a:solidFill>
                  <a:schemeClr val="tx1"/>
                </a:solidFill>
                <a:latin typeface="Verdana" pitchFamily="34" charset="0"/>
                <a:ea typeface="MS PGothic" pitchFamily="34" charset="-128"/>
              </a:defRPr>
            </a:lvl2pPr>
            <a:lvl3pPr marL="1155481" indent="-231096" defTabSz="930802" eaLnBrk="0" hangingPunct="0">
              <a:defRPr>
                <a:solidFill>
                  <a:schemeClr val="tx1"/>
                </a:solidFill>
                <a:latin typeface="Verdana" pitchFamily="34" charset="0"/>
                <a:ea typeface="MS PGothic" pitchFamily="34" charset="-128"/>
              </a:defRPr>
            </a:lvl3pPr>
            <a:lvl4pPr marL="1617673" indent="-231096" defTabSz="930802" eaLnBrk="0" hangingPunct="0">
              <a:defRPr>
                <a:solidFill>
                  <a:schemeClr val="tx1"/>
                </a:solidFill>
                <a:latin typeface="Verdana" pitchFamily="34" charset="0"/>
                <a:ea typeface="MS PGothic" pitchFamily="34" charset="-128"/>
              </a:defRPr>
            </a:lvl4pPr>
            <a:lvl5pPr marL="2079866" indent="-231096" defTabSz="930802" eaLnBrk="0" hangingPunct="0">
              <a:defRPr>
                <a:solidFill>
                  <a:schemeClr val="tx1"/>
                </a:solidFill>
                <a:latin typeface="Verdana" pitchFamily="34" charset="0"/>
                <a:ea typeface="MS PGothic" pitchFamily="34" charset="-128"/>
              </a:defRPr>
            </a:lvl5pPr>
            <a:lvl6pPr marL="2542058" indent="-231096" defTabSz="930802" eaLnBrk="0" fontAlgn="base" hangingPunct="0">
              <a:spcBef>
                <a:spcPct val="0"/>
              </a:spcBef>
              <a:spcAft>
                <a:spcPct val="0"/>
              </a:spcAft>
              <a:defRPr>
                <a:solidFill>
                  <a:schemeClr val="tx1"/>
                </a:solidFill>
                <a:latin typeface="Verdana" pitchFamily="34" charset="0"/>
                <a:ea typeface="MS PGothic" pitchFamily="34" charset="-128"/>
              </a:defRPr>
            </a:lvl6pPr>
            <a:lvl7pPr marL="3004250" indent="-231096" defTabSz="930802" eaLnBrk="0" fontAlgn="base" hangingPunct="0">
              <a:spcBef>
                <a:spcPct val="0"/>
              </a:spcBef>
              <a:spcAft>
                <a:spcPct val="0"/>
              </a:spcAft>
              <a:defRPr>
                <a:solidFill>
                  <a:schemeClr val="tx1"/>
                </a:solidFill>
                <a:latin typeface="Verdana" pitchFamily="34" charset="0"/>
                <a:ea typeface="MS PGothic" pitchFamily="34" charset="-128"/>
              </a:defRPr>
            </a:lvl7pPr>
            <a:lvl8pPr marL="3466443" indent="-231096" defTabSz="930802" eaLnBrk="0" fontAlgn="base" hangingPunct="0">
              <a:spcBef>
                <a:spcPct val="0"/>
              </a:spcBef>
              <a:spcAft>
                <a:spcPct val="0"/>
              </a:spcAft>
              <a:defRPr>
                <a:solidFill>
                  <a:schemeClr val="tx1"/>
                </a:solidFill>
                <a:latin typeface="Verdana" pitchFamily="34" charset="0"/>
                <a:ea typeface="MS PGothic" pitchFamily="34" charset="-128"/>
              </a:defRPr>
            </a:lvl8pPr>
            <a:lvl9pPr marL="3928635" indent="-231096" defTabSz="930802"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dirty="0" smtClean="0">
                <a:latin typeface="Arial" pitchFamily="34" charset="0"/>
              </a:rPr>
              <a:t>Descriptive Cataloging Using RDA</a:t>
            </a:r>
            <a:endParaRPr lang="en-US" altLang="en-US" dirty="0">
              <a:latin typeface="Arial" pitchFamily="34" charset="0"/>
            </a:endParaRPr>
          </a:p>
        </p:txBody>
      </p:sp>
      <p:sp>
        <p:nvSpPr>
          <p:cNvPr id="39941" name="Slide Number Placeholder 3"/>
          <p:cNvSpPr>
            <a:spLocks noGrp="1"/>
          </p:cNvSpPr>
          <p:nvPr>
            <p:ph type="sldNum" sz="quarter" idx="5"/>
          </p:nvPr>
        </p:nvSpPr>
        <p:spPr>
          <a:noFill/>
        </p:spPr>
        <p:txBody>
          <a:bodyPr/>
          <a:lstStyle>
            <a:lvl1pPr defTabSz="930802" eaLnBrk="0" hangingPunct="0">
              <a:defRPr>
                <a:solidFill>
                  <a:schemeClr val="tx1"/>
                </a:solidFill>
                <a:latin typeface="Verdana" pitchFamily="34" charset="0"/>
                <a:ea typeface="MS PGothic" pitchFamily="34" charset="-128"/>
              </a:defRPr>
            </a:lvl1pPr>
            <a:lvl2pPr marL="751062" indent="-288871" defTabSz="930802" eaLnBrk="0" hangingPunct="0">
              <a:defRPr>
                <a:solidFill>
                  <a:schemeClr val="tx1"/>
                </a:solidFill>
                <a:latin typeface="Verdana" pitchFamily="34" charset="0"/>
                <a:ea typeface="MS PGothic" pitchFamily="34" charset="-128"/>
              </a:defRPr>
            </a:lvl2pPr>
            <a:lvl3pPr marL="1155481" indent="-231096" defTabSz="930802" eaLnBrk="0" hangingPunct="0">
              <a:defRPr>
                <a:solidFill>
                  <a:schemeClr val="tx1"/>
                </a:solidFill>
                <a:latin typeface="Verdana" pitchFamily="34" charset="0"/>
                <a:ea typeface="MS PGothic" pitchFamily="34" charset="-128"/>
              </a:defRPr>
            </a:lvl3pPr>
            <a:lvl4pPr marL="1617673" indent="-231096" defTabSz="930802" eaLnBrk="0" hangingPunct="0">
              <a:defRPr>
                <a:solidFill>
                  <a:schemeClr val="tx1"/>
                </a:solidFill>
                <a:latin typeface="Verdana" pitchFamily="34" charset="0"/>
                <a:ea typeface="MS PGothic" pitchFamily="34" charset="-128"/>
              </a:defRPr>
            </a:lvl4pPr>
            <a:lvl5pPr marL="2079866" indent="-231096" defTabSz="930802" eaLnBrk="0" hangingPunct="0">
              <a:defRPr>
                <a:solidFill>
                  <a:schemeClr val="tx1"/>
                </a:solidFill>
                <a:latin typeface="Verdana" pitchFamily="34" charset="0"/>
                <a:ea typeface="MS PGothic" pitchFamily="34" charset="-128"/>
              </a:defRPr>
            </a:lvl5pPr>
            <a:lvl6pPr marL="2542058" indent="-231096" defTabSz="930802" eaLnBrk="0" fontAlgn="base" hangingPunct="0">
              <a:spcBef>
                <a:spcPct val="0"/>
              </a:spcBef>
              <a:spcAft>
                <a:spcPct val="0"/>
              </a:spcAft>
              <a:defRPr>
                <a:solidFill>
                  <a:schemeClr val="tx1"/>
                </a:solidFill>
                <a:latin typeface="Verdana" pitchFamily="34" charset="0"/>
                <a:ea typeface="MS PGothic" pitchFamily="34" charset="-128"/>
              </a:defRPr>
            </a:lvl6pPr>
            <a:lvl7pPr marL="3004250" indent="-231096" defTabSz="930802" eaLnBrk="0" fontAlgn="base" hangingPunct="0">
              <a:spcBef>
                <a:spcPct val="0"/>
              </a:spcBef>
              <a:spcAft>
                <a:spcPct val="0"/>
              </a:spcAft>
              <a:defRPr>
                <a:solidFill>
                  <a:schemeClr val="tx1"/>
                </a:solidFill>
                <a:latin typeface="Verdana" pitchFamily="34" charset="0"/>
                <a:ea typeface="MS PGothic" pitchFamily="34" charset="-128"/>
              </a:defRPr>
            </a:lvl7pPr>
            <a:lvl8pPr marL="3466443" indent="-231096" defTabSz="930802" eaLnBrk="0" fontAlgn="base" hangingPunct="0">
              <a:spcBef>
                <a:spcPct val="0"/>
              </a:spcBef>
              <a:spcAft>
                <a:spcPct val="0"/>
              </a:spcAft>
              <a:defRPr>
                <a:solidFill>
                  <a:schemeClr val="tx1"/>
                </a:solidFill>
                <a:latin typeface="Verdana" pitchFamily="34" charset="0"/>
                <a:ea typeface="MS PGothic" pitchFamily="34" charset="-128"/>
              </a:defRPr>
            </a:lvl8pPr>
            <a:lvl9pPr marL="3928635" indent="-231096" defTabSz="930802" eaLnBrk="0" fontAlgn="base" hangingPunct="0">
              <a:spcBef>
                <a:spcPct val="0"/>
              </a:spcBef>
              <a:spcAft>
                <a:spcPct val="0"/>
              </a:spcAft>
              <a:defRPr>
                <a:solidFill>
                  <a:schemeClr val="tx1"/>
                </a:solidFill>
                <a:latin typeface="Verdana" pitchFamily="34" charset="0"/>
                <a:ea typeface="MS PGothic" pitchFamily="34" charset="-128"/>
              </a:defRPr>
            </a:lvl9pPr>
          </a:lstStyle>
          <a:p>
            <a:fld id="{F5E817A6-351E-47E4-A269-5366955C6F73}" type="slidenum">
              <a:rPr lang="en-US" altLang="en-US" smtClean="0">
                <a:latin typeface="Arial" pitchFamily="34" charset="0"/>
              </a:rPr>
              <a:pPr/>
              <a:t>3</a:t>
            </a:fld>
            <a:endParaRPr lang="en-US" altLang="en-US" dirty="0" smtClean="0">
              <a:latin typeface="Arial" pitchFamily="34" charset="0"/>
            </a:endParaRP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latin typeface="Arial" pitchFamily="34" charset="0"/>
                <a:cs typeface="Arial" pitchFamily="34" charset="0"/>
              </a:rPr>
              <a:t>These are the topics for this module.</a:t>
            </a:r>
          </a:p>
          <a:p>
            <a:r>
              <a:rPr lang="en-US" altLang="en-US" sz="1400" dirty="0">
                <a:latin typeface="Arial" pitchFamily="34" charset="0"/>
                <a:cs typeface="Arial" pitchFamily="34" charset="0"/>
              </a:rPr>
              <a:t>(animated upon click):</a:t>
            </a:r>
          </a:p>
          <a:p>
            <a:endParaRPr lang="en-US" altLang="en-US" sz="1400" dirty="0">
              <a:latin typeface="Arial" pitchFamily="34" charset="0"/>
              <a:cs typeface="Arial" pitchFamily="34" charset="0"/>
            </a:endParaRPr>
          </a:p>
          <a:p>
            <a:r>
              <a:rPr lang="en-US" altLang="en-US" sz="1400" dirty="0">
                <a:latin typeface="Arial" pitchFamily="34" charset="0"/>
                <a:cs typeface="Arial" pitchFamily="34" charset="0"/>
              </a:rPr>
              <a:t>The meaning of the image:</a:t>
            </a:r>
          </a:p>
          <a:p>
            <a:r>
              <a:rPr lang="en-US" altLang="en-US" sz="1400" dirty="0">
                <a:latin typeface="Arial" pitchFamily="34" charset="0"/>
                <a:cs typeface="Arial" pitchFamily="34" charset="0"/>
              </a:rPr>
              <a:t>“FRBR may be very fuzzy for you; it is very conceptual and theoretical.  But, like the sun peeking out from behind a cloud, if you stick with it and grasp it, it will ‘brighten’ your ability to understand RDA.”</a:t>
            </a:r>
          </a:p>
        </p:txBody>
      </p:sp>
      <p:sp>
        <p:nvSpPr>
          <p:cNvPr id="8499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0589B8D4-B13C-4BE3-99D7-A3CFBADC2559}" type="slidenum">
              <a:rPr lang="en-US" altLang="en-US" smtClean="0"/>
              <a:pPr eaLnBrk="1" hangingPunct="1">
                <a:spcBef>
                  <a:spcPct val="0"/>
                </a:spcBef>
              </a:pPr>
              <a:t>4</a:t>
            </a:fld>
            <a:endParaRPr lang="en-US" altLang="en-US" dirty="0" smtClean="0"/>
          </a:p>
        </p:txBody>
      </p:sp>
      <p:sp>
        <p:nvSpPr>
          <p:cNvPr id="8499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cs typeface="Arial" pitchFamily="34" charset="0"/>
            </a:endParaRPr>
          </a:p>
        </p:txBody>
      </p:sp>
      <p:sp>
        <p:nvSpPr>
          <p:cNvPr id="8499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0589B8D4-B13C-4BE3-99D7-A3CFBADC2559}" type="slidenum">
              <a:rPr lang="en-US" altLang="en-US" smtClean="0"/>
              <a:pPr eaLnBrk="1" hangingPunct="1">
                <a:spcBef>
                  <a:spcPct val="0"/>
                </a:spcBef>
              </a:pPr>
              <a:t>5</a:t>
            </a:fld>
            <a:endParaRPr lang="en-US" altLang="en-US" dirty="0" smtClean="0"/>
          </a:p>
        </p:txBody>
      </p:sp>
      <p:sp>
        <p:nvSpPr>
          <p:cNvPr id="8499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E7261EEE-FCC8-479F-A08B-DDBDED6C6598}" type="slidenum">
              <a:rPr lang="en-US" altLang="en-US"/>
              <a:pPr algn="r" eaLnBrk="1" hangingPunct="1">
                <a:spcBef>
                  <a:spcPct val="0"/>
                </a:spcBef>
              </a:pPr>
              <a:t>6</a:t>
            </a:fld>
            <a:endParaRPr lang="en-US" altLang="en-US" dirty="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457206" y="4343400"/>
            <a:ext cx="6173788" cy="4572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defTabSz="904397" eaLnBrk="1" hangingPunct="1">
              <a:defRPr/>
            </a:pPr>
            <a:r>
              <a:rPr lang="en-US" altLang="en-US" sz="1400" dirty="0">
                <a:latin typeface="Arial" panose="020B0604020202020204" pitchFamily="34" charset="0"/>
                <a:cs typeface="Arial" panose="020B0604020202020204" pitchFamily="34" charset="0"/>
              </a:rPr>
              <a:t>The HTML version of the Report, accessible from this website, is quite easy to navigate.  You can utilize the “Bookmarks” to get quickly to desired sections of the report.</a:t>
            </a:r>
          </a:p>
          <a:p>
            <a:pPr eaLnBrk="1" hangingPunct="1"/>
            <a:endParaRPr lang="en-US" altLang="en-US" dirty="0" smtClean="0">
              <a:latin typeface="Calibri" pitchFamily="34" charset="0"/>
              <a:cs typeface="Arial" pitchFamily="34" charset="0"/>
            </a:endParaRPr>
          </a:p>
        </p:txBody>
      </p:sp>
      <p:sp>
        <p:nvSpPr>
          <p:cNvPr id="86021"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1AA31346-B640-49F1-9923-37F34CE54C7F}" type="slidenum">
              <a:rPr lang="en-US" altLang="en-US" smtClean="0"/>
              <a:pPr eaLnBrk="1" hangingPunct="1">
                <a:spcBef>
                  <a:spcPct val="0"/>
                </a:spcBef>
              </a:pPr>
              <a:t>6</a:t>
            </a:fld>
            <a:endParaRPr lang="en-US" altLang="en-US" dirty="0" smtClean="0"/>
          </a:p>
        </p:txBody>
      </p:sp>
      <p:sp>
        <p:nvSpPr>
          <p:cNvPr id="8602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endParaRPr lang="en-US" altLang="en-US" sz="1400" dirty="0">
              <a:latin typeface="Arial" panose="020B0604020202020204" pitchFamily="34" charset="0"/>
              <a:cs typeface="Arial" panose="020B0604020202020204" pitchFamily="34" charset="0"/>
            </a:endParaRPr>
          </a:p>
        </p:txBody>
      </p:sp>
      <p:sp>
        <p:nvSpPr>
          <p:cNvPr id="87044"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74C71882-7D5D-45C3-8686-FCE8B2C5E702}" type="slidenum">
              <a:rPr lang="en-US" altLang="en-US"/>
              <a:pPr algn="r" eaLnBrk="1" hangingPunct="1">
                <a:spcBef>
                  <a:spcPct val="0"/>
                </a:spcBef>
              </a:pPr>
              <a:t>7</a:t>
            </a:fld>
            <a:endParaRPr lang="en-US" altLang="en-US" dirty="0"/>
          </a:p>
        </p:txBody>
      </p:sp>
      <p:sp>
        <p:nvSpPr>
          <p:cNvPr id="87045"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A4DC5538-2061-46F2-9D04-E28E46EA4807}" type="slidenum">
              <a:rPr lang="en-US" altLang="en-US" smtClean="0"/>
              <a:pPr eaLnBrk="1" hangingPunct="1">
                <a:spcBef>
                  <a:spcPct val="0"/>
                </a:spcBef>
              </a:pPr>
              <a:t>7</a:t>
            </a:fld>
            <a:endParaRPr lang="en-US" altLang="en-US" dirty="0" smtClean="0"/>
          </a:p>
        </p:txBody>
      </p:sp>
      <p:sp>
        <p:nvSpPr>
          <p:cNvPr id="8704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FRBR is an abstract, conceptual model, which means it’s a generalized way to look at the bibliographic universe of things that libraries collect or want to make known to our users.</a:t>
            </a:r>
          </a:p>
          <a:p>
            <a:pPr eaLnBrk="1" hangingPunct="1"/>
            <a:r>
              <a:rPr lang="en-US" altLang="en-US" sz="1400" dirty="0">
                <a:latin typeface="Arial" panose="020B0604020202020204" pitchFamily="34" charset="0"/>
                <a:cs typeface="Arial" panose="020B0604020202020204" pitchFamily="34" charset="0"/>
              </a:rPr>
              <a:t>It’s not a data model; it’s not a metadata scheme; it’s not a system design.  </a:t>
            </a:r>
          </a:p>
          <a:p>
            <a:pPr eaLnBrk="1" hangingPunct="1"/>
            <a:r>
              <a:rPr lang="en-US" altLang="en-US" sz="1400" dirty="0">
                <a:latin typeface="Arial" panose="020B0604020202020204" pitchFamily="34" charset="0"/>
                <a:cs typeface="Arial" panose="020B0604020202020204" pitchFamily="34" charset="0"/>
              </a:rPr>
              <a:t>The conceptual model is useful as a foundation for the next generation of cataloging rules, including RDA.</a:t>
            </a:r>
          </a:p>
          <a:p>
            <a:pPr defTabSz="924384" eaLnBrk="1" hangingPunct="1">
              <a:defRPr/>
            </a:pPr>
            <a:r>
              <a:rPr lang="en-US" altLang="en-US" sz="1400" dirty="0">
                <a:latin typeface="Arial" panose="020B0604020202020204" pitchFamily="34" charset="0"/>
                <a:cs typeface="Arial" panose="020B0604020202020204" pitchFamily="34" charset="0"/>
              </a:rPr>
              <a:t>It is intended to be independent of any cataloging code or implementation. </a:t>
            </a:r>
          </a:p>
        </p:txBody>
      </p:sp>
      <p:sp>
        <p:nvSpPr>
          <p:cNvPr id="8806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7E56DEA6-7592-4C30-8863-9D572036DAB8}" type="slidenum">
              <a:rPr lang="en-US" altLang="en-US" smtClean="0"/>
              <a:pPr eaLnBrk="1" hangingPunct="1">
                <a:spcBef>
                  <a:spcPct val="0"/>
                </a:spcBef>
              </a:pPr>
              <a:t>8</a:t>
            </a:fld>
            <a:endParaRPr lang="en-US" altLang="en-US" dirty="0" smtClean="0"/>
          </a:p>
        </p:txBody>
      </p:sp>
      <p:sp>
        <p:nvSpPr>
          <p:cNvPr id="8806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So, how do these different elements of “cataloging” relate to each other?</a:t>
            </a:r>
          </a:p>
          <a:p>
            <a:r>
              <a:rPr lang="en-US" sz="1400" dirty="0"/>
              <a:t>[click to next slide]</a:t>
            </a:r>
          </a:p>
        </p:txBody>
      </p:sp>
      <p:sp>
        <p:nvSpPr>
          <p:cNvPr id="4" name="Header Placeholder 3"/>
          <p:cNvSpPr>
            <a:spLocks noGrp="1"/>
          </p:cNvSpPr>
          <p:nvPr>
            <p:ph type="hdr" sz="quarter" idx="10"/>
          </p:nvPr>
        </p:nvSpPr>
        <p:spPr/>
        <p:txBody>
          <a:bodyPr/>
          <a:lstStyle/>
          <a:p>
            <a:pPr>
              <a:defRPr/>
            </a:pPr>
            <a:r>
              <a:rPr lang="en-US" altLang="en-US" dirty="0" smtClean="0"/>
              <a:t>Descriptive Cataloging Using RDA</a:t>
            </a:r>
            <a:endParaRPr lang="en-US" altLang="en-US" dirty="0"/>
          </a:p>
        </p:txBody>
      </p:sp>
      <p:sp>
        <p:nvSpPr>
          <p:cNvPr id="5" name="Date Placeholder 4"/>
          <p:cNvSpPr>
            <a:spLocks noGrp="1"/>
          </p:cNvSpPr>
          <p:nvPr>
            <p:ph type="dt" idx="11"/>
          </p:nvPr>
        </p:nvSpPr>
        <p:spPr/>
        <p:txBody>
          <a:bodyPr/>
          <a:lstStyle/>
          <a:p>
            <a:pPr>
              <a:defRPr/>
            </a:pPr>
            <a:r>
              <a:rPr lang="en-US" altLang="en-US" dirty="0" smtClean="0"/>
              <a:t>February 2015</a:t>
            </a:r>
            <a:endParaRPr lang="en-US" altLang="en-US" dirty="0"/>
          </a:p>
        </p:txBody>
      </p:sp>
      <p:sp>
        <p:nvSpPr>
          <p:cNvPr id="6" name="Footer Placeholder 5"/>
          <p:cNvSpPr>
            <a:spLocks noGrp="1"/>
          </p:cNvSpPr>
          <p:nvPr>
            <p:ph type="ftr" sz="quarter" idx="12"/>
          </p:nvPr>
        </p:nvSpPr>
        <p:spPr/>
        <p:txBody>
          <a:bodyPr/>
          <a:lstStyle/>
          <a:p>
            <a:pPr>
              <a:defRPr/>
            </a:pPr>
            <a:r>
              <a:rPr lang="en-US" altLang="en-US" dirty="0" smtClean="0"/>
              <a:t>Module 2: Functional Requirements for Bibliographic Records</a:t>
            </a:r>
            <a:endParaRPr lang="en-US" altLang="en-US" dirty="0"/>
          </a:p>
        </p:txBody>
      </p:sp>
      <p:sp>
        <p:nvSpPr>
          <p:cNvPr id="7" name="Slide Number Placeholder 6"/>
          <p:cNvSpPr>
            <a:spLocks noGrp="1"/>
          </p:cNvSpPr>
          <p:nvPr>
            <p:ph type="sldNum" sz="quarter" idx="13"/>
          </p:nvPr>
        </p:nvSpPr>
        <p:spPr/>
        <p:txBody>
          <a:bodyPr/>
          <a:lstStyle/>
          <a:p>
            <a:pPr>
              <a:defRPr/>
            </a:pPr>
            <a:fld id="{E9142151-5A43-4613-8E0A-6DD697BB9890}" type="slidenum">
              <a:rPr lang="en-US" altLang="en-US" smtClean="0"/>
              <a:pPr>
                <a:defRPr/>
              </a:pPr>
              <a:t>9</a:t>
            </a:fld>
            <a:endParaRPr lang="en-US" altLang="en-US" dirty="0"/>
          </a:p>
        </p:txBody>
      </p:sp>
    </p:spTree>
    <p:extLst>
      <p:ext uri="{BB962C8B-B14F-4D97-AF65-F5344CB8AC3E}">
        <p14:creationId xmlns:p14="http://schemas.microsoft.com/office/powerpoint/2010/main" val="1571411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400" dirty="0">
              <a:latin typeface="Arial" panose="020B0604020202020204" pitchFamily="34" charset="0"/>
              <a:cs typeface="Arial" panose="020B0604020202020204" pitchFamily="34" charset="0"/>
            </a:endParaRPr>
          </a:p>
        </p:txBody>
      </p:sp>
      <p:sp>
        <p:nvSpPr>
          <p:cNvPr id="8909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79125AE3-EC0B-41F3-897F-335C2C1B959E}" type="slidenum">
              <a:rPr lang="en-US" altLang="en-US" smtClean="0"/>
              <a:pPr eaLnBrk="1" hangingPunct="1">
                <a:spcBef>
                  <a:spcPct val="0"/>
                </a:spcBef>
              </a:pPr>
              <a:t>10</a:t>
            </a:fld>
            <a:endParaRPr lang="en-US" altLang="en-US" dirty="0" smtClean="0"/>
          </a:p>
        </p:txBody>
      </p:sp>
      <p:sp>
        <p:nvSpPr>
          <p:cNvPr id="8909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400" dirty="0">
                <a:solidFill>
                  <a:srgbClr val="000000"/>
                </a:solidFill>
                <a:latin typeface="Arial" panose="020B0604020202020204" pitchFamily="34" charset="0"/>
                <a:cs typeface="Arial" panose="020B0604020202020204" pitchFamily="34" charset="0"/>
              </a:rPr>
              <a:t>The term “Functional” in the name emphasizes what FRBR attempts to model – the uses, the functions … the ‘tasks’ which bibliographic records are intended to support.</a:t>
            </a:r>
          </a:p>
          <a:p>
            <a:pPr eaLnBrk="1" hangingPunct="1">
              <a:spcBef>
                <a:spcPts val="0"/>
              </a:spcBef>
            </a:pPr>
            <a:r>
              <a:rPr lang="en-US" altLang="en-US" sz="1400" dirty="0">
                <a:solidFill>
                  <a:srgbClr val="000000"/>
                </a:solidFill>
                <a:latin typeface="Arial" panose="020B0604020202020204" pitchFamily="34" charset="0"/>
                <a:cs typeface="Arial" panose="020B0604020202020204" pitchFamily="34" charset="0"/>
              </a:rPr>
              <a:t>FRBR helps us focus on the purpose and usefulness of each element of a bibliographic record.  Ultimately, the goal is to make the catalog more useful.</a:t>
            </a:r>
          </a:p>
          <a:p>
            <a:pPr eaLnBrk="1" hangingPunct="1">
              <a:spcBef>
                <a:spcPts val="0"/>
              </a:spcBef>
            </a:pPr>
            <a:r>
              <a:rPr lang="en-US" altLang="en-US" sz="1400" dirty="0">
                <a:latin typeface="Arial" panose="020B0604020202020204" pitchFamily="34" charset="0"/>
                <a:cs typeface="Arial" panose="020B0604020202020204" pitchFamily="34" charset="0"/>
              </a:rPr>
              <a:t>FRBR first defines a set of user tasks.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In this module, we will look at each of the FRBR User Tasks.</a:t>
            </a:r>
          </a:p>
          <a:p>
            <a:pPr eaLnBrk="1" hangingPunct="1">
              <a:spcBef>
                <a:spcPts val="0"/>
              </a:spcBef>
            </a:pPr>
            <a:r>
              <a:rPr lang="en-US" altLang="en-US" sz="1400" dirty="0">
                <a:latin typeface="Arial" panose="020B0604020202020204" pitchFamily="34" charset="0"/>
                <a:cs typeface="Arial" panose="020B0604020202020204" pitchFamily="34" charset="0"/>
              </a:rPr>
              <a:t>Later, when studying RDA, we will learn that cataloger judgment is very important; it is </a:t>
            </a:r>
            <a:r>
              <a:rPr lang="en-US" altLang="en-US" sz="1400" u="sng" dirty="0">
                <a:latin typeface="Arial" panose="020B0604020202020204" pitchFamily="34" charset="0"/>
                <a:cs typeface="Arial" panose="020B0604020202020204" pitchFamily="34" charset="0"/>
              </a:rPr>
              <a:t>these</a:t>
            </a:r>
            <a:r>
              <a:rPr lang="en-US" altLang="en-US" sz="1400" dirty="0">
                <a:latin typeface="Arial" panose="020B0604020202020204" pitchFamily="34" charset="0"/>
                <a:cs typeface="Arial" panose="020B0604020202020204" pitchFamily="34" charset="0"/>
              </a:rPr>
              <a:t> user tasks upon which  that ‘judgment’ should be based.  </a:t>
            </a:r>
          </a:p>
        </p:txBody>
      </p:sp>
      <p:sp>
        <p:nvSpPr>
          <p:cNvPr id="9114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5245635F-F71E-492F-96AC-5C7425143B72}" type="slidenum">
              <a:rPr lang="en-US" altLang="en-US" smtClean="0"/>
              <a:pPr eaLnBrk="1" hangingPunct="1">
                <a:spcBef>
                  <a:spcPct val="0"/>
                </a:spcBef>
              </a:pPr>
              <a:t>11</a:t>
            </a:fld>
            <a:endParaRPr lang="en-US" altLang="en-US" dirty="0" smtClean="0"/>
          </a:p>
        </p:txBody>
      </p:sp>
      <p:sp>
        <p:nvSpPr>
          <p:cNvPr id="9114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400" dirty="0">
                <a:solidFill>
                  <a:srgbClr val="000000"/>
                </a:solidFill>
                <a:latin typeface="Arial" panose="020B0604020202020204" pitchFamily="34" charset="0"/>
                <a:cs typeface="Arial" panose="020B0604020202020204" pitchFamily="34" charset="0"/>
              </a:rPr>
              <a:t>These are the four FRBR User Tasks. </a:t>
            </a:r>
          </a:p>
          <a:p>
            <a:pPr eaLnBrk="1" hangingPunct="1">
              <a:spcBef>
                <a:spcPct val="0"/>
              </a:spcBef>
            </a:pPr>
            <a:r>
              <a:rPr lang="en-US" altLang="en-US" sz="1400" dirty="0">
                <a:solidFill>
                  <a:srgbClr val="000000"/>
                </a:solidFill>
                <a:latin typeface="Arial" panose="020B0604020202020204" pitchFamily="34" charset="0"/>
                <a:cs typeface="Arial" panose="020B0604020202020204" pitchFamily="34" charset="0"/>
              </a:rPr>
              <a:t>They are here shown as a sequence to help you understand how they relate to each other.</a:t>
            </a:r>
            <a:endParaRPr lang="en-US" altLang="en-US" sz="1400" dirty="0">
              <a:latin typeface="Arial" panose="020B0604020202020204" pitchFamily="34" charset="0"/>
              <a:cs typeface="Arial" panose="020B0604020202020204" pitchFamily="34" charset="0"/>
            </a:endParaRPr>
          </a:p>
          <a:p>
            <a:pPr eaLnBrk="1" hangingPunct="1">
              <a:spcBef>
                <a:spcPct val="0"/>
              </a:spcBef>
            </a:pPr>
            <a:r>
              <a:rPr lang="en-US" altLang="en-US" sz="1400" dirty="0">
                <a:latin typeface="Arial" panose="020B0604020202020204" pitchFamily="34" charset="0"/>
                <a:cs typeface="Arial" panose="020B0604020202020204" pitchFamily="34" charset="0"/>
              </a:rPr>
              <a:t>[Each will ‘pulse’ for emphasis on a click]</a:t>
            </a:r>
          </a:p>
        </p:txBody>
      </p:sp>
      <p:sp>
        <p:nvSpPr>
          <p:cNvPr id="9114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5245635F-F71E-492F-96AC-5C7425143B72}" type="slidenum">
              <a:rPr lang="en-US" altLang="en-US" smtClean="0"/>
              <a:pPr eaLnBrk="1" hangingPunct="1">
                <a:spcBef>
                  <a:spcPct val="0"/>
                </a:spcBef>
              </a:pPr>
              <a:t>12</a:t>
            </a:fld>
            <a:endParaRPr lang="en-US" altLang="en-US" dirty="0" smtClean="0"/>
          </a:p>
        </p:txBody>
      </p:sp>
      <p:sp>
        <p:nvSpPr>
          <p:cNvPr id="9114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b="1" dirty="0">
                <a:latin typeface="Arial" panose="020B0604020202020204" pitchFamily="34" charset="0"/>
                <a:cs typeface="Arial" panose="020B0604020202020204" pitchFamily="34" charset="0"/>
              </a:rPr>
              <a:t>Functional Requirements for Bibliographic Records: Final Report (p. 8)</a:t>
            </a:r>
            <a:r>
              <a:rPr lang="en-US" altLang="en-US" sz="1400" dirty="0">
                <a:latin typeface="Arial" panose="020B0604020202020204" pitchFamily="34" charset="0"/>
                <a:cs typeface="Arial" panose="020B0604020202020204" pitchFamily="34" charset="0"/>
              </a:rPr>
              <a:t>:</a:t>
            </a:r>
          </a:p>
          <a:p>
            <a:pPr eaLnBrk="1" hangingPunct="1"/>
            <a:r>
              <a:rPr lang="en-US" altLang="en-US" sz="1400" dirty="0">
                <a:latin typeface="Arial" panose="020B0604020202020204" pitchFamily="34" charset="0"/>
                <a:cs typeface="Arial" panose="020B0604020202020204" pitchFamily="34" charset="0"/>
              </a:rPr>
              <a:t>Practical example: I want to watch the Ken Burns history of baseball. When I go to the library, I first want to </a:t>
            </a:r>
            <a:r>
              <a:rPr lang="en-US" altLang="en-US" sz="1400" i="1" dirty="0">
                <a:latin typeface="Arial" panose="020B0604020202020204" pitchFamily="34" charset="0"/>
                <a:cs typeface="Arial" panose="020B0604020202020204" pitchFamily="34" charset="0"/>
              </a:rPr>
              <a:t>find</a:t>
            </a:r>
            <a:r>
              <a:rPr lang="en-US" altLang="en-US" sz="1400" dirty="0">
                <a:latin typeface="Arial" panose="020B0604020202020204" pitchFamily="34" charset="0"/>
                <a:cs typeface="Arial" panose="020B0604020202020204" pitchFamily="34" charset="0"/>
              </a:rPr>
              <a:t> that they have that documentary. </a:t>
            </a:r>
            <a:endParaRPr lang="en-US" altLang="en-US" sz="1400" i="1" dirty="0">
              <a:latin typeface="Arial" panose="020B0604020202020204" pitchFamily="34" charset="0"/>
              <a:cs typeface="Arial" panose="020B0604020202020204" pitchFamily="34" charset="0"/>
            </a:endParaRPr>
          </a:p>
          <a:p>
            <a:pPr lvl="1" eaLnBrk="1" hangingPunct="1"/>
            <a:endParaRPr lang="en-US" altLang="en-US" sz="1400" dirty="0">
              <a:latin typeface="Arial" panose="020B0604020202020204" pitchFamily="34" charset="0"/>
              <a:cs typeface="Arial" panose="020B0604020202020204" pitchFamily="34" charset="0"/>
            </a:endParaRPr>
          </a:p>
        </p:txBody>
      </p:sp>
      <p:sp>
        <p:nvSpPr>
          <p:cNvPr id="9216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5A84E064-FEE9-45A4-B6B3-AEE38DF4B085}" type="slidenum">
              <a:rPr lang="en-US" altLang="en-US" smtClean="0"/>
              <a:pPr eaLnBrk="1" hangingPunct="1">
                <a:spcBef>
                  <a:spcPct val="0"/>
                </a:spcBef>
              </a:pPr>
              <a:t>13</a:t>
            </a:fld>
            <a:endParaRPr lang="en-US" altLang="en-US" dirty="0" smtClean="0"/>
          </a:p>
        </p:txBody>
      </p:sp>
      <p:sp>
        <p:nvSpPr>
          <p:cNvPr id="9216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b="1" dirty="0">
                <a:latin typeface="Arial" panose="020B0604020202020204" pitchFamily="34" charset="0"/>
                <a:cs typeface="Arial" panose="020B0604020202020204" pitchFamily="34" charset="0"/>
              </a:rPr>
              <a:t>Functional Requirements for Bibliographic Records: Final Report (p. 8)</a:t>
            </a:r>
            <a:r>
              <a:rPr lang="en-US" altLang="en-US" sz="1400" dirty="0">
                <a:latin typeface="Arial" panose="020B0604020202020204" pitchFamily="34" charset="0"/>
                <a:cs typeface="Arial" panose="020B0604020202020204" pitchFamily="34" charset="0"/>
              </a:rPr>
              <a:t>:</a:t>
            </a:r>
          </a:p>
          <a:p>
            <a:pPr lvl="1" rtl="1" eaLnBrk="1" hangingPunct="1"/>
            <a:r>
              <a:rPr lang="en-US" altLang="en-US" sz="1400" dirty="0">
                <a:latin typeface="Arial" panose="020B0604020202020204" pitchFamily="34" charset="0"/>
                <a:cs typeface="Arial" panose="020B0604020202020204" pitchFamily="34" charset="0"/>
              </a:rPr>
              <a:t>Practical example: I have done a search to find the Ken Burns history of baseball. I next want to </a:t>
            </a:r>
            <a:r>
              <a:rPr lang="en-US" altLang="en-US" sz="1400" i="1" dirty="0">
                <a:latin typeface="Arial" panose="020B0604020202020204" pitchFamily="34" charset="0"/>
                <a:cs typeface="Arial" panose="020B0604020202020204" pitchFamily="34" charset="0"/>
              </a:rPr>
              <a:t>identify</a:t>
            </a:r>
            <a:r>
              <a:rPr lang="en-US" altLang="en-US" sz="1400" dirty="0">
                <a:latin typeface="Arial" panose="020B0604020202020204" pitchFamily="34" charset="0"/>
                <a:cs typeface="Arial" panose="020B0604020202020204" pitchFamily="34" charset="0"/>
              </a:rPr>
              <a:t> that it is in fact the Ken Burns documentary and not a different work, such as the documentary, </a:t>
            </a:r>
            <a:r>
              <a:rPr lang="en-US" altLang="en-US" sz="1400" i="1" dirty="0">
                <a:latin typeface="Arial" panose="020B0604020202020204" pitchFamily="34" charset="0"/>
                <a:cs typeface="Arial" panose="020B0604020202020204" pitchFamily="34" charset="0"/>
              </a:rPr>
              <a:t>When It Was a Game</a:t>
            </a:r>
            <a:r>
              <a:rPr lang="en-US" altLang="en-US" sz="1400" dirty="0">
                <a:latin typeface="Arial" panose="020B0604020202020204" pitchFamily="34" charset="0"/>
                <a:cs typeface="Arial" panose="020B0604020202020204" pitchFamily="34" charset="0"/>
              </a:rPr>
              <a:t>, by another creator.</a:t>
            </a:r>
          </a:p>
          <a:p>
            <a:pPr eaLnBrk="1" hangingPunct="1"/>
            <a:r>
              <a:rPr lang="en-US" altLang="en-US" sz="1400" dirty="0">
                <a:latin typeface="Arial" panose="020B0604020202020204" pitchFamily="34" charset="0"/>
                <a:cs typeface="Arial" panose="020B0604020202020204" pitchFamily="34" charset="0"/>
              </a:rPr>
              <a:t>We see here mention of the term ‘work’; this is an important term to understand, and we will concentrate on terminology a little bit later. </a:t>
            </a:r>
          </a:p>
          <a:p>
            <a:pPr eaLnBrk="1" hangingPunct="1"/>
            <a:endParaRPr lang="en-US" altLang="en-US" sz="1400" dirty="0">
              <a:latin typeface="Arial" panose="020B0604020202020204" pitchFamily="34" charset="0"/>
              <a:cs typeface="Arial" panose="020B0604020202020204" pitchFamily="34" charset="0"/>
            </a:endParaRPr>
          </a:p>
        </p:txBody>
      </p:sp>
      <p:sp>
        <p:nvSpPr>
          <p:cNvPr id="9318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7FBF702D-9854-48B8-90C3-FB498CFF151F}" type="slidenum">
              <a:rPr lang="en-US" altLang="en-US" smtClean="0"/>
              <a:pPr eaLnBrk="1" hangingPunct="1">
                <a:spcBef>
                  <a:spcPct val="0"/>
                </a:spcBef>
              </a:pPr>
              <a:t>14</a:t>
            </a:fld>
            <a:endParaRPr lang="en-US" altLang="en-US" dirty="0" smtClean="0"/>
          </a:p>
        </p:txBody>
      </p:sp>
      <p:sp>
        <p:nvSpPr>
          <p:cNvPr id="9318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b="1" dirty="0">
                <a:latin typeface="Arial" panose="020B0604020202020204" pitchFamily="34" charset="0"/>
                <a:cs typeface="Arial" panose="020B0604020202020204" pitchFamily="34" charset="0"/>
              </a:rPr>
              <a:t>Functional Requirements for Bibliographic Records: Final Report</a:t>
            </a:r>
            <a:r>
              <a:rPr lang="en-US" altLang="en-US" sz="1400" dirty="0">
                <a:latin typeface="Arial" panose="020B0604020202020204" pitchFamily="34" charset="0"/>
                <a:cs typeface="Arial" panose="020B0604020202020204" pitchFamily="34" charset="0"/>
              </a:rPr>
              <a:t> </a:t>
            </a:r>
            <a:r>
              <a:rPr lang="en-US" altLang="en-US" sz="1400" b="1" dirty="0">
                <a:latin typeface="Arial" panose="020B0604020202020204" pitchFamily="34" charset="0"/>
                <a:cs typeface="Arial" panose="020B0604020202020204" pitchFamily="34" charset="0"/>
              </a:rPr>
              <a:t>(p. 8):</a:t>
            </a:r>
          </a:p>
          <a:p>
            <a:pPr eaLnBrk="1" hangingPunct="1"/>
            <a:r>
              <a:rPr lang="en-US" altLang="en-US" sz="1400" dirty="0">
                <a:latin typeface="Arial" panose="020B0604020202020204" pitchFamily="34" charset="0"/>
                <a:cs typeface="Arial" panose="020B0604020202020204" pitchFamily="34" charset="0"/>
              </a:rPr>
              <a:t>Another practical example: Having confirmed that the library has the Ken Burns documentary that I want, I next select the DVD and not the VHS because I only own a DVD player.</a:t>
            </a:r>
          </a:p>
          <a:p>
            <a:pPr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p:txBody>
      </p:sp>
      <p:sp>
        <p:nvSpPr>
          <p:cNvPr id="9421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F164DB50-B146-42F4-95BC-46A376F23C33}" type="slidenum">
              <a:rPr lang="en-US" altLang="en-US" smtClean="0"/>
              <a:pPr eaLnBrk="1" hangingPunct="1">
                <a:spcBef>
                  <a:spcPct val="0"/>
                </a:spcBef>
              </a:pPr>
              <a:t>15</a:t>
            </a:fld>
            <a:endParaRPr lang="en-US" altLang="en-US" dirty="0" smtClean="0"/>
          </a:p>
        </p:txBody>
      </p:sp>
      <p:sp>
        <p:nvSpPr>
          <p:cNvPr id="9421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b="1" dirty="0">
                <a:latin typeface="Arial" panose="020B0604020202020204" pitchFamily="34" charset="0"/>
                <a:cs typeface="Arial" panose="020B0604020202020204" pitchFamily="34" charset="0"/>
              </a:rPr>
              <a:t>Functional Requirements for Bibliographic Records: Final Report</a:t>
            </a:r>
            <a:r>
              <a:rPr lang="en-US" altLang="en-US" sz="1400" dirty="0">
                <a:latin typeface="Arial" panose="020B0604020202020204" pitchFamily="34" charset="0"/>
                <a:cs typeface="Arial" panose="020B0604020202020204" pitchFamily="34" charset="0"/>
              </a:rPr>
              <a:t> </a:t>
            </a:r>
            <a:r>
              <a:rPr lang="en-US" altLang="en-US" sz="1400" b="1" dirty="0">
                <a:latin typeface="Arial" panose="020B0604020202020204" pitchFamily="34" charset="0"/>
                <a:cs typeface="Arial" panose="020B0604020202020204" pitchFamily="34" charset="0"/>
              </a:rPr>
              <a:t>(p. 8):</a:t>
            </a:r>
          </a:p>
          <a:p>
            <a:pPr eaLnBrk="1" hangingPunct="1"/>
            <a:r>
              <a:rPr lang="en-US" altLang="en-US" sz="1400" dirty="0">
                <a:latin typeface="Arial" panose="020B0604020202020204" pitchFamily="34" charset="0"/>
                <a:cs typeface="Arial" panose="020B0604020202020204" pitchFamily="34" charset="0"/>
              </a:rPr>
              <a:t>Practical example: I can then check it out after requesting it from a library branch.</a:t>
            </a:r>
          </a:p>
          <a:p>
            <a:pPr lvl="1"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p:txBody>
      </p:sp>
      <p:sp>
        <p:nvSpPr>
          <p:cNvPr id="9523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97BB2CFF-0A85-4058-AC7C-7C346BB7AAF3}" type="slidenum">
              <a:rPr lang="en-US" altLang="en-US" smtClean="0"/>
              <a:pPr eaLnBrk="1" hangingPunct="1">
                <a:spcBef>
                  <a:spcPct val="0"/>
                </a:spcBef>
              </a:pPr>
              <a:t>16</a:t>
            </a:fld>
            <a:endParaRPr lang="en-US" altLang="en-US" dirty="0" smtClean="0"/>
          </a:p>
        </p:txBody>
      </p:sp>
      <p:sp>
        <p:nvSpPr>
          <p:cNvPr id="9523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itchFamily="34" charset="0"/>
              <a:cs typeface="Arial" pitchFamily="34" charset="0"/>
            </a:endParaRPr>
          </a:p>
        </p:txBody>
      </p:sp>
      <p:sp>
        <p:nvSpPr>
          <p:cNvPr id="9626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F19A6079-E722-4A5E-8088-F5BA41426FEE}" type="slidenum">
              <a:rPr lang="en-US" altLang="en-US" smtClean="0"/>
              <a:pPr eaLnBrk="1" hangingPunct="1">
                <a:spcBef>
                  <a:spcPct val="0"/>
                </a:spcBef>
              </a:pPr>
              <a:t>17</a:t>
            </a:fld>
            <a:endParaRPr lang="en-US" altLang="en-US" dirty="0" smtClean="0"/>
          </a:p>
        </p:txBody>
      </p:sp>
      <p:sp>
        <p:nvSpPr>
          <p:cNvPr id="9626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Entities have attributes, and are related.</a:t>
            </a:r>
          </a:p>
          <a:p>
            <a:pPr eaLnBrk="1" hangingPunct="1"/>
            <a:r>
              <a:rPr lang="en-US" altLang="en-US" sz="1400" dirty="0">
                <a:latin typeface="Arial" panose="020B0604020202020204" pitchFamily="34" charset="0"/>
                <a:cs typeface="Arial" panose="020B0604020202020204" pitchFamily="34" charset="0"/>
              </a:rPr>
              <a:t>“Attributes” is a term that can be used interchangeably with the phrase “identifying characteristics”.  RDA uses the term “elements.”</a:t>
            </a:r>
          </a:p>
        </p:txBody>
      </p:sp>
      <p:sp>
        <p:nvSpPr>
          <p:cNvPr id="9626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F19A6079-E722-4A5E-8088-F5BA41426FEE}" type="slidenum">
              <a:rPr lang="en-US" altLang="en-US" smtClean="0"/>
              <a:pPr eaLnBrk="1" hangingPunct="1">
                <a:spcBef>
                  <a:spcPct val="0"/>
                </a:spcBef>
              </a:pPr>
              <a:t>18</a:t>
            </a:fld>
            <a:endParaRPr lang="en-US" altLang="en-US" dirty="0" smtClean="0"/>
          </a:p>
        </p:txBody>
      </p:sp>
      <p:sp>
        <p:nvSpPr>
          <p:cNvPr id="9626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593"/>
              </a:spcBef>
            </a:pPr>
            <a:r>
              <a:rPr lang="en-US" altLang="en-US" sz="1400" dirty="0">
                <a:latin typeface="Arial" panose="020B0604020202020204" pitchFamily="34" charset="0"/>
                <a:cs typeface="Arial" panose="020B0604020202020204" pitchFamily="34" charset="0"/>
              </a:rPr>
              <a:t>Group 1 entities can be thought of as the products of intellectual or artistic creation – the text written by an author, the music written by a composer, the artistic expression created by an illustrator, the manifestation published by a publisher, etc.</a:t>
            </a:r>
          </a:p>
          <a:p>
            <a:pPr eaLnBrk="1" hangingPunct="1">
              <a:spcBef>
                <a:spcPts val="593"/>
              </a:spcBef>
            </a:pPr>
            <a:r>
              <a:rPr lang="en-US" altLang="en-US" sz="1400" dirty="0">
                <a:latin typeface="Arial" panose="020B0604020202020204" pitchFamily="34" charset="0"/>
                <a:cs typeface="Arial" panose="020B0604020202020204" pitchFamily="34" charset="0"/>
              </a:rPr>
              <a:t>Group 2 entities can be thought of as the producers of those products – the author, the composer, the illustrator, the publisher.</a:t>
            </a:r>
          </a:p>
          <a:p>
            <a:pPr eaLnBrk="1" hangingPunct="1">
              <a:spcBef>
                <a:spcPts val="593"/>
              </a:spcBef>
            </a:pPr>
            <a:r>
              <a:rPr lang="en-US" altLang="en-US" sz="1400" dirty="0" smtClean="0">
                <a:latin typeface="Arial" panose="020B0604020202020204" pitchFamily="34" charset="0"/>
                <a:cs typeface="Arial" panose="020B0604020202020204" pitchFamily="34" charset="0"/>
              </a:rPr>
              <a:t>(“</a:t>
            </a:r>
            <a:r>
              <a:rPr lang="en-US" altLang="en-US" sz="1400" dirty="0">
                <a:latin typeface="Arial" panose="020B0604020202020204" pitchFamily="34" charset="0"/>
                <a:cs typeface="Arial" panose="020B0604020202020204" pitchFamily="34" charset="0"/>
              </a:rPr>
              <a:t>Corporate Body”: An organization or group of persons and/or organizations identified by a particular name acting as a unit.”)</a:t>
            </a:r>
          </a:p>
          <a:p>
            <a:pPr eaLnBrk="1" hangingPunct="1">
              <a:spcBef>
                <a:spcPts val="593"/>
              </a:spcBef>
            </a:pPr>
            <a:r>
              <a:rPr lang="en-US" altLang="en-US" sz="1400" dirty="0">
                <a:latin typeface="Arial" panose="020B0604020202020204" pitchFamily="34" charset="0"/>
                <a:cs typeface="Arial" panose="020B0604020202020204" pitchFamily="34" charset="0"/>
              </a:rPr>
              <a:t>Group 3 entities are the subjects of works; these can be any of the Entities listed here, or Entities 1 or 2 (i.e., the person who is a subject of a biography, the play which is the subject of literary criticism) or conceptual or topical subjects.</a:t>
            </a:r>
          </a:p>
          <a:p>
            <a:pPr eaLnBrk="1" hangingPunct="1">
              <a:spcBef>
                <a:spcPts val="600"/>
              </a:spcBef>
            </a:pPr>
            <a:r>
              <a:rPr lang="en-US" altLang="en-US" sz="1400" dirty="0" smtClean="0">
                <a:latin typeface="Arial" panose="020B0604020202020204" pitchFamily="34" charset="0"/>
                <a:cs typeface="Arial" panose="020B0604020202020204" pitchFamily="34" charset="0"/>
              </a:rPr>
              <a:t>We </a:t>
            </a:r>
            <a:r>
              <a:rPr lang="en-US" altLang="en-US" sz="1400" dirty="0">
                <a:latin typeface="Arial" panose="020B0604020202020204" pitchFamily="34" charset="0"/>
                <a:cs typeface="Arial" panose="020B0604020202020204" pitchFamily="34" charset="0"/>
              </a:rPr>
              <a:t>are going to focus in-depth on Group 1 Entities, and later introduce some general concepts regarding Group 2 entities.</a:t>
            </a:r>
          </a:p>
          <a:p>
            <a:pPr eaLnBrk="1" hangingPunct="1"/>
            <a:endParaRPr lang="en-US" altLang="en-US" dirty="0" smtClean="0">
              <a:latin typeface="Calibri" pitchFamily="34" charset="0"/>
              <a:cs typeface="Arial" pitchFamily="34" charset="0"/>
            </a:endParaRPr>
          </a:p>
        </p:txBody>
      </p:sp>
      <p:sp>
        <p:nvSpPr>
          <p:cNvPr id="9728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928583E4-6BE0-4936-8A60-A383183AC8E4}" type="slidenum">
              <a:rPr lang="en-US" altLang="en-US" smtClean="0"/>
              <a:pPr eaLnBrk="1" hangingPunct="1">
                <a:spcBef>
                  <a:spcPct val="0"/>
                </a:spcBef>
              </a:pPr>
              <a:t>19</a:t>
            </a:fld>
            <a:endParaRPr lang="en-US" altLang="en-US" dirty="0" smtClean="0"/>
          </a:p>
        </p:txBody>
      </p:sp>
      <p:sp>
        <p:nvSpPr>
          <p:cNvPr id="9728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&lt;Click&gt; to display second set of bullets</a:t>
            </a:r>
          </a:p>
        </p:txBody>
      </p:sp>
      <p:sp>
        <p:nvSpPr>
          <p:cNvPr id="9830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695E8260-1474-44D9-94CD-5E4921BCFF5A}" type="slidenum">
              <a:rPr lang="en-US" altLang="en-US" smtClean="0"/>
              <a:pPr eaLnBrk="1" hangingPunct="1">
                <a:spcBef>
                  <a:spcPct val="0"/>
                </a:spcBef>
              </a:pPr>
              <a:t>20</a:t>
            </a:fld>
            <a:endParaRPr lang="en-US" altLang="en-US" dirty="0" smtClean="0"/>
          </a:p>
        </p:txBody>
      </p:sp>
      <p:sp>
        <p:nvSpPr>
          <p:cNvPr id="9830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You all have read books, and – I hope! -- searched for bibliographic resources in a library.  Think about the ‘macro’ picture of what you know about the bibliographic universe from your own personal experience.</a:t>
            </a:r>
          </a:p>
          <a:p>
            <a:pPr eaLnBrk="1" hangingPunct="1"/>
            <a:r>
              <a:rPr lang="en-US" altLang="en-US" sz="1400" dirty="0">
                <a:latin typeface="Arial" panose="020B0604020202020204" pitchFamily="34" charset="0"/>
                <a:cs typeface="Arial" panose="020B0604020202020204" pitchFamily="34" charset="0"/>
              </a:rPr>
              <a:t>We will talk about “books” because we all know books – but this also applies to serials, sound recordings, videos, CD-ROMs, etc.</a:t>
            </a:r>
          </a:p>
          <a:p>
            <a:pPr eaLnBrk="1" hangingPunct="1"/>
            <a:endParaRPr lang="en-US" altLang="en-US" dirty="0" smtClean="0">
              <a:latin typeface="Calibri" pitchFamily="34" charset="0"/>
              <a:cs typeface="Arial" pitchFamily="34" charset="0"/>
            </a:endParaRPr>
          </a:p>
        </p:txBody>
      </p:sp>
      <p:sp>
        <p:nvSpPr>
          <p:cNvPr id="9933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DBDA85E8-BA65-48C3-A488-9986C81EEB40}" type="slidenum">
              <a:rPr lang="en-US" altLang="en-US" smtClean="0"/>
              <a:pPr eaLnBrk="1" hangingPunct="1">
                <a:spcBef>
                  <a:spcPct val="0"/>
                </a:spcBef>
              </a:pPr>
              <a:t>21</a:t>
            </a:fld>
            <a:endParaRPr lang="en-US" altLang="en-US" dirty="0" smtClean="0"/>
          </a:p>
        </p:txBody>
      </p:sp>
      <p:sp>
        <p:nvSpPr>
          <p:cNvPr id="9933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980FEE27-B746-4781-9075-72ACDC5781F5}" type="slidenum">
              <a:rPr lang="en-US" altLang="en-US"/>
              <a:pPr algn="r" eaLnBrk="1" hangingPunct="1">
                <a:spcBef>
                  <a:spcPct val="0"/>
                </a:spcBef>
              </a:pPr>
              <a:t>22</a:t>
            </a:fld>
            <a:endParaRPr lang="en-US" altLang="en-US" dirty="0"/>
          </a:p>
        </p:txBody>
      </p:sp>
      <p:sp>
        <p:nvSpPr>
          <p:cNvPr id="100355"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85" tIns="46645" rIns="93285" bIns="46645"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2C8B3A62-3300-4EE2-B4E8-5E23BFDFF216}" type="slidenum">
              <a:rPr lang="en-US" altLang="en-US"/>
              <a:pPr algn="r" eaLnBrk="1" hangingPunct="1">
                <a:spcBef>
                  <a:spcPct val="0"/>
                </a:spcBef>
              </a:pPr>
              <a:t>22</a:t>
            </a:fld>
            <a:endParaRPr lang="en-US" altLang="en-US" dirty="0"/>
          </a:p>
        </p:txBody>
      </p:sp>
      <p:sp>
        <p:nvSpPr>
          <p:cNvPr id="100356"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3" tIns="46639" rIns="93273" bIns="46639"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F8FEBFA9-CF9E-439F-90CF-BEDB86D591DD}" type="slidenum">
              <a:rPr lang="en-US" altLang="en-US"/>
              <a:pPr algn="r" eaLnBrk="1" hangingPunct="1">
                <a:spcBef>
                  <a:spcPct val="0"/>
                </a:spcBef>
              </a:pPr>
              <a:t>22</a:t>
            </a:fld>
            <a:endParaRPr lang="en-US" altLang="en-US" dirty="0"/>
          </a:p>
        </p:txBody>
      </p:sp>
      <p:sp>
        <p:nvSpPr>
          <p:cNvPr id="100357" name="Rectangle 2"/>
          <p:cNvSpPr>
            <a:spLocks noGrp="1" noRot="1" noChangeAspect="1" noChangeArrowheads="1" noTextEdit="1"/>
          </p:cNvSpPr>
          <p:nvPr>
            <p:ph type="sldImg"/>
          </p:nvPr>
        </p:nvSpPr>
        <p:spPr>
          <a:ln/>
        </p:spPr>
      </p:sp>
      <p:sp>
        <p:nvSpPr>
          <p:cNvPr id="100358" name="Rectangle 3"/>
          <p:cNvSpPr>
            <a:spLocks noGrp="1" noChangeArrowheads="1"/>
          </p:cNvSpPr>
          <p:nvPr>
            <p:ph type="body" idx="1"/>
          </p:nvPr>
        </p:nvSpPr>
        <p:spPr>
          <a:xfrm>
            <a:off x="531819" y="4343408"/>
            <a:ext cx="5794375"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3" tIns="46639" rIns="93273" bIns="46639"/>
          <a:lstStyle/>
          <a:p>
            <a:pPr eaLnBrk="1" hangingPunct="1">
              <a:spcBef>
                <a:spcPts val="0"/>
              </a:spcBef>
            </a:pPr>
            <a:r>
              <a:rPr lang="en-US" altLang="en-US" sz="1400" dirty="0">
                <a:latin typeface="Arial" panose="020B0604020202020204" pitchFamily="34" charset="0"/>
                <a:cs typeface="Arial" panose="020B0604020202020204" pitchFamily="34" charset="0"/>
              </a:rPr>
              <a:t>When we say ‘book’ as in “who wrote that book?”, we are thinking at a very high level of abstraction: the conceptual (intellectual or artistic) content that underlies all of the linguistic versions, the basic story being told in the book, the ideas in a person’s head for a book</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FRBR calls this &lt;click&gt; </a:t>
            </a:r>
            <a:r>
              <a:rPr lang="en-US" altLang="en-US" sz="1400" u="sng" dirty="0">
                <a:latin typeface="Arial" panose="020B0604020202020204" pitchFamily="34" charset="0"/>
                <a:cs typeface="Arial" panose="020B0604020202020204" pitchFamily="34" charset="0"/>
              </a:rPr>
              <a:t>work</a:t>
            </a:r>
            <a:r>
              <a:rPr lang="en-US" altLang="en-US" sz="1400" dirty="0">
                <a:latin typeface="Arial" panose="020B0604020202020204" pitchFamily="34" charset="0"/>
                <a:cs typeface="Arial" panose="020B0604020202020204" pitchFamily="34" charset="0"/>
              </a:rPr>
              <a:t>.</a:t>
            </a:r>
          </a:p>
        </p:txBody>
      </p:sp>
      <p:sp>
        <p:nvSpPr>
          <p:cNvPr id="100359"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EF6809F1-3F8B-4708-84B3-3A249C834991}" type="slidenum">
              <a:rPr lang="en-US" altLang="en-US" smtClean="0"/>
              <a:pPr eaLnBrk="1" hangingPunct="1">
                <a:spcBef>
                  <a:spcPct val="0"/>
                </a:spcBef>
              </a:pPr>
              <a:t>22</a:t>
            </a:fld>
            <a:endParaRPr lang="en-US" altLang="en-US" dirty="0" smtClean="0"/>
          </a:p>
        </p:txBody>
      </p:sp>
      <p:sp>
        <p:nvSpPr>
          <p:cNvPr id="1003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16387E96-00B0-4F94-848B-E534AF0DB8A0}" type="slidenum">
              <a:rPr lang="en-US" altLang="en-US"/>
              <a:pPr algn="r" eaLnBrk="1" hangingPunct="1">
                <a:spcBef>
                  <a:spcPct val="0"/>
                </a:spcBef>
              </a:pPr>
              <a:t>23</a:t>
            </a:fld>
            <a:endParaRPr lang="en-US" altLang="en-US" dirty="0"/>
          </a:p>
        </p:txBody>
      </p:sp>
      <p:sp>
        <p:nvSpPr>
          <p:cNvPr id="101379"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85" tIns="46645" rIns="93285" bIns="46645"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2E4ACE22-51BA-4CDA-B07F-9C094E9C00B2}" type="slidenum">
              <a:rPr lang="en-US" altLang="en-US"/>
              <a:pPr algn="r" eaLnBrk="1" hangingPunct="1">
                <a:spcBef>
                  <a:spcPct val="0"/>
                </a:spcBef>
              </a:pPr>
              <a:t>23</a:t>
            </a:fld>
            <a:endParaRPr lang="en-US" altLang="en-US" dirty="0"/>
          </a:p>
        </p:txBody>
      </p:sp>
      <p:sp>
        <p:nvSpPr>
          <p:cNvPr id="101380"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3" tIns="46639" rIns="93273" bIns="46639"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C38FE79E-E597-44DA-B879-AF6FDACC908F}" type="slidenum">
              <a:rPr lang="en-US" altLang="en-US"/>
              <a:pPr algn="r" eaLnBrk="1" hangingPunct="1">
                <a:spcBef>
                  <a:spcPct val="0"/>
                </a:spcBef>
              </a:pPr>
              <a:t>23</a:t>
            </a:fld>
            <a:endParaRPr lang="en-US" altLang="en-US" dirty="0"/>
          </a:p>
        </p:txBody>
      </p:sp>
      <p:sp>
        <p:nvSpPr>
          <p:cNvPr id="101381" name="Rectangle 2"/>
          <p:cNvSpPr>
            <a:spLocks noGrp="1" noRot="1" noChangeAspect="1" noChangeArrowheads="1" noTextEdit="1"/>
          </p:cNvSpPr>
          <p:nvPr>
            <p:ph type="sldImg"/>
          </p:nvPr>
        </p:nvSpPr>
        <p:spPr>
          <a:ln/>
        </p:spPr>
      </p:sp>
      <p:sp>
        <p:nvSpPr>
          <p:cNvPr id="101382" name="Rectangle 3"/>
          <p:cNvSpPr>
            <a:spLocks noGrp="1" noChangeArrowheads="1"/>
          </p:cNvSpPr>
          <p:nvPr>
            <p:ph type="body" idx="1"/>
          </p:nvPr>
        </p:nvSpPr>
        <p:spPr>
          <a:xfrm>
            <a:off x="531819" y="4343408"/>
            <a:ext cx="5794375"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3" tIns="46639" rIns="93273" bIns="46639"/>
          <a:lstStyle/>
          <a:p>
            <a:pPr eaLnBrk="1" hangingPunct="1">
              <a:spcBef>
                <a:spcPts val="0"/>
              </a:spcBef>
            </a:pPr>
            <a:r>
              <a:rPr lang="en-US" altLang="en-US" sz="1400" dirty="0">
                <a:latin typeface="Arial" panose="020B0604020202020204" pitchFamily="34" charset="0"/>
                <a:cs typeface="Arial" panose="020B0604020202020204" pitchFamily="34" charset="0"/>
              </a:rPr>
              <a:t>When we say ‘book’ as in “who translated that book?”  or “who illustrated that book?”, we are thinking at a slightly less abstract level: the way those abstract ideas are expressed.  The ideas may be expressed as alphanumeric characters (in various languages), or as graphic images, or as audible spoken words.  Or we may have a specific text in mind in a specific language.</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FRBR calls this &lt;click&gt; </a:t>
            </a:r>
            <a:r>
              <a:rPr lang="en-US" altLang="en-US" sz="1400" u="sng" dirty="0">
                <a:latin typeface="Arial" panose="020B0604020202020204" pitchFamily="34" charset="0"/>
                <a:cs typeface="Arial" panose="020B0604020202020204" pitchFamily="34" charset="0"/>
              </a:rPr>
              <a:t>expression</a:t>
            </a:r>
            <a:r>
              <a:rPr lang="en-US" altLang="en-US" sz="1400" dirty="0">
                <a:latin typeface="Arial" panose="020B0604020202020204" pitchFamily="34" charset="0"/>
                <a:cs typeface="Arial" panose="020B0604020202020204" pitchFamily="34" charset="0"/>
              </a:rPr>
              <a:t>.</a:t>
            </a: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p:txBody>
      </p:sp>
      <p:sp>
        <p:nvSpPr>
          <p:cNvPr id="101383"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CCAC1926-8959-4004-9981-7C74F2107E28}" type="slidenum">
              <a:rPr lang="en-US" altLang="en-US" smtClean="0"/>
              <a:pPr eaLnBrk="1" hangingPunct="1">
                <a:spcBef>
                  <a:spcPct val="0"/>
                </a:spcBef>
              </a:pPr>
              <a:t>23</a:t>
            </a:fld>
            <a:endParaRPr lang="en-US" altLang="en-US" dirty="0" smtClean="0"/>
          </a:p>
        </p:txBody>
      </p:sp>
      <p:sp>
        <p:nvSpPr>
          <p:cNvPr id="10138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CB14E692-BE78-4C6D-8EE1-1270B51D5C7E}" type="slidenum">
              <a:rPr lang="en-US" altLang="en-US"/>
              <a:pPr algn="r" eaLnBrk="1" hangingPunct="1">
                <a:spcBef>
                  <a:spcPct val="0"/>
                </a:spcBef>
              </a:pPr>
              <a:t>24</a:t>
            </a:fld>
            <a:endParaRPr lang="en-US" altLang="en-US" dirty="0"/>
          </a:p>
        </p:txBody>
      </p:sp>
      <p:sp>
        <p:nvSpPr>
          <p:cNvPr id="102403"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85" tIns="46645" rIns="93285" bIns="46645"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DD79311B-7C55-4A47-B1B9-37088E090AF5}" type="slidenum">
              <a:rPr lang="en-US" altLang="en-US"/>
              <a:pPr algn="r" eaLnBrk="1" hangingPunct="1">
                <a:spcBef>
                  <a:spcPct val="0"/>
                </a:spcBef>
              </a:pPr>
              <a:t>24</a:t>
            </a:fld>
            <a:endParaRPr lang="en-US" altLang="en-US" dirty="0"/>
          </a:p>
        </p:txBody>
      </p:sp>
      <p:sp>
        <p:nvSpPr>
          <p:cNvPr id="102404"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3" tIns="46639" rIns="93273" bIns="46639"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831D5A25-FD98-4D5F-BCA0-7B173447C532}" type="slidenum">
              <a:rPr lang="en-US" altLang="en-US"/>
              <a:pPr algn="r" eaLnBrk="1" hangingPunct="1">
                <a:spcBef>
                  <a:spcPct val="0"/>
                </a:spcBef>
              </a:pPr>
              <a:t>24</a:t>
            </a:fld>
            <a:endParaRPr lang="en-US" altLang="en-US" dirty="0"/>
          </a:p>
        </p:txBody>
      </p:sp>
      <p:sp>
        <p:nvSpPr>
          <p:cNvPr id="102405" name="Rectangle 2"/>
          <p:cNvSpPr>
            <a:spLocks noGrp="1" noRot="1" noChangeAspect="1" noChangeArrowheads="1" noTextEdit="1"/>
          </p:cNvSpPr>
          <p:nvPr>
            <p:ph type="sldImg"/>
          </p:nvPr>
        </p:nvSpPr>
        <p:spPr>
          <a:ln/>
        </p:spPr>
      </p:sp>
      <p:sp>
        <p:nvSpPr>
          <p:cNvPr id="102406" name="Rectangle 3"/>
          <p:cNvSpPr>
            <a:spLocks noGrp="1" noChangeArrowheads="1"/>
          </p:cNvSpPr>
          <p:nvPr>
            <p:ph type="body" idx="1"/>
          </p:nvPr>
        </p:nvSpPr>
        <p:spPr>
          <a:xfrm>
            <a:off x="531819" y="4343408"/>
            <a:ext cx="5794375"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3" tIns="46639" rIns="93273" bIns="46639"/>
          <a:lstStyle/>
          <a:p>
            <a:pPr eaLnBrk="1" hangingPunct="1"/>
            <a:r>
              <a:rPr lang="en-US" altLang="en-US" sz="1400" dirty="0">
                <a:latin typeface="Arial" panose="020B0604020202020204" pitchFamily="34" charset="0"/>
                <a:cs typeface="Arial" panose="020B0604020202020204" pitchFamily="34" charset="0"/>
              </a:rPr>
              <a:t>When we say ‘book’ as in “the physical thing you buy or order or read online”, we are now thinking at a concrete level: the specific publication or iteration from a specific publisher.</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FRBR calls this &lt;click&gt; </a:t>
            </a:r>
            <a:r>
              <a:rPr lang="en-US" altLang="en-US" sz="1400" u="sng" dirty="0">
                <a:latin typeface="Arial" panose="020B0604020202020204" pitchFamily="34" charset="0"/>
                <a:cs typeface="Arial" panose="020B0604020202020204" pitchFamily="34" charset="0"/>
              </a:rPr>
              <a:t>manifestation</a:t>
            </a:r>
            <a:r>
              <a:rPr lang="en-US" altLang="en-US" sz="1400" dirty="0">
                <a:latin typeface="Arial" panose="020B0604020202020204" pitchFamily="34" charset="0"/>
                <a:cs typeface="Arial" panose="020B0604020202020204" pitchFamily="34" charset="0"/>
              </a:rPr>
              <a:t>.</a:t>
            </a:r>
          </a:p>
        </p:txBody>
      </p:sp>
      <p:sp>
        <p:nvSpPr>
          <p:cNvPr id="102407"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675234CA-D54C-42D1-8C3D-518104B6C34F}" type="slidenum">
              <a:rPr lang="en-US" altLang="en-US" smtClean="0"/>
              <a:pPr eaLnBrk="1" hangingPunct="1">
                <a:spcBef>
                  <a:spcPct val="0"/>
                </a:spcBef>
              </a:pPr>
              <a:t>24</a:t>
            </a:fld>
            <a:endParaRPr lang="en-US" altLang="en-US" dirty="0" smtClean="0"/>
          </a:p>
        </p:txBody>
      </p:sp>
      <p:sp>
        <p:nvSpPr>
          <p:cNvPr id="10240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1404DD7F-3634-4326-8DDD-CEFAA0916986}" type="slidenum">
              <a:rPr lang="en-US" altLang="en-US"/>
              <a:pPr algn="r" eaLnBrk="1" hangingPunct="1">
                <a:spcBef>
                  <a:spcPct val="0"/>
                </a:spcBef>
              </a:pPr>
              <a:t>25</a:t>
            </a:fld>
            <a:endParaRPr lang="en-US" altLang="en-US" dirty="0"/>
          </a:p>
        </p:txBody>
      </p:sp>
      <p:sp>
        <p:nvSpPr>
          <p:cNvPr id="103427"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85" tIns="46645" rIns="93285" bIns="46645"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4D610031-DA7F-499B-9A4A-7CC9CF997D53}" type="slidenum">
              <a:rPr lang="en-US" altLang="en-US"/>
              <a:pPr algn="r" eaLnBrk="1" hangingPunct="1">
                <a:spcBef>
                  <a:spcPct val="0"/>
                </a:spcBef>
              </a:pPr>
              <a:t>25</a:t>
            </a:fld>
            <a:endParaRPr lang="en-US" altLang="en-US" dirty="0"/>
          </a:p>
        </p:txBody>
      </p:sp>
      <p:sp>
        <p:nvSpPr>
          <p:cNvPr id="103428"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3" tIns="46639" rIns="93273" bIns="46639"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D198ABA6-972E-40F5-87B5-6D248D218103}" type="slidenum">
              <a:rPr lang="en-US" altLang="en-US"/>
              <a:pPr algn="r" eaLnBrk="1" hangingPunct="1">
                <a:spcBef>
                  <a:spcPct val="0"/>
                </a:spcBef>
              </a:pPr>
              <a:t>25</a:t>
            </a:fld>
            <a:endParaRPr lang="en-US" altLang="en-US" dirty="0"/>
          </a:p>
        </p:txBody>
      </p:sp>
      <p:sp>
        <p:nvSpPr>
          <p:cNvPr id="103429" name="Rectangle 2"/>
          <p:cNvSpPr>
            <a:spLocks noGrp="1" noRot="1" noChangeAspect="1" noChangeArrowheads="1" noTextEdit="1"/>
          </p:cNvSpPr>
          <p:nvPr>
            <p:ph type="sldImg"/>
          </p:nvPr>
        </p:nvSpPr>
        <p:spPr>
          <a:ln/>
        </p:spPr>
      </p:sp>
      <p:sp>
        <p:nvSpPr>
          <p:cNvPr id="103430" name="Rectangle 3"/>
          <p:cNvSpPr>
            <a:spLocks noGrp="1" noChangeArrowheads="1"/>
          </p:cNvSpPr>
          <p:nvPr>
            <p:ph type="body" idx="1"/>
          </p:nvPr>
        </p:nvSpPr>
        <p:spPr>
          <a:xfrm>
            <a:off x="531819" y="4343408"/>
            <a:ext cx="5794375"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3" tIns="46639" rIns="93273" bIns="46639"/>
          <a:lstStyle/>
          <a:p>
            <a:pPr eaLnBrk="1" hangingPunct="1"/>
            <a:r>
              <a:rPr lang="en-US" altLang="en-US" sz="1400" dirty="0">
                <a:latin typeface="Arial" panose="020B0604020202020204" pitchFamily="34" charset="0"/>
                <a:cs typeface="Arial" panose="020B0604020202020204" pitchFamily="34" charset="0"/>
              </a:rPr>
              <a:t>*When we say ‘book’, we could also mean it in the most concrete sense – e.g., a door stop</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FRBR calls this &lt;click&gt; </a:t>
            </a:r>
            <a:r>
              <a:rPr lang="en-US" altLang="en-US" sz="1400" u="sng" dirty="0">
                <a:latin typeface="Arial" panose="020B0604020202020204" pitchFamily="34" charset="0"/>
                <a:cs typeface="Arial" panose="020B0604020202020204" pitchFamily="34" charset="0"/>
              </a:rPr>
              <a:t>item</a:t>
            </a:r>
            <a:r>
              <a:rPr lang="en-US" altLang="en-US" sz="1400" dirty="0">
                <a:latin typeface="Arial" panose="020B0604020202020204" pitchFamily="34" charset="0"/>
                <a:cs typeface="Arial" panose="020B0604020202020204" pitchFamily="34" charset="0"/>
              </a:rPr>
              <a:t>.</a:t>
            </a: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p:txBody>
      </p:sp>
      <p:sp>
        <p:nvSpPr>
          <p:cNvPr id="103431"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D3C401F0-A299-4394-9466-FBFDFA8D1861}" type="slidenum">
              <a:rPr lang="en-US" altLang="en-US" smtClean="0"/>
              <a:pPr eaLnBrk="1" hangingPunct="1">
                <a:spcBef>
                  <a:spcPct val="0"/>
                </a:spcBef>
              </a:pPr>
              <a:t>25</a:t>
            </a:fld>
            <a:endParaRPr lang="en-US" altLang="en-US" dirty="0" smtClean="0"/>
          </a:p>
        </p:txBody>
      </p:sp>
      <p:sp>
        <p:nvSpPr>
          <p:cNvPr id="1034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222375" y="687388"/>
            <a:ext cx="4264025" cy="3198812"/>
          </a:xfrm>
          <a:ln/>
        </p:spPr>
      </p:sp>
      <p:sp>
        <p:nvSpPr>
          <p:cNvPr id="104451" name="Rectangle 3"/>
          <p:cNvSpPr>
            <a:spLocks noGrp="1" noChangeArrowheads="1"/>
          </p:cNvSpPr>
          <p:nvPr>
            <p:ph type="body" idx="1"/>
          </p:nvPr>
        </p:nvSpPr>
        <p:spPr>
          <a:xfrm>
            <a:off x="685801" y="4114808"/>
            <a:ext cx="5486400" cy="4341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400" dirty="0">
                <a:latin typeface="Arial" panose="020B0604020202020204" pitchFamily="34" charset="0"/>
                <a:cs typeface="Arial" panose="020B0604020202020204" pitchFamily="34" charset="0"/>
              </a:rPr>
              <a:t>[Animation triggered by time-delays; no need to click]</a:t>
            </a:r>
          </a:p>
          <a:p>
            <a:pPr eaLnBrk="1" hangingPunct="1">
              <a:spcBef>
                <a:spcPts val="0"/>
              </a:spcBef>
            </a:pPr>
            <a:endParaRPr lang="en-US" altLang="en-US" sz="1400" b="1" i="1" dirty="0">
              <a:latin typeface="Arial" panose="020B0604020202020204" pitchFamily="34" charset="0"/>
              <a:cs typeface="Arial" panose="020B0604020202020204" pitchFamily="34" charset="0"/>
            </a:endParaRPr>
          </a:p>
          <a:p>
            <a:pPr eaLnBrk="1" hangingPunct="1">
              <a:spcBef>
                <a:spcPts val="0"/>
              </a:spcBef>
            </a:pPr>
            <a:r>
              <a:rPr lang="en-US" altLang="en-US" sz="1400" b="1" i="1" dirty="0">
                <a:latin typeface="Arial" panose="020B0604020202020204" pitchFamily="34" charset="0"/>
                <a:cs typeface="Arial" panose="020B0604020202020204" pitchFamily="34" charset="0"/>
              </a:rPr>
              <a:t>Work</a:t>
            </a:r>
            <a:r>
              <a:rPr lang="en-US" altLang="en-US" sz="1400" dirty="0">
                <a:latin typeface="Arial" panose="020B0604020202020204" pitchFamily="34" charset="0"/>
                <a:cs typeface="Arial" panose="020B0604020202020204" pitchFamily="34" charset="0"/>
              </a:rPr>
              <a:t> is a distinct intellectual or artistic creation.  </a:t>
            </a:r>
          </a:p>
          <a:p>
            <a:pPr eaLnBrk="1" hangingPunct="1">
              <a:spcBef>
                <a:spcPts val="0"/>
              </a:spcBef>
            </a:pPr>
            <a:r>
              <a:rPr lang="en-US" altLang="en-US" sz="1400" dirty="0">
                <a:latin typeface="Arial" panose="020B0604020202020204" pitchFamily="34" charset="0"/>
                <a:cs typeface="Arial" panose="020B0604020202020204" pitchFamily="34" charset="0"/>
              </a:rPr>
              <a:t>A work is realized through an </a:t>
            </a:r>
            <a:r>
              <a:rPr lang="en-US" altLang="en-US" sz="1400" b="1" i="1" dirty="0">
                <a:latin typeface="Arial" panose="020B0604020202020204" pitchFamily="34" charset="0"/>
                <a:cs typeface="Arial" panose="020B0604020202020204" pitchFamily="34" charset="0"/>
              </a:rPr>
              <a:t>expression</a:t>
            </a:r>
            <a:r>
              <a:rPr lang="en-US" altLang="en-US" sz="1400" dirty="0">
                <a:latin typeface="Arial" panose="020B0604020202020204" pitchFamily="34" charset="0"/>
                <a:cs typeface="Arial" panose="020B0604020202020204" pitchFamily="34" charset="0"/>
              </a:rPr>
              <a:t> in some form (writing, musical notation, sound, image, etc., or a combination).  Performances, translations, and versions are expressions.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Once we capture an expression of a work in some container</a:t>
            </a:r>
            <a:r>
              <a:rPr lang="en-US" altLang="en-US" sz="1400" u="sng" dirty="0">
                <a:latin typeface="Arial" panose="020B0604020202020204" pitchFamily="34" charset="0"/>
                <a:cs typeface="Arial" panose="020B0604020202020204" pitchFamily="34" charset="0"/>
              </a:rPr>
              <a:t>,</a:t>
            </a:r>
            <a:r>
              <a:rPr lang="en-US" altLang="en-US" sz="1400" dirty="0">
                <a:latin typeface="Arial" panose="020B0604020202020204" pitchFamily="34" charset="0"/>
                <a:cs typeface="Arial" panose="020B0604020202020204" pitchFamily="34" charset="0"/>
              </a:rPr>
              <a:t> we move from the abstract to the more concrete.</a:t>
            </a:r>
          </a:p>
          <a:p>
            <a:pPr eaLnBrk="1" hangingPunct="1">
              <a:spcBef>
                <a:spcPts val="0"/>
              </a:spcBef>
            </a:pPr>
            <a:r>
              <a:rPr lang="en-US" altLang="en-US" sz="1400" dirty="0">
                <a:latin typeface="Arial" panose="020B0604020202020204" pitchFamily="34" charset="0"/>
                <a:cs typeface="Arial" panose="020B0604020202020204" pitchFamily="34" charset="0"/>
              </a:rPr>
              <a:t>A </a:t>
            </a:r>
            <a:r>
              <a:rPr lang="en-US" altLang="en-US" sz="1400" b="1" i="1" dirty="0">
                <a:latin typeface="Arial" panose="020B0604020202020204" pitchFamily="34" charset="0"/>
                <a:cs typeface="Arial" panose="020B0604020202020204" pitchFamily="34" charset="0"/>
              </a:rPr>
              <a:t>manifestation</a:t>
            </a:r>
            <a:r>
              <a:rPr lang="en-US" altLang="en-US" sz="1400" i="1" dirty="0">
                <a:latin typeface="Arial" panose="020B0604020202020204" pitchFamily="34" charset="0"/>
                <a:cs typeface="Arial" panose="020B0604020202020204" pitchFamily="34" charset="0"/>
              </a:rPr>
              <a:t> </a:t>
            </a:r>
            <a:r>
              <a:rPr lang="en-US" altLang="en-US" sz="1400" dirty="0">
                <a:latin typeface="Arial" panose="020B0604020202020204" pitchFamily="34" charset="0"/>
                <a:cs typeface="Arial" panose="020B0604020202020204" pitchFamily="34" charset="0"/>
              </a:rPr>
              <a:t>is the physical embodiment of an expression of a work, and represents all the physical objects that have the same characteristics of intellectual content and physical form.  Manifestations appear in various “carriers,” such as books, maps, sound recordings, films, CD-ROMs, DVDs, Web pages, etc.  </a:t>
            </a:r>
          </a:p>
          <a:p>
            <a:pPr eaLnBrk="1" hangingPunct="1">
              <a:spcBef>
                <a:spcPts val="0"/>
              </a:spcBef>
            </a:pPr>
            <a:r>
              <a:rPr lang="en-US" altLang="en-US" sz="1400" dirty="0">
                <a:latin typeface="Arial" panose="020B0604020202020204" pitchFamily="34" charset="0"/>
                <a:cs typeface="Arial" panose="020B0604020202020204" pitchFamily="34" charset="0"/>
              </a:rPr>
              <a:t>One example or copy of a manifestation is an </a:t>
            </a:r>
            <a:r>
              <a:rPr lang="en-US" altLang="en-US" sz="1400" b="1" i="1" dirty="0">
                <a:latin typeface="Arial" panose="020B0604020202020204" pitchFamily="34" charset="0"/>
                <a:cs typeface="Arial" panose="020B0604020202020204" pitchFamily="34" charset="0"/>
              </a:rPr>
              <a:t>item</a:t>
            </a:r>
            <a:r>
              <a:rPr lang="en-US" altLang="en-US" sz="1400" dirty="0">
                <a:latin typeface="Arial" panose="020B0604020202020204" pitchFamily="34" charset="0"/>
                <a:cs typeface="Arial" panose="020B0604020202020204" pitchFamily="34" charset="0"/>
              </a:rPr>
              <a:t>.  Usually it is a single object, but it may consist of more than one physical object, e.g., a book issued in 2 volumes. </a:t>
            </a:r>
          </a:p>
          <a:p>
            <a:pPr eaLnBrk="1" hangingPunct="1">
              <a:spcBef>
                <a:spcPts val="0"/>
              </a:spcBef>
            </a:pPr>
            <a:endParaRPr lang="en-US" altLang="en-US" sz="1400" dirty="0">
              <a:solidFill>
                <a:srgbClr val="000000"/>
              </a:solidFill>
              <a:latin typeface="Arial" panose="020B0604020202020204" pitchFamily="34" charset="0"/>
              <a:cs typeface="Arial" panose="020B0604020202020204" pitchFamily="34" charset="0"/>
            </a:endParaRPr>
          </a:p>
        </p:txBody>
      </p:sp>
      <p:sp>
        <p:nvSpPr>
          <p:cNvPr id="10445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05ECD876-FEAF-4A66-8D15-45ADA09593B6}" type="slidenum">
              <a:rPr lang="en-US" altLang="en-US" smtClean="0"/>
              <a:pPr eaLnBrk="1" hangingPunct="1">
                <a:spcBef>
                  <a:spcPct val="0"/>
                </a:spcBef>
              </a:pPr>
              <a:t>26</a:t>
            </a:fld>
            <a:endParaRPr lang="en-US" altLang="en-US" dirty="0" smtClean="0"/>
          </a:p>
        </p:txBody>
      </p:sp>
      <p:sp>
        <p:nvSpPr>
          <p:cNvPr id="10445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Analogy to ordering online from Amazon:</a:t>
            </a:r>
          </a:p>
          <a:p>
            <a:pPr marL="282635" indent="-282635"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You order a </a:t>
            </a:r>
            <a:r>
              <a:rPr lang="en-US" altLang="en-US" sz="1400" i="1" dirty="0">
                <a:latin typeface="Arial" panose="020B0604020202020204" pitchFamily="34" charset="0"/>
                <a:cs typeface="Arial" panose="020B0604020202020204" pitchFamily="34" charset="0"/>
              </a:rPr>
              <a:t>manifestation</a:t>
            </a:r>
            <a:r>
              <a:rPr lang="en-US" altLang="en-US" sz="1400" dirty="0">
                <a:latin typeface="Arial" panose="020B0604020202020204" pitchFamily="34" charset="0"/>
                <a:cs typeface="Arial" panose="020B0604020202020204" pitchFamily="34" charset="0"/>
              </a:rPr>
              <a:t> (specific edition, by a specific publisher)</a:t>
            </a:r>
          </a:p>
          <a:p>
            <a:pPr marL="282635" indent="-282635" eaLnBrk="1" hangingPunct="1">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They send you an </a:t>
            </a:r>
            <a:r>
              <a:rPr lang="en-US" altLang="en-US" sz="1400" i="1" dirty="0">
                <a:latin typeface="Arial" panose="020B0604020202020204" pitchFamily="34" charset="0"/>
                <a:cs typeface="Arial" panose="020B0604020202020204" pitchFamily="34" charset="0"/>
              </a:rPr>
              <a:t>item</a:t>
            </a:r>
            <a:r>
              <a:rPr lang="en-US" altLang="en-US" sz="1400" dirty="0">
                <a:latin typeface="Arial" panose="020B0604020202020204" pitchFamily="34" charset="0"/>
                <a:cs typeface="Arial" panose="020B0604020202020204" pitchFamily="34" charset="0"/>
              </a:rPr>
              <a:t> (a specific copy – but any one from a shelf full of identical copies of that particular manifestation)</a:t>
            </a:r>
          </a:p>
        </p:txBody>
      </p:sp>
      <p:sp>
        <p:nvSpPr>
          <p:cNvPr id="10547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0F570164-CEA8-4EF6-846D-9F83893EC40A}" type="slidenum">
              <a:rPr lang="en-US" altLang="en-US" smtClean="0"/>
              <a:pPr eaLnBrk="1" hangingPunct="1">
                <a:spcBef>
                  <a:spcPct val="0"/>
                </a:spcBef>
              </a:pPr>
              <a:t>27</a:t>
            </a:fld>
            <a:endParaRPr lang="en-US" altLang="en-US" dirty="0" smtClean="0"/>
          </a:p>
        </p:txBody>
      </p:sp>
      <p:sp>
        <p:nvSpPr>
          <p:cNvPr id="10547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0"/>
              </a:spcBef>
            </a:pPr>
            <a:r>
              <a:rPr lang="en-US" altLang="en-US" sz="1400" dirty="0">
                <a:latin typeface="Arial" panose="020B0604020202020204" pitchFamily="34" charset="0"/>
                <a:cs typeface="Arial" panose="020B0604020202020204" pitchFamily="34" charset="0"/>
              </a:rPr>
              <a:t>The </a:t>
            </a:r>
            <a:r>
              <a:rPr lang="en-US" altLang="en-US" sz="1400" b="1" dirty="0">
                <a:latin typeface="Arial" panose="020B0604020202020204" pitchFamily="34" charset="0"/>
                <a:cs typeface="Arial" panose="020B0604020202020204" pitchFamily="34" charset="0"/>
              </a:rPr>
              <a:t>Work</a:t>
            </a:r>
            <a:r>
              <a:rPr lang="en-US" altLang="en-US" sz="1400" dirty="0">
                <a:latin typeface="Arial" panose="020B0604020202020204" pitchFamily="34" charset="0"/>
                <a:cs typeface="Arial" panose="020B0604020202020204" pitchFamily="34" charset="0"/>
              </a:rPr>
              <a:t> can be thought of as the ideas in the head of the creator.  At this point, those ideas have not yet been </a:t>
            </a:r>
            <a:r>
              <a:rPr lang="en-US" altLang="en-US" sz="1400" i="1" dirty="0">
                <a:latin typeface="Arial" panose="020B0604020202020204" pitchFamily="34" charset="0"/>
                <a:cs typeface="Arial" panose="020B0604020202020204" pitchFamily="34" charset="0"/>
              </a:rPr>
              <a:t>expressed</a:t>
            </a:r>
            <a:r>
              <a:rPr lang="en-US" altLang="en-US" sz="1400" dirty="0">
                <a:latin typeface="Arial" panose="020B0604020202020204" pitchFamily="34" charset="0"/>
                <a:cs typeface="Arial" panose="020B0604020202020204" pitchFamily="34" charset="0"/>
              </a:rPr>
              <a:t> (e.g., written down, for a book) and there is no concrete material object.</a:t>
            </a:r>
          </a:p>
          <a:p>
            <a:pPr>
              <a:spcBef>
                <a:spcPts val="0"/>
              </a:spcBef>
            </a:pPr>
            <a:endParaRPr lang="en-US" altLang="en-US" sz="1400" dirty="0">
              <a:latin typeface="Arial" panose="020B0604020202020204" pitchFamily="34" charset="0"/>
              <a:cs typeface="Arial" panose="020B0604020202020204" pitchFamily="34" charset="0"/>
            </a:endParaRPr>
          </a:p>
          <a:p>
            <a:pPr>
              <a:spcBef>
                <a:spcPts val="0"/>
              </a:spcBef>
            </a:pPr>
            <a:r>
              <a:rPr lang="en-US" altLang="en-US" sz="1400" dirty="0">
                <a:latin typeface="Arial" panose="020B0604020202020204" pitchFamily="34" charset="0"/>
                <a:cs typeface="Arial" panose="020B0604020202020204" pitchFamily="34" charset="0"/>
              </a:rPr>
              <a:t>We will look in more detail at attributes shortly.</a:t>
            </a:r>
          </a:p>
          <a:p>
            <a:pPr>
              <a:spcBef>
                <a:spcPts val="0"/>
              </a:spcBef>
            </a:pPr>
            <a:endParaRPr lang="en-US" altLang="en-US" sz="1400" dirty="0">
              <a:latin typeface="Arial" panose="020B0604020202020204" pitchFamily="34" charset="0"/>
              <a:cs typeface="Arial" panose="020B0604020202020204" pitchFamily="34" charset="0"/>
            </a:endParaRPr>
          </a:p>
          <a:p>
            <a:pPr>
              <a:spcBef>
                <a:spcPts val="0"/>
              </a:spcBef>
            </a:pPr>
            <a:r>
              <a:rPr lang="en-US" altLang="en-US" sz="1400" dirty="0">
                <a:latin typeface="Arial" panose="020B0604020202020204" pitchFamily="34" charset="0"/>
                <a:cs typeface="Arial" panose="020B0604020202020204" pitchFamily="34" charset="0"/>
              </a:rPr>
              <a:t>Two selected attributes of </a:t>
            </a:r>
            <a:r>
              <a:rPr lang="en-US" altLang="en-US" sz="1400" i="1" dirty="0">
                <a:latin typeface="Arial" panose="020B0604020202020204" pitchFamily="34" charset="0"/>
                <a:cs typeface="Arial" panose="020B0604020202020204" pitchFamily="34" charset="0"/>
              </a:rPr>
              <a:t>work</a:t>
            </a:r>
            <a:r>
              <a:rPr lang="en-US" altLang="en-US" sz="1400" dirty="0">
                <a:latin typeface="Arial" panose="020B0604020202020204" pitchFamily="34" charset="0"/>
                <a:cs typeface="Arial" panose="020B0604020202020204" pitchFamily="34" charset="0"/>
              </a:rPr>
              <a:t> are Title of the Work and Form of Work </a:t>
            </a:r>
          </a:p>
        </p:txBody>
      </p:sp>
      <p:sp>
        <p:nvSpPr>
          <p:cNvPr id="10650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372ABF64-82B7-431E-B392-F8A22F4A02A7}" type="slidenum">
              <a:rPr lang="en-US" altLang="en-US" smtClean="0"/>
              <a:pPr eaLnBrk="1" hangingPunct="1">
                <a:spcBef>
                  <a:spcPct val="0"/>
                </a:spcBef>
              </a:pPr>
              <a:t>28</a:t>
            </a:fld>
            <a:endParaRPr lang="en-US" altLang="en-US" dirty="0" smtClean="0"/>
          </a:p>
        </p:txBody>
      </p:sp>
      <p:sp>
        <p:nvSpPr>
          <p:cNvPr id="10650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4CAE38EE-B8AF-4D55-B6B7-892BF652EB53}" type="slidenum">
              <a:rPr lang="en-US" altLang="en-US"/>
              <a:pPr algn="r" eaLnBrk="1" hangingPunct="1">
                <a:spcBef>
                  <a:spcPct val="0"/>
                </a:spcBef>
              </a:pPr>
              <a:t>29</a:t>
            </a:fld>
            <a:endParaRPr lang="en-US" altLang="en-US" dirty="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spcBef>
                <a:spcPts val="0"/>
              </a:spcBef>
            </a:pPr>
            <a:r>
              <a:rPr lang="en-US" altLang="en-US" sz="1400" dirty="0">
                <a:latin typeface="Arial" panose="020B0604020202020204" pitchFamily="34" charset="0"/>
                <a:cs typeface="Arial" panose="020B0604020202020204" pitchFamily="34" charset="0"/>
              </a:rPr>
              <a:t>Each of these choices is a FRBR entity.  Which refers to a </a:t>
            </a:r>
            <a:r>
              <a:rPr lang="en-US" altLang="en-US" sz="1400" i="1" dirty="0">
                <a:latin typeface="Arial" panose="020B0604020202020204" pitchFamily="34" charset="0"/>
                <a:cs typeface="Arial" panose="020B0604020202020204" pitchFamily="34" charset="0"/>
              </a:rPr>
              <a:t>Work</a:t>
            </a:r>
            <a:r>
              <a:rPr lang="en-US" altLang="en-US" sz="1400" dirty="0">
                <a:latin typeface="Arial" panose="020B0604020202020204" pitchFamily="34" charset="0"/>
                <a:cs typeface="Arial" panose="020B0604020202020204" pitchFamily="34" charset="0"/>
              </a:rPr>
              <a:t>?</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For this question, the Work attributes Title of the Work and Form of Work (introduced on the previous slide) identify the play </a:t>
            </a:r>
            <a:r>
              <a:rPr lang="en-US" altLang="en-US" sz="1400" i="1" dirty="0">
                <a:latin typeface="Arial" panose="020B0604020202020204" pitchFamily="34" charset="0"/>
                <a:cs typeface="Arial" panose="020B0604020202020204" pitchFamily="34" charset="0"/>
              </a:rPr>
              <a:t>Hamlet</a:t>
            </a:r>
            <a:r>
              <a:rPr lang="en-US" altLang="en-US" sz="1400" dirty="0">
                <a:latin typeface="Arial" panose="020B0604020202020204" pitchFamily="34" charset="0"/>
                <a:cs typeface="Arial" panose="020B0604020202020204" pitchFamily="34" charset="0"/>
              </a:rPr>
              <a:t>.</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The correct answer is E.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[click to display yellow highlight around correct choice] </a:t>
            </a: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p:txBody>
      </p:sp>
      <p:sp>
        <p:nvSpPr>
          <p:cNvPr id="107525"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A336AFF1-0A10-4FC3-BAF0-CE4BDFE033C2}" type="slidenum">
              <a:rPr lang="en-US" altLang="en-US" smtClean="0"/>
              <a:pPr eaLnBrk="1" hangingPunct="1">
                <a:spcBef>
                  <a:spcPct val="0"/>
                </a:spcBef>
              </a:pPr>
              <a:t>29</a:t>
            </a:fld>
            <a:endParaRPr lang="en-US" altLang="en-US" dirty="0" smtClean="0"/>
          </a:p>
        </p:txBody>
      </p:sp>
      <p:sp>
        <p:nvSpPr>
          <p:cNvPr id="10752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xfrm>
            <a:off x="685800" y="4343408"/>
            <a:ext cx="5867400"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400" dirty="0">
                <a:latin typeface="Arial" panose="020B0604020202020204" pitchFamily="34" charset="0"/>
                <a:cs typeface="Arial" panose="020B0604020202020204" pitchFamily="34" charset="0"/>
              </a:rPr>
              <a:t>NOW, with the </a:t>
            </a:r>
            <a:r>
              <a:rPr lang="en-US" altLang="en-US" sz="1400" b="1" dirty="0">
                <a:latin typeface="Arial" panose="020B0604020202020204" pitchFamily="34" charset="0"/>
                <a:cs typeface="Arial" panose="020B0604020202020204" pitchFamily="34" charset="0"/>
              </a:rPr>
              <a:t>Expression</a:t>
            </a:r>
            <a:r>
              <a:rPr lang="en-US" altLang="en-US" sz="1400" dirty="0">
                <a:latin typeface="Arial" panose="020B0604020202020204" pitchFamily="34" charset="0"/>
                <a:cs typeface="Arial" panose="020B0604020202020204" pitchFamily="34" charset="0"/>
              </a:rPr>
              <a:t>, the ideas in the head of the creator are </a:t>
            </a:r>
            <a:r>
              <a:rPr lang="en-US" altLang="en-US" sz="1400" i="1" dirty="0">
                <a:latin typeface="Arial" panose="020B0604020202020204" pitchFamily="34" charset="0"/>
                <a:cs typeface="Arial" panose="020B0604020202020204" pitchFamily="34" charset="0"/>
              </a:rPr>
              <a:t>expressed</a:t>
            </a:r>
            <a:r>
              <a:rPr lang="en-US" altLang="en-US" sz="1400" dirty="0">
                <a:latin typeface="Arial" panose="020B0604020202020204" pitchFamily="34" charset="0"/>
                <a:cs typeface="Arial" panose="020B0604020202020204" pitchFamily="34" charset="0"/>
              </a:rPr>
              <a:t>.</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For example, the ideas may be expressed in alphanumeric notation in the language in which the creator conceived them.  Or in another language.  Or in a graphic representation.  Or in some other form.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Two selected attributes of </a:t>
            </a:r>
            <a:r>
              <a:rPr lang="en-US" altLang="en-US" sz="1400" i="1" dirty="0">
                <a:latin typeface="Arial" panose="020B0604020202020204" pitchFamily="34" charset="0"/>
                <a:cs typeface="Arial" panose="020B0604020202020204" pitchFamily="34" charset="0"/>
              </a:rPr>
              <a:t>Expression</a:t>
            </a:r>
            <a:r>
              <a:rPr lang="en-US" altLang="en-US" sz="1400" dirty="0">
                <a:latin typeface="Arial" panose="020B0604020202020204" pitchFamily="34" charset="0"/>
                <a:cs typeface="Arial" panose="020B0604020202020204" pitchFamily="34" charset="0"/>
              </a:rPr>
              <a:t> are Language of Expression</a:t>
            </a:r>
            <a:r>
              <a:rPr lang="en-US" altLang="en-US" sz="1400" b="1" dirty="0">
                <a:latin typeface="Arial" panose="020B0604020202020204" pitchFamily="34" charset="0"/>
                <a:cs typeface="Arial" panose="020B0604020202020204" pitchFamily="34" charset="0"/>
              </a:rPr>
              <a:t> </a:t>
            </a:r>
            <a:r>
              <a:rPr lang="en-US" altLang="en-US" sz="1400" dirty="0">
                <a:latin typeface="Arial" panose="020B0604020202020204" pitchFamily="34" charset="0"/>
                <a:cs typeface="Arial" panose="020B0604020202020204" pitchFamily="34" charset="0"/>
              </a:rPr>
              <a:t>and Medium of Performance.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[Click to display text box]</a:t>
            </a:r>
          </a:p>
        </p:txBody>
      </p:sp>
      <p:sp>
        <p:nvSpPr>
          <p:cNvPr id="10957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E2BE4AE2-1A73-4D2B-AFE5-0EFB27E1C2E2}" type="slidenum">
              <a:rPr lang="en-US" altLang="en-US" smtClean="0"/>
              <a:pPr eaLnBrk="1" hangingPunct="1">
                <a:spcBef>
                  <a:spcPct val="0"/>
                </a:spcBef>
              </a:pPr>
              <a:t>30</a:t>
            </a:fld>
            <a:endParaRPr lang="en-US" altLang="en-US" dirty="0" smtClean="0"/>
          </a:p>
        </p:txBody>
      </p:sp>
      <p:sp>
        <p:nvSpPr>
          <p:cNvPr id="10957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1FFF8AC4-BD78-4E4F-992F-4CBB2B4BC21E}" type="slidenum">
              <a:rPr lang="en-US" altLang="en-US"/>
              <a:pPr algn="r" eaLnBrk="1" hangingPunct="1">
                <a:spcBef>
                  <a:spcPct val="0"/>
                </a:spcBef>
              </a:pPr>
              <a:t>31</a:t>
            </a:fld>
            <a:endParaRPr lang="en-US" altLang="en-US" dirty="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spcBef>
                <a:spcPts val="0"/>
              </a:spcBef>
            </a:pPr>
            <a:r>
              <a:rPr lang="en-US" altLang="en-US" sz="1400" dirty="0">
                <a:latin typeface="Arial" panose="020B0604020202020204" pitchFamily="34" charset="0"/>
                <a:cs typeface="Arial" panose="020B0604020202020204" pitchFamily="34" charset="0"/>
              </a:rPr>
              <a:t>Each of these choices is a FRBR entity.  Which refers to an </a:t>
            </a:r>
            <a:r>
              <a:rPr lang="en-US" altLang="en-US" sz="1400" i="1" dirty="0">
                <a:latin typeface="Arial" panose="020B0604020202020204" pitchFamily="34" charset="0"/>
                <a:cs typeface="Arial" panose="020B0604020202020204" pitchFamily="34" charset="0"/>
              </a:rPr>
              <a:t>Expression</a:t>
            </a:r>
            <a:r>
              <a:rPr lang="en-US" altLang="en-US" sz="1400" dirty="0">
                <a:latin typeface="Arial" panose="020B0604020202020204" pitchFamily="34" charset="0"/>
                <a:cs typeface="Arial" panose="020B0604020202020204" pitchFamily="34" charset="0"/>
              </a:rPr>
              <a:t>?</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For this question, the Expression attribute Language of Expression (introduced on the previous slide) identifies the French translation, and Medium of Performance (also introduced on the previous slide) identifies the London Symphony Orchestra 2005 performance.</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The correct answer is C </a:t>
            </a:r>
            <a:r>
              <a:rPr lang="en-US" altLang="en-US" sz="1400" i="1" dirty="0">
                <a:latin typeface="Arial" panose="020B0604020202020204" pitchFamily="34" charset="0"/>
                <a:cs typeface="Arial" panose="020B0604020202020204" pitchFamily="34" charset="0"/>
              </a:rPr>
              <a:t>and</a:t>
            </a:r>
            <a:r>
              <a:rPr lang="en-US" altLang="en-US" sz="1400" dirty="0">
                <a:latin typeface="Arial" panose="020B0604020202020204" pitchFamily="34" charset="0"/>
                <a:cs typeface="Arial" panose="020B0604020202020204" pitchFamily="34" charset="0"/>
              </a:rPr>
              <a:t> D.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defTabSz="924384" eaLnBrk="1" hangingPunct="1">
              <a:spcBef>
                <a:spcPts val="0"/>
              </a:spcBef>
              <a:defRPr/>
            </a:pPr>
            <a:r>
              <a:rPr lang="en-US" altLang="en-US" sz="1400" dirty="0">
                <a:latin typeface="Arial" panose="020B0604020202020204" pitchFamily="34" charset="0"/>
                <a:cs typeface="Arial" panose="020B0604020202020204" pitchFamily="34" charset="0"/>
              </a:rPr>
              <a:t>[click to display yellow highlights around correct choices]</a:t>
            </a: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p:txBody>
      </p:sp>
      <p:sp>
        <p:nvSpPr>
          <p:cNvPr id="110597"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400B6A58-9B08-4B0C-947E-A80A0F1A7F7B}" type="slidenum">
              <a:rPr lang="en-US" altLang="en-US" smtClean="0"/>
              <a:pPr eaLnBrk="1" hangingPunct="1">
                <a:spcBef>
                  <a:spcPct val="0"/>
                </a:spcBef>
              </a:pPr>
              <a:t>31</a:t>
            </a:fld>
            <a:endParaRPr lang="en-US" altLang="en-US" dirty="0" smtClean="0"/>
          </a:p>
        </p:txBody>
      </p:sp>
      <p:sp>
        <p:nvSpPr>
          <p:cNvPr id="11059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xfrm>
            <a:off x="685799" y="4343408"/>
            <a:ext cx="5943600"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400" dirty="0">
                <a:latin typeface="Arial" panose="020B0604020202020204" pitchFamily="34" charset="0"/>
                <a:cs typeface="Arial" panose="020B0604020202020204" pitchFamily="34" charset="0"/>
              </a:rPr>
              <a:t>NOW, with the </a:t>
            </a:r>
            <a:r>
              <a:rPr lang="en-US" altLang="en-US" sz="1400" b="1" dirty="0">
                <a:latin typeface="Arial" panose="020B0604020202020204" pitchFamily="34" charset="0"/>
                <a:cs typeface="Arial" panose="020B0604020202020204" pitchFamily="34" charset="0"/>
              </a:rPr>
              <a:t>Manifestation</a:t>
            </a:r>
            <a:r>
              <a:rPr lang="en-US" altLang="en-US" sz="1400" dirty="0">
                <a:latin typeface="Arial" panose="020B0604020202020204" pitchFamily="34" charset="0"/>
                <a:cs typeface="Arial" panose="020B0604020202020204" pitchFamily="34" charset="0"/>
              </a:rPr>
              <a:t>, a particular expression of the work is made ‘manifest’ in some concrete entity.</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For example, the expression may be published by a specific publisher.</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Two selected attributes of </a:t>
            </a:r>
            <a:r>
              <a:rPr lang="en-US" altLang="en-US" sz="1400" i="1" dirty="0">
                <a:latin typeface="Arial" panose="020B0604020202020204" pitchFamily="34" charset="0"/>
                <a:cs typeface="Arial" panose="020B0604020202020204" pitchFamily="34" charset="0"/>
              </a:rPr>
              <a:t>manifestation</a:t>
            </a:r>
            <a:r>
              <a:rPr lang="en-US" altLang="en-US" sz="1400" dirty="0">
                <a:latin typeface="Arial" panose="020B0604020202020204" pitchFamily="34" charset="0"/>
                <a:cs typeface="Arial" panose="020B0604020202020204" pitchFamily="34" charset="0"/>
              </a:rPr>
              <a:t> are Publisher/Distributor and Date of Publication/Distribution.</a:t>
            </a:r>
          </a:p>
          <a:p>
            <a:pPr defTabSz="924384" eaLnBrk="1" hangingPunct="1">
              <a:spcBef>
                <a:spcPts val="0"/>
              </a:spcBef>
              <a:defRPr/>
            </a:pPr>
            <a:endParaRPr lang="en-US" altLang="en-US" sz="1400" dirty="0">
              <a:latin typeface="Arial" panose="020B0604020202020204" pitchFamily="34" charset="0"/>
              <a:cs typeface="Arial" panose="020B0604020202020204" pitchFamily="34" charset="0"/>
            </a:endParaRPr>
          </a:p>
          <a:p>
            <a:pPr defTabSz="924384" eaLnBrk="1" hangingPunct="1">
              <a:spcBef>
                <a:spcPts val="0"/>
              </a:spcBef>
              <a:defRPr/>
            </a:pPr>
            <a:r>
              <a:rPr lang="en-US" altLang="en-US" sz="1400" dirty="0">
                <a:latin typeface="Arial" panose="020B0604020202020204" pitchFamily="34" charset="0"/>
                <a:cs typeface="Arial" panose="020B0604020202020204" pitchFamily="34" charset="0"/>
              </a:rPr>
              <a:t>[Click to display text box]</a:t>
            </a:r>
          </a:p>
          <a:p>
            <a:pPr eaLnBrk="1" hangingPunct="1">
              <a:spcBef>
                <a:spcPts val="0"/>
              </a:spcBef>
            </a:pPr>
            <a:endParaRPr lang="en-US" altLang="en-US" dirty="0" smtClean="0">
              <a:latin typeface="Calibri" pitchFamily="34" charset="0"/>
              <a:cs typeface="Arial" pitchFamily="34" charset="0"/>
            </a:endParaRPr>
          </a:p>
        </p:txBody>
      </p:sp>
      <p:sp>
        <p:nvSpPr>
          <p:cNvPr id="11264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C940E340-537B-48F3-AD94-3CC7FA96A27B}" type="slidenum">
              <a:rPr lang="en-US" altLang="en-US" smtClean="0"/>
              <a:pPr eaLnBrk="1" hangingPunct="1">
                <a:spcBef>
                  <a:spcPct val="0"/>
                </a:spcBef>
              </a:pPr>
              <a:t>32</a:t>
            </a:fld>
            <a:endParaRPr lang="en-US" altLang="en-US" dirty="0" smtClean="0"/>
          </a:p>
        </p:txBody>
      </p:sp>
      <p:sp>
        <p:nvSpPr>
          <p:cNvPr id="11264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8EEA2AE0-1BE6-45FD-9FC3-886818ADCF25}" type="slidenum">
              <a:rPr lang="en-US" altLang="en-US"/>
              <a:pPr algn="r" eaLnBrk="1" hangingPunct="1">
                <a:spcBef>
                  <a:spcPct val="0"/>
                </a:spcBef>
              </a:pPr>
              <a:t>33</a:t>
            </a:fld>
            <a:endParaRPr lang="en-US" altLang="en-US" dirty="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spcBef>
                <a:spcPct val="0"/>
              </a:spcBef>
            </a:pPr>
            <a:r>
              <a:rPr lang="en-US" altLang="en-US" sz="1400" dirty="0">
                <a:latin typeface="Arial" panose="020B0604020202020204" pitchFamily="34" charset="0"/>
                <a:cs typeface="Arial" panose="020B0604020202020204" pitchFamily="34" charset="0"/>
              </a:rPr>
              <a:t>Each of these choices is a FRBR entity.  Which refers to a </a:t>
            </a:r>
            <a:r>
              <a:rPr lang="en-US" altLang="en-US" sz="1400" i="1" dirty="0">
                <a:latin typeface="Arial" panose="020B0604020202020204" pitchFamily="34" charset="0"/>
                <a:cs typeface="Arial" panose="020B0604020202020204" pitchFamily="34" charset="0"/>
              </a:rPr>
              <a:t>Manifestation</a:t>
            </a:r>
            <a:r>
              <a:rPr lang="en-US" altLang="en-US" sz="1400" dirty="0">
                <a:latin typeface="Arial" panose="020B0604020202020204" pitchFamily="34" charset="0"/>
                <a:cs typeface="Arial" panose="020B0604020202020204" pitchFamily="34" charset="0"/>
              </a:rPr>
              <a:t>? </a:t>
            </a:r>
          </a:p>
          <a:p>
            <a:pPr eaLnBrk="1" hangingPunct="1">
              <a:spcBef>
                <a:spcPct val="0"/>
              </a:spcBef>
            </a:pPr>
            <a:endParaRPr lang="en-US" altLang="en-US" sz="1400" dirty="0">
              <a:latin typeface="Arial" panose="020B0604020202020204" pitchFamily="34" charset="0"/>
              <a:cs typeface="Arial" panose="020B0604020202020204" pitchFamily="34" charset="0"/>
            </a:endParaRPr>
          </a:p>
          <a:p>
            <a:pPr eaLnBrk="1" hangingPunct="1">
              <a:spcBef>
                <a:spcPct val="0"/>
              </a:spcBef>
            </a:pPr>
            <a:r>
              <a:rPr lang="en-US" altLang="en-US" sz="1400" dirty="0">
                <a:latin typeface="Arial" panose="020B0604020202020204" pitchFamily="34" charset="0"/>
                <a:cs typeface="Arial" panose="020B0604020202020204" pitchFamily="34" charset="0"/>
              </a:rPr>
              <a:t>For this question, the Manifestation attributes Publisher/Distributor, Date of Publication/Distribution, and Capture mode (all introduced on the previous slide) identify this FRBR Manifestation.  </a:t>
            </a:r>
          </a:p>
          <a:p>
            <a:pPr eaLnBrk="1" hangingPunct="1">
              <a:spcBef>
                <a:spcPct val="0"/>
              </a:spcBef>
            </a:pPr>
            <a:endParaRPr lang="en-US" altLang="en-US" sz="1400" dirty="0">
              <a:latin typeface="Arial" panose="020B0604020202020204" pitchFamily="34" charset="0"/>
              <a:cs typeface="Arial" panose="020B0604020202020204" pitchFamily="34" charset="0"/>
            </a:endParaRPr>
          </a:p>
          <a:p>
            <a:pPr eaLnBrk="1" hangingPunct="1">
              <a:spcBef>
                <a:spcPct val="0"/>
              </a:spcBef>
            </a:pPr>
            <a:r>
              <a:rPr lang="en-US" altLang="en-US" sz="1400" dirty="0">
                <a:latin typeface="Arial" panose="020B0604020202020204" pitchFamily="34" charset="0"/>
                <a:cs typeface="Arial" panose="020B0604020202020204" pitchFamily="34" charset="0"/>
              </a:rPr>
              <a:t>The correct answer is A. </a:t>
            </a:r>
          </a:p>
          <a:p>
            <a:pPr defTabSz="924384" eaLnBrk="1" hangingPunct="1">
              <a:spcBef>
                <a:spcPct val="0"/>
              </a:spcBef>
              <a:defRPr/>
            </a:pPr>
            <a:endParaRPr lang="en-US" altLang="en-US" sz="1400" dirty="0">
              <a:latin typeface="Arial" panose="020B0604020202020204" pitchFamily="34" charset="0"/>
              <a:cs typeface="Arial" panose="020B0604020202020204" pitchFamily="34" charset="0"/>
            </a:endParaRPr>
          </a:p>
          <a:p>
            <a:pPr defTabSz="924384" eaLnBrk="1" hangingPunct="1">
              <a:spcBef>
                <a:spcPct val="0"/>
              </a:spcBef>
              <a:defRPr/>
            </a:pPr>
            <a:r>
              <a:rPr lang="en-US" altLang="en-US" sz="1400" dirty="0">
                <a:latin typeface="Arial" panose="020B0604020202020204" pitchFamily="34" charset="0"/>
                <a:cs typeface="Arial" panose="020B0604020202020204" pitchFamily="34" charset="0"/>
              </a:rPr>
              <a:t>[click to display yellow highlight around correct choice] </a:t>
            </a:r>
          </a:p>
          <a:p>
            <a:pPr eaLnBrk="1" hangingPunct="1">
              <a:spcBef>
                <a:spcPct val="0"/>
              </a:spcBef>
            </a:pPr>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ea typeface="MS PGothic" pitchFamily="34" charset="-128"/>
              <a:cs typeface="Arial" pitchFamily="34" charset="0"/>
            </a:endParaRPr>
          </a:p>
        </p:txBody>
      </p:sp>
      <p:sp>
        <p:nvSpPr>
          <p:cNvPr id="113669"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32AD29B2-B6A1-4853-B7BC-A18BE0BCC63F}" type="slidenum">
              <a:rPr lang="en-US" altLang="en-US" smtClean="0"/>
              <a:pPr eaLnBrk="1" hangingPunct="1">
                <a:spcBef>
                  <a:spcPct val="0"/>
                </a:spcBef>
              </a:pPr>
              <a:t>33</a:t>
            </a:fld>
            <a:endParaRPr lang="en-US" altLang="en-US" dirty="0" smtClean="0"/>
          </a:p>
        </p:txBody>
      </p:sp>
      <p:sp>
        <p:nvSpPr>
          <p:cNvPr id="11367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xfrm>
            <a:off x="304801" y="4343408"/>
            <a:ext cx="6248400"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400" dirty="0">
                <a:latin typeface="Arial" panose="020B0604020202020204" pitchFamily="34" charset="0"/>
                <a:cs typeface="Arial" panose="020B0604020202020204" pitchFamily="34" charset="0"/>
              </a:rPr>
              <a:t>NOW, with the </a:t>
            </a:r>
            <a:r>
              <a:rPr lang="en-US" altLang="en-US" sz="1400" b="1" dirty="0">
                <a:latin typeface="Arial" panose="020B0604020202020204" pitchFamily="34" charset="0"/>
                <a:cs typeface="Arial" panose="020B0604020202020204" pitchFamily="34" charset="0"/>
              </a:rPr>
              <a:t>Item</a:t>
            </a:r>
            <a:r>
              <a:rPr lang="en-US" altLang="en-US" sz="1400" dirty="0">
                <a:latin typeface="Arial" panose="020B0604020202020204" pitchFamily="34" charset="0"/>
                <a:cs typeface="Arial" panose="020B0604020202020204" pitchFamily="34" charset="0"/>
              </a:rPr>
              <a:t>, we are referring to a very concrete physical entity.  For example, a single copy of a particular Manifestation.</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Not to be confused with an “item” record in an OPAC or ILS.</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Two selected attributes of </a:t>
            </a:r>
            <a:r>
              <a:rPr lang="en-US" altLang="en-US" sz="1400" i="1" dirty="0">
                <a:latin typeface="Arial" panose="020B0604020202020204" pitchFamily="34" charset="0"/>
                <a:cs typeface="Arial" panose="020B0604020202020204" pitchFamily="34" charset="0"/>
              </a:rPr>
              <a:t>Item</a:t>
            </a:r>
            <a:r>
              <a:rPr lang="en-US" altLang="en-US" sz="1400" dirty="0">
                <a:latin typeface="Arial" panose="020B0604020202020204" pitchFamily="34" charset="0"/>
                <a:cs typeface="Arial" panose="020B0604020202020204" pitchFamily="34" charset="0"/>
              </a:rPr>
              <a:t> are Item identifier and Provenance of the Item.</a:t>
            </a:r>
          </a:p>
        </p:txBody>
      </p:sp>
      <p:sp>
        <p:nvSpPr>
          <p:cNvPr id="11571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DDBF6ABC-BAD6-4031-82A2-845457A28C68}" type="slidenum">
              <a:rPr lang="en-US" altLang="en-US" smtClean="0"/>
              <a:pPr eaLnBrk="1" hangingPunct="1">
                <a:spcBef>
                  <a:spcPct val="0"/>
                </a:spcBef>
              </a:pPr>
              <a:t>34</a:t>
            </a:fld>
            <a:endParaRPr lang="en-US" altLang="en-US" dirty="0" smtClean="0"/>
          </a:p>
        </p:txBody>
      </p:sp>
      <p:sp>
        <p:nvSpPr>
          <p:cNvPr id="11571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37A39F00-9365-4C80-9831-27C89213613D}" type="slidenum">
              <a:rPr lang="en-US" altLang="en-US"/>
              <a:pPr algn="r" eaLnBrk="1" hangingPunct="1">
                <a:spcBef>
                  <a:spcPct val="0"/>
                </a:spcBef>
              </a:pPr>
              <a:t>35</a:t>
            </a:fld>
            <a:endParaRPr lang="en-US" altLang="en-US" dirty="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r>
              <a:rPr lang="en-US" altLang="en-US" sz="1400" dirty="0">
                <a:latin typeface="Arial" panose="020B0604020202020204" pitchFamily="34" charset="0"/>
                <a:cs typeface="Arial" panose="020B0604020202020204" pitchFamily="34" charset="0"/>
              </a:rPr>
              <a:t>Each of these choices is a FRBR entity.  Which refers to an </a:t>
            </a:r>
            <a:r>
              <a:rPr lang="en-US" altLang="en-US" sz="1400" i="1" dirty="0">
                <a:latin typeface="Arial" panose="020B0604020202020204" pitchFamily="34" charset="0"/>
                <a:cs typeface="Arial" panose="020B0604020202020204" pitchFamily="34" charset="0"/>
              </a:rPr>
              <a:t>Entity</a:t>
            </a:r>
            <a:r>
              <a:rPr lang="en-US" altLang="en-US" sz="1400" dirty="0">
                <a:latin typeface="Arial" panose="020B0604020202020204" pitchFamily="34" charset="0"/>
                <a:cs typeface="Arial" panose="020B0604020202020204" pitchFamily="34" charset="0"/>
              </a:rPr>
              <a:t>?</a:t>
            </a:r>
          </a:p>
          <a:p>
            <a:pPr eaLnBrk="1" hangingPunct="1">
              <a:spcBef>
                <a:spcPct val="0"/>
              </a:spcBef>
            </a:pPr>
            <a:endParaRPr lang="en-US" altLang="en-US" sz="1400" dirty="0">
              <a:latin typeface="Arial" panose="020B0604020202020204" pitchFamily="34" charset="0"/>
              <a:cs typeface="Arial" panose="020B0604020202020204" pitchFamily="34" charset="0"/>
            </a:endParaRPr>
          </a:p>
          <a:p>
            <a:pPr eaLnBrk="1" hangingPunct="1">
              <a:spcBef>
                <a:spcPct val="0"/>
              </a:spcBef>
            </a:pPr>
            <a:r>
              <a:rPr lang="en-US" altLang="en-US" sz="1400" dirty="0">
                <a:latin typeface="Arial" panose="020B0604020202020204" pitchFamily="34" charset="0"/>
                <a:cs typeface="Arial" panose="020B0604020202020204" pitchFamily="34" charset="0"/>
              </a:rPr>
              <a:t>The correct answer is B.  It refers to a specific physical copy.</a:t>
            </a:r>
          </a:p>
          <a:p>
            <a:pPr eaLnBrk="1" hangingPunct="1">
              <a:spcBef>
                <a:spcPct val="0"/>
              </a:spcBef>
            </a:pPr>
            <a:endParaRPr lang="en-US" altLang="en-US" sz="1400" dirty="0">
              <a:latin typeface="Arial" panose="020B0604020202020204" pitchFamily="34" charset="0"/>
              <a:cs typeface="Arial" panose="020B0604020202020204" pitchFamily="34" charset="0"/>
            </a:endParaRPr>
          </a:p>
          <a:p>
            <a:pPr defTabSz="904433" eaLnBrk="1" hangingPunct="1">
              <a:spcBef>
                <a:spcPct val="0"/>
              </a:spcBef>
            </a:pPr>
            <a:r>
              <a:rPr lang="en-US" altLang="en-US" sz="1400" dirty="0">
                <a:latin typeface="Arial" panose="020B0604020202020204" pitchFamily="34" charset="0"/>
                <a:cs typeface="Arial" panose="020B0604020202020204" pitchFamily="34" charset="0"/>
              </a:rPr>
              <a:t>[click to display yellow highlight around correct choice] </a:t>
            </a:r>
          </a:p>
          <a:p>
            <a:pPr eaLnBrk="1" hangingPunct="1">
              <a:spcBef>
                <a:spcPct val="0"/>
              </a:spcBef>
            </a:pPr>
            <a:endParaRPr lang="en-US" altLang="en-US" sz="1400" dirty="0">
              <a:latin typeface="Arial" panose="020B0604020202020204" pitchFamily="34" charset="0"/>
              <a:cs typeface="Arial" panose="020B0604020202020204" pitchFamily="34" charset="0"/>
            </a:endParaRPr>
          </a:p>
        </p:txBody>
      </p:sp>
      <p:sp>
        <p:nvSpPr>
          <p:cNvPr id="116741"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A83DDFC8-6A65-47BE-B39A-1A0C600C7CB3}" type="slidenum">
              <a:rPr lang="en-US" altLang="en-US" smtClean="0"/>
              <a:pPr eaLnBrk="1" hangingPunct="1">
                <a:spcBef>
                  <a:spcPct val="0"/>
                </a:spcBef>
              </a:pPr>
              <a:t>35</a:t>
            </a:fld>
            <a:endParaRPr lang="en-US" altLang="en-US" dirty="0" smtClean="0"/>
          </a:p>
        </p:txBody>
      </p:sp>
      <p:sp>
        <p:nvSpPr>
          <p:cNvPr id="11674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384">
              <a:defRPr/>
            </a:pPr>
            <a:endParaRPr lang="en-US" altLang="en-US" sz="1400" dirty="0">
              <a:latin typeface="Arial" panose="020B0604020202020204" pitchFamily="34" charset="0"/>
              <a:cs typeface="Arial" panose="020B0604020202020204" pitchFamily="34" charset="0"/>
            </a:endParaRPr>
          </a:p>
        </p:txBody>
      </p:sp>
      <p:sp>
        <p:nvSpPr>
          <p:cNvPr id="9011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CA7F664A-21FE-44B8-9CBC-20D13E2C7177}" type="slidenum">
              <a:rPr lang="en-US" altLang="en-US" smtClean="0"/>
              <a:pPr eaLnBrk="1" hangingPunct="1">
                <a:spcBef>
                  <a:spcPct val="0"/>
                </a:spcBef>
              </a:pPr>
              <a:t>36</a:t>
            </a:fld>
            <a:endParaRPr lang="en-US" altLang="en-US" dirty="0" smtClean="0"/>
          </a:p>
        </p:txBody>
      </p:sp>
      <p:sp>
        <p:nvSpPr>
          <p:cNvPr id="9011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latin typeface="Arial" panose="020B0604020202020204" pitchFamily="34" charset="0"/>
                <a:cs typeface="Arial" panose="020B0604020202020204" pitchFamily="34" charset="0"/>
              </a:rPr>
              <a:t>&lt;click&gt; to display last bullet</a:t>
            </a:r>
          </a:p>
        </p:txBody>
      </p:sp>
      <p:sp>
        <p:nvSpPr>
          <p:cNvPr id="11981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CBA0ECD4-6F0B-4CB3-A8B4-32DA8E5D284C}" type="slidenum">
              <a:rPr lang="en-US" altLang="en-US" smtClean="0"/>
              <a:pPr eaLnBrk="1" hangingPunct="1">
                <a:spcBef>
                  <a:spcPct val="0"/>
                </a:spcBef>
              </a:pPr>
              <a:t>37</a:t>
            </a:fld>
            <a:endParaRPr lang="en-US" altLang="en-US" dirty="0" smtClean="0"/>
          </a:p>
        </p:txBody>
      </p:sp>
      <p:sp>
        <p:nvSpPr>
          <p:cNvPr id="11981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3886201" y="8685221"/>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8" tIns="45871" rIns="91738" bIns="45871" anchor="b"/>
          <a:lstStyle>
            <a:lvl1pPr defTabSz="950913" eaLnBrk="0" hangingPunct="0">
              <a:spcBef>
                <a:spcPct val="30000"/>
              </a:spcBef>
              <a:defRPr sz="1200">
                <a:solidFill>
                  <a:schemeClr val="tx1"/>
                </a:solidFill>
                <a:latin typeface="Arial" pitchFamily="34" charset="0"/>
                <a:cs typeface="Arial" pitchFamily="34" charset="0"/>
              </a:defRPr>
            </a:lvl1pPr>
            <a:lvl2pPr marL="771525" indent="-296863" defTabSz="950913" eaLnBrk="0" hangingPunct="0">
              <a:spcBef>
                <a:spcPct val="30000"/>
              </a:spcBef>
              <a:defRPr sz="1200">
                <a:solidFill>
                  <a:schemeClr val="tx1"/>
                </a:solidFill>
                <a:latin typeface="Arial" pitchFamily="34" charset="0"/>
                <a:cs typeface="Arial" pitchFamily="34" charset="0"/>
              </a:defRPr>
            </a:lvl2pPr>
            <a:lvl3pPr marL="1187450" indent="-236538" defTabSz="950913" eaLnBrk="0" hangingPunct="0">
              <a:spcBef>
                <a:spcPct val="30000"/>
              </a:spcBef>
              <a:defRPr sz="1200">
                <a:solidFill>
                  <a:schemeClr val="tx1"/>
                </a:solidFill>
                <a:latin typeface="Arial" pitchFamily="34" charset="0"/>
                <a:cs typeface="Arial" pitchFamily="34" charset="0"/>
              </a:defRPr>
            </a:lvl3pPr>
            <a:lvl4pPr marL="1663700" indent="-238125" defTabSz="950913" eaLnBrk="0" hangingPunct="0">
              <a:spcBef>
                <a:spcPct val="30000"/>
              </a:spcBef>
              <a:defRPr sz="1200">
                <a:solidFill>
                  <a:schemeClr val="tx1"/>
                </a:solidFill>
                <a:latin typeface="Arial" pitchFamily="34" charset="0"/>
                <a:cs typeface="Arial" pitchFamily="34" charset="0"/>
              </a:defRPr>
            </a:lvl4pPr>
            <a:lvl5pPr marL="2138363" indent="-238125" defTabSz="950913" eaLnBrk="0" hangingPunct="0">
              <a:spcBef>
                <a:spcPct val="30000"/>
              </a:spcBef>
              <a:defRPr sz="1200">
                <a:solidFill>
                  <a:schemeClr val="tx1"/>
                </a:solidFill>
                <a:latin typeface="Arial" pitchFamily="34" charset="0"/>
                <a:cs typeface="Arial" pitchFamily="34" charset="0"/>
              </a:defRPr>
            </a:lvl5pPr>
            <a:lvl6pPr marL="25955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a:spcBef>
                <a:spcPct val="0"/>
              </a:spcBef>
            </a:pPr>
            <a:fld id="{8760C3D2-AB20-4E70-9B08-3B31787FD3CB}" type="slidenum">
              <a:rPr lang="en-US" altLang="en-US" sz="1100"/>
              <a:pPr algn="r">
                <a:spcBef>
                  <a:spcPct val="0"/>
                </a:spcBef>
              </a:pPr>
              <a:t>38</a:t>
            </a:fld>
            <a:endParaRPr lang="en-US" altLang="en-US" sz="1100" dirty="0"/>
          </a:p>
        </p:txBody>
      </p:sp>
      <p:sp>
        <p:nvSpPr>
          <p:cNvPr id="120835"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nchor="b"/>
          <a:lstStyle>
            <a:lvl1pPr defTabSz="968375" eaLnBrk="0" hangingPunct="0">
              <a:spcBef>
                <a:spcPct val="30000"/>
              </a:spcBef>
              <a:defRPr sz="1200">
                <a:solidFill>
                  <a:schemeClr val="tx1"/>
                </a:solidFill>
                <a:latin typeface="Arial" pitchFamily="34" charset="0"/>
                <a:cs typeface="Arial" pitchFamily="34" charset="0"/>
              </a:defRPr>
            </a:lvl1pPr>
            <a:lvl2pPr marL="771525" indent="-296863" defTabSz="968375" eaLnBrk="0" hangingPunct="0">
              <a:spcBef>
                <a:spcPct val="30000"/>
              </a:spcBef>
              <a:defRPr sz="1200">
                <a:solidFill>
                  <a:schemeClr val="tx1"/>
                </a:solidFill>
                <a:latin typeface="Arial" pitchFamily="34" charset="0"/>
                <a:cs typeface="Arial" pitchFamily="34" charset="0"/>
              </a:defRPr>
            </a:lvl2pPr>
            <a:lvl3pPr marL="1187450" indent="-236538" defTabSz="968375" eaLnBrk="0" hangingPunct="0">
              <a:spcBef>
                <a:spcPct val="30000"/>
              </a:spcBef>
              <a:defRPr sz="1200">
                <a:solidFill>
                  <a:schemeClr val="tx1"/>
                </a:solidFill>
                <a:latin typeface="Arial" pitchFamily="34" charset="0"/>
                <a:cs typeface="Arial" pitchFamily="34" charset="0"/>
              </a:defRPr>
            </a:lvl3pPr>
            <a:lvl4pPr marL="1663700" indent="-238125" defTabSz="968375" eaLnBrk="0" hangingPunct="0">
              <a:spcBef>
                <a:spcPct val="30000"/>
              </a:spcBef>
              <a:defRPr sz="1200">
                <a:solidFill>
                  <a:schemeClr val="tx1"/>
                </a:solidFill>
                <a:latin typeface="Arial" pitchFamily="34" charset="0"/>
                <a:cs typeface="Arial" pitchFamily="34" charset="0"/>
              </a:defRPr>
            </a:lvl4pPr>
            <a:lvl5pPr marL="2138363" indent="-238125" defTabSz="968375" eaLnBrk="0" hangingPunct="0">
              <a:spcBef>
                <a:spcPct val="30000"/>
              </a:spcBef>
              <a:defRPr sz="1200">
                <a:solidFill>
                  <a:schemeClr val="tx1"/>
                </a:solidFill>
                <a:latin typeface="Arial" pitchFamily="34" charset="0"/>
                <a:cs typeface="Arial" pitchFamily="34" charset="0"/>
              </a:defRPr>
            </a:lvl5pPr>
            <a:lvl6pPr marL="25955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222157D0-E3A0-4CEA-9F47-2642128F82B7}" type="slidenum">
              <a:rPr lang="en-US" altLang="en-US" sz="1100"/>
              <a:pPr algn="r" eaLnBrk="1" hangingPunct="1">
                <a:spcBef>
                  <a:spcPct val="0"/>
                </a:spcBef>
              </a:pPr>
              <a:t>38</a:t>
            </a:fld>
            <a:endParaRPr lang="en-US" altLang="en-US" sz="1100" dirty="0"/>
          </a:p>
        </p:txBody>
      </p:sp>
      <p:sp>
        <p:nvSpPr>
          <p:cNvPr id="120836" name="Rectangle 2"/>
          <p:cNvSpPr>
            <a:spLocks noGrp="1" noRot="1" noChangeAspect="1" noChangeArrowheads="1" noTextEdit="1"/>
          </p:cNvSpPr>
          <p:nvPr>
            <p:ph type="sldImg"/>
          </p:nvPr>
        </p:nvSpPr>
        <p:spPr>
          <a:xfrm>
            <a:off x="1141413" y="685800"/>
            <a:ext cx="4573587" cy="3429000"/>
          </a:xfrm>
          <a:ln/>
        </p:spPr>
      </p:sp>
      <p:sp>
        <p:nvSpPr>
          <p:cNvPr id="120837" name="Rectangle 3"/>
          <p:cNvSpPr>
            <a:spLocks noGrp="1" noChangeArrowheads="1"/>
          </p:cNvSpPr>
          <p:nvPr>
            <p:ph type="body" idx="1"/>
          </p:nvPr>
        </p:nvSpPr>
        <p:spPr>
          <a:xfrm>
            <a:off x="685801"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lstStyle/>
          <a:p>
            <a:pPr eaLnBrk="1" hangingPunct="1"/>
            <a:r>
              <a:rPr lang="en-US" altLang="en-US" sz="1400" dirty="0">
                <a:latin typeface="Arial" panose="020B0604020202020204" pitchFamily="34" charset="0"/>
                <a:cs typeface="Arial" panose="020B0604020202020204" pitchFamily="34" charset="0"/>
              </a:rPr>
              <a:t>Here is a portion of the LC OPAC display for a French translation of Shakespeare’s </a:t>
            </a:r>
            <a:r>
              <a:rPr lang="en-US" altLang="en-US" sz="1400" i="1" dirty="0">
                <a:latin typeface="Arial" panose="020B0604020202020204" pitchFamily="34" charset="0"/>
                <a:cs typeface="Arial" panose="020B0604020202020204" pitchFamily="34" charset="0"/>
              </a:rPr>
              <a:t>Hamlet </a:t>
            </a:r>
            <a:r>
              <a:rPr lang="en-US" altLang="en-US" sz="1400" dirty="0">
                <a:latin typeface="Arial" panose="020B0604020202020204" pitchFamily="34" charset="0"/>
                <a:cs typeface="Arial" panose="020B0604020202020204" pitchFamily="34" charset="0"/>
              </a:rPr>
              <a:t>(note the “Main Title”: Hamlet, traduit par Andre Gide).</a:t>
            </a:r>
          </a:p>
          <a:p>
            <a:pPr eaLnBrk="1" hangingPunct="1"/>
            <a:r>
              <a:rPr lang="en-US" altLang="en-US" sz="1400" dirty="0">
                <a:latin typeface="Arial" panose="020B0604020202020204" pitchFamily="34" charset="0"/>
                <a:cs typeface="Arial" panose="020B0604020202020204" pitchFamily="34" charset="0"/>
              </a:rPr>
              <a:t>What is this record really composed of?</a:t>
            </a:r>
          </a:p>
          <a:p>
            <a:pPr eaLnBrk="1" hangingPunct="1"/>
            <a:r>
              <a:rPr lang="en-US" altLang="en-US" sz="1400" dirty="0">
                <a:latin typeface="Arial" panose="020B0604020202020204" pitchFamily="34" charset="0"/>
                <a:cs typeface="Arial" panose="020B0604020202020204" pitchFamily="34" charset="0"/>
              </a:rPr>
              <a:t>&lt;Click&gt; to next slide</a:t>
            </a:r>
          </a:p>
        </p:txBody>
      </p:sp>
      <p:sp>
        <p:nvSpPr>
          <p:cNvPr id="12083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A4CBCAA8-1168-4A77-8DEB-53DBEEF18DAA}" type="slidenum">
              <a:rPr lang="en-US" altLang="en-US" smtClean="0"/>
              <a:pPr eaLnBrk="1" hangingPunct="1">
                <a:spcBef>
                  <a:spcPct val="0"/>
                </a:spcBef>
              </a:pPr>
              <a:t>38</a:t>
            </a:fld>
            <a:endParaRPr lang="en-US" altLang="en-US" dirty="0" smtClean="0"/>
          </a:p>
        </p:txBody>
      </p:sp>
      <p:sp>
        <p:nvSpPr>
          <p:cNvPr id="12083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886201" y="8685221"/>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8" tIns="45871" rIns="91738" bIns="45871" anchor="b"/>
          <a:lstStyle>
            <a:lvl1pPr defTabSz="950913" eaLnBrk="0" hangingPunct="0">
              <a:spcBef>
                <a:spcPct val="30000"/>
              </a:spcBef>
              <a:defRPr sz="1200">
                <a:solidFill>
                  <a:schemeClr val="tx1"/>
                </a:solidFill>
                <a:latin typeface="Arial" pitchFamily="34" charset="0"/>
                <a:cs typeface="Arial" pitchFamily="34" charset="0"/>
              </a:defRPr>
            </a:lvl1pPr>
            <a:lvl2pPr marL="771525" indent="-296863" defTabSz="950913" eaLnBrk="0" hangingPunct="0">
              <a:spcBef>
                <a:spcPct val="30000"/>
              </a:spcBef>
              <a:defRPr sz="1200">
                <a:solidFill>
                  <a:schemeClr val="tx1"/>
                </a:solidFill>
                <a:latin typeface="Arial" pitchFamily="34" charset="0"/>
                <a:cs typeface="Arial" pitchFamily="34" charset="0"/>
              </a:defRPr>
            </a:lvl2pPr>
            <a:lvl3pPr marL="1187450" indent="-236538" defTabSz="950913" eaLnBrk="0" hangingPunct="0">
              <a:spcBef>
                <a:spcPct val="30000"/>
              </a:spcBef>
              <a:defRPr sz="1200">
                <a:solidFill>
                  <a:schemeClr val="tx1"/>
                </a:solidFill>
                <a:latin typeface="Arial" pitchFamily="34" charset="0"/>
                <a:cs typeface="Arial" pitchFamily="34" charset="0"/>
              </a:defRPr>
            </a:lvl3pPr>
            <a:lvl4pPr marL="1663700" indent="-238125" defTabSz="950913" eaLnBrk="0" hangingPunct="0">
              <a:spcBef>
                <a:spcPct val="30000"/>
              </a:spcBef>
              <a:defRPr sz="1200">
                <a:solidFill>
                  <a:schemeClr val="tx1"/>
                </a:solidFill>
                <a:latin typeface="Arial" pitchFamily="34" charset="0"/>
                <a:cs typeface="Arial" pitchFamily="34" charset="0"/>
              </a:defRPr>
            </a:lvl4pPr>
            <a:lvl5pPr marL="2138363" indent="-238125" defTabSz="950913" eaLnBrk="0" hangingPunct="0">
              <a:spcBef>
                <a:spcPct val="30000"/>
              </a:spcBef>
              <a:defRPr sz="1200">
                <a:solidFill>
                  <a:schemeClr val="tx1"/>
                </a:solidFill>
                <a:latin typeface="Arial" pitchFamily="34" charset="0"/>
                <a:cs typeface="Arial" pitchFamily="34" charset="0"/>
              </a:defRPr>
            </a:lvl5pPr>
            <a:lvl6pPr marL="25955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a:spcBef>
                <a:spcPct val="0"/>
              </a:spcBef>
            </a:pPr>
            <a:fld id="{8CC18F3C-918E-437D-868F-B5C6CEA54C02}" type="slidenum">
              <a:rPr lang="en-US" altLang="en-US" sz="1100"/>
              <a:pPr algn="r">
                <a:spcBef>
                  <a:spcPct val="0"/>
                </a:spcBef>
              </a:pPr>
              <a:t>39</a:t>
            </a:fld>
            <a:endParaRPr lang="en-US" altLang="en-US" sz="1100" dirty="0"/>
          </a:p>
        </p:txBody>
      </p:sp>
      <p:sp>
        <p:nvSpPr>
          <p:cNvPr id="121859"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nchor="b"/>
          <a:lstStyle>
            <a:lvl1pPr defTabSz="968375" eaLnBrk="0" hangingPunct="0">
              <a:spcBef>
                <a:spcPct val="30000"/>
              </a:spcBef>
              <a:defRPr sz="1200">
                <a:solidFill>
                  <a:schemeClr val="tx1"/>
                </a:solidFill>
                <a:latin typeface="Arial" pitchFamily="34" charset="0"/>
                <a:cs typeface="Arial" pitchFamily="34" charset="0"/>
              </a:defRPr>
            </a:lvl1pPr>
            <a:lvl2pPr marL="771525" indent="-296863" defTabSz="968375" eaLnBrk="0" hangingPunct="0">
              <a:spcBef>
                <a:spcPct val="30000"/>
              </a:spcBef>
              <a:defRPr sz="1200">
                <a:solidFill>
                  <a:schemeClr val="tx1"/>
                </a:solidFill>
                <a:latin typeface="Arial" pitchFamily="34" charset="0"/>
                <a:cs typeface="Arial" pitchFamily="34" charset="0"/>
              </a:defRPr>
            </a:lvl2pPr>
            <a:lvl3pPr marL="1187450" indent="-236538" defTabSz="968375" eaLnBrk="0" hangingPunct="0">
              <a:spcBef>
                <a:spcPct val="30000"/>
              </a:spcBef>
              <a:defRPr sz="1200">
                <a:solidFill>
                  <a:schemeClr val="tx1"/>
                </a:solidFill>
                <a:latin typeface="Arial" pitchFamily="34" charset="0"/>
                <a:cs typeface="Arial" pitchFamily="34" charset="0"/>
              </a:defRPr>
            </a:lvl3pPr>
            <a:lvl4pPr marL="1663700" indent="-238125" defTabSz="968375" eaLnBrk="0" hangingPunct="0">
              <a:spcBef>
                <a:spcPct val="30000"/>
              </a:spcBef>
              <a:defRPr sz="1200">
                <a:solidFill>
                  <a:schemeClr val="tx1"/>
                </a:solidFill>
                <a:latin typeface="Arial" pitchFamily="34" charset="0"/>
                <a:cs typeface="Arial" pitchFamily="34" charset="0"/>
              </a:defRPr>
            </a:lvl4pPr>
            <a:lvl5pPr marL="2138363" indent="-238125" defTabSz="968375" eaLnBrk="0" hangingPunct="0">
              <a:spcBef>
                <a:spcPct val="30000"/>
              </a:spcBef>
              <a:defRPr sz="1200">
                <a:solidFill>
                  <a:schemeClr val="tx1"/>
                </a:solidFill>
                <a:latin typeface="Arial" pitchFamily="34" charset="0"/>
                <a:cs typeface="Arial" pitchFamily="34" charset="0"/>
              </a:defRPr>
            </a:lvl5pPr>
            <a:lvl6pPr marL="25955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6023D65D-DAF0-4629-B0F5-D664461259B7}" type="slidenum">
              <a:rPr lang="en-US" altLang="en-US" sz="1100"/>
              <a:pPr algn="r" eaLnBrk="1" hangingPunct="1">
                <a:spcBef>
                  <a:spcPct val="0"/>
                </a:spcBef>
              </a:pPr>
              <a:t>39</a:t>
            </a:fld>
            <a:endParaRPr lang="en-US" altLang="en-US" sz="1100" dirty="0"/>
          </a:p>
        </p:txBody>
      </p:sp>
      <p:sp>
        <p:nvSpPr>
          <p:cNvPr id="121860" name="Rectangle 2"/>
          <p:cNvSpPr>
            <a:spLocks noGrp="1" noRot="1" noChangeAspect="1" noChangeArrowheads="1" noTextEdit="1"/>
          </p:cNvSpPr>
          <p:nvPr>
            <p:ph type="sldImg"/>
          </p:nvPr>
        </p:nvSpPr>
        <p:spPr>
          <a:xfrm>
            <a:off x="1141413" y="685800"/>
            <a:ext cx="4573587" cy="3429000"/>
          </a:xfrm>
          <a:ln/>
        </p:spPr>
      </p:sp>
      <p:sp>
        <p:nvSpPr>
          <p:cNvPr id="121861" name="Rectangle 3"/>
          <p:cNvSpPr>
            <a:spLocks noGrp="1" noChangeArrowheads="1"/>
          </p:cNvSpPr>
          <p:nvPr>
            <p:ph type="body" idx="1"/>
          </p:nvPr>
        </p:nvSpPr>
        <p:spPr>
          <a:xfrm>
            <a:off x="685801"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lstStyle/>
          <a:p>
            <a:pPr eaLnBrk="1" hangingPunct="1">
              <a:spcBef>
                <a:spcPts val="0"/>
              </a:spcBef>
            </a:pPr>
            <a:r>
              <a:rPr lang="en-US" altLang="en-US" sz="1400" dirty="0">
                <a:latin typeface="Arial" panose="020B0604020202020204" pitchFamily="34" charset="0"/>
                <a:cs typeface="Arial" panose="020B0604020202020204" pitchFamily="34" charset="0"/>
              </a:rPr>
              <a:t>To meet the “find” and “select” user tasks, the online catalog should group the various </a:t>
            </a:r>
            <a:r>
              <a:rPr lang="en-US" altLang="en-US" sz="1400" i="1" dirty="0">
                <a:latin typeface="Arial" panose="020B0604020202020204" pitchFamily="34" charset="0"/>
                <a:cs typeface="Arial" panose="020B0604020202020204" pitchFamily="34" charset="0"/>
              </a:rPr>
              <a:t>works</a:t>
            </a:r>
            <a:r>
              <a:rPr lang="en-US" altLang="en-US" sz="1400" dirty="0">
                <a:latin typeface="Arial" panose="020B0604020202020204" pitchFamily="34" charset="0"/>
                <a:cs typeface="Arial" panose="020B0604020202020204" pitchFamily="34" charset="0"/>
              </a:rPr>
              <a:t> together.</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A uniform title is assigned to assist in this grouping for access.  In FRBR terms, the uniform title includes the name of a </a:t>
            </a:r>
            <a:r>
              <a:rPr lang="en-US" altLang="en-US" sz="1400" b="1" i="1" dirty="0">
                <a:latin typeface="Arial" panose="020B0604020202020204" pitchFamily="34" charset="0"/>
                <a:cs typeface="Arial" panose="020B0604020202020204" pitchFamily="34" charset="0"/>
              </a:rPr>
              <a:t>Person</a:t>
            </a:r>
            <a:r>
              <a:rPr lang="en-US" altLang="en-US" sz="1400" dirty="0">
                <a:latin typeface="Arial" panose="020B0604020202020204" pitchFamily="34" charset="0"/>
                <a:cs typeface="Arial" panose="020B0604020202020204" pitchFamily="34" charset="0"/>
              </a:rPr>
              <a:t> (a Group 2 entity) and the </a:t>
            </a:r>
            <a:r>
              <a:rPr lang="en-US" altLang="en-US" sz="1400" b="1" i="1" dirty="0">
                <a:latin typeface="Arial" panose="020B0604020202020204" pitchFamily="34" charset="0"/>
                <a:cs typeface="Arial" panose="020B0604020202020204" pitchFamily="34" charset="0"/>
              </a:rPr>
              <a:t>Work</a:t>
            </a:r>
            <a:r>
              <a:rPr lang="en-US" altLang="en-US" sz="1400" dirty="0">
                <a:latin typeface="Arial" panose="020B0604020202020204" pitchFamily="34" charset="0"/>
                <a:cs typeface="Arial" panose="020B0604020202020204" pitchFamily="34" charset="0"/>
              </a:rPr>
              <a:t> (a Group 1 entity) that he created (in the classes on RDA, we’ll learn about terms such as ‘uniform title,’  ‘creator’ and ‘preferred title’).</a:t>
            </a:r>
          </a:p>
        </p:txBody>
      </p:sp>
      <p:sp>
        <p:nvSpPr>
          <p:cNvPr id="12186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0F98DED8-E614-4A7F-8D78-8B858D3973CE}" type="slidenum">
              <a:rPr lang="en-US" altLang="en-US" smtClean="0"/>
              <a:pPr eaLnBrk="1" hangingPunct="1">
                <a:spcBef>
                  <a:spcPct val="0"/>
                </a:spcBef>
              </a:pPr>
              <a:t>39</a:t>
            </a:fld>
            <a:endParaRPr lang="en-US" altLang="en-US" dirty="0" smtClean="0"/>
          </a:p>
        </p:txBody>
      </p:sp>
      <p:sp>
        <p:nvSpPr>
          <p:cNvPr id="12186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txBox="1">
            <a:spLocks noGrp="1" noChangeArrowheads="1"/>
          </p:cNvSpPr>
          <p:nvPr/>
        </p:nvSpPr>
        <p:spPr bwMode="auto">
          <a:xfrm>
            <a:off x="3886201" y="8685221"/>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8" tIns="45871" rIns="91738" bIns="45871" anchor="b"/>
          <a:lstStyle>
            <a:lvl1pPr defTabSz="950913" eaLnBrk="0" hangingPunct="0">
              <a:spcBef>
                <a:spcPct val="30000"/>
              </a:spcBef>
              <a:defRPr sz="1200">
                <a:solidFill>
                  <a:schemeClr val="tx1"/>
                </a:solidFill>
                <a:latin typeface="Arial" pitchFamily="34" charset="0"/>
                <a:cs typeface="Arial" pitchFamily="34" charset="0"/>
              </a:defRPr>
            </a:lvl1pPr>
            <a:lvl2pPr marL="771525" indent="-296863" defTabSz="950913" eaLnBrk="0" hangingPunct="0">
              <a:spcBef>
                <a:spcPct val="30000"/>
              </a:spcBef>
              <a:defRPr sz="1200">
                <a:solidFill>
                  <a:schemeClr val="tx1"/>
                </a:solidFill>
                <a:latin typeface="Arial" pitchFamily="34" charset="0"/>
                <a:cs typeface="Arial" pitchFamily="34" charset="0"/>
              </a:defRPr>
            </a:lvl2pPr>
            <a:lvl3pPr marL="1187450" indent="-236538" defTabSz="950913" eaLnBrk="0" hangingPunct="0">
              <a:spcBef>
                <a:spcPct val="30000"/>
              </a:spcBef>
              <a:defRPr sz="1200">
                <a:solidFill>
                  <a:schemeClr val="tx1"/>
                </a:solidFill>
                <a:latin typeface="Arial" pitchFamily="34" charset="0"/>
                <a:cs typeface="Arial" pitchFamily="34" charset="0"/>
              </a:defRPr>
            </a:lvl3pPr>
            <a:lvl4pPr marL="1663700" indent="-238125" defTabSz="950913" eaLnBrk="0" hangingPunct="0">
              <a:spcBef>
                <a:spcPct val="30000"/>
              </a:spcBef>
              <a:defRPr sz="1200">
                <a:solidFill>
                  <a:schemeClr val="tx1"/>
                </a:solidFill>
                <a:latin typeface="Arial" pitchFamily="34" charset="0"/>
                <a:cs typeface="Arial" pitchFamily="34" charset="0"/>
              </a:defRPr>
            </a:lvl4pPr>
            <a:lvl5pPr marL="2138363" indent="-238125" defTabSz="950913" eaLnBrk="0" hangingPunct="0">
              <a:spcBef>
                <a:spcPct val="30000"/>
              </a:spcBef>
              <a:defRPr sz="1200">
                <a:solidFill>
                  <a:schemeClr val="tx1"/>
                </a:solidFill>
                <a:latin typeface="Arial" pitchFamily="34" charset="0"/>
                <a:cs typeface="Arial" pitchFamily="34" charset="0"/>
              </a:defRPr>
            </a:lvl5pPr>
            <a:lvl6pPr marL="25955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a:spcBef>
                <a:spcPct val="0"/>
              </a:spcBef>
            </a:pPr>
            <a:fld id="{54521601-82C7-4740-8669-437A28108FEF}" type="slidenum">
              <a:rPr lang="en-US" altLang="en-US" sz="1100"/>
              <a:pPr algn="r">
                <a:spcBef>
                  <a:spcPct val="0"/>
                </a:spcBef>
              </a:pPr>
              <a:t>40</a:t>
            </a:fld>
            <a:endParaRPr lang="en-US" altLang="en-US" sz="1100" dirty="0"/>
          </a:p>
        </p:txBody>
      </p:sp>
      <p:sp>
        <p:nvSpPr>
          <p:cNvPr id="122883"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nchor="b"/>
          <a:lstStyle>
            <a:lvl1pPr defTabSz="968375" eaLnBrk="0" hangingPunct="0">
              <a:spcBef>
                <a:spcPct val="30000"/>
              </a:spcBef>
              <a:defRPr sz="1200">
                <a:solidFill>
                  <a:schemeClr val="tx1"/>
                </a:solidFill>
                <a:latin typeface="Arial" pitchFamily="34" charset="0"/>
                <a:cs typeface="Arial" pitchFamily="34" charset="0"/>
              </a:defRPr>
            </a:lvl1pPr>
            <a:lvl2pPr marL="771525" indent="-296863" defTabSz="968375" eaLnBrk="0" hangingPunct="0">
              <a:spcBef>
                <a:spcPct val="30000"/>
              </a:spcBef>
              <a:defRPr sz="1200">
                <a:solidFill>
                  <a:schemeClr val="tx1"/>
                </a:solidFill>
                <a:latin typeface="Arial" pitchFamily="34" charset="0"/>
                <a:cs typeface="Arial" pitchFamily="34" charset="0"/>
              </a:defRPr>
            </a:lvl2pPr>
            <a:lvl3pPr marL="1187450" indent="-236538" defTabSz="968375" eaLnBrk="0" hangingPunct="0">
              <a:spcBef>
                <a:spcPct val="30000"/>
              </a:spcBef>
              <a:defRPr sz="1200">
                <a:solidFill>
                  <a:schemeClr val="tx1"/>
                </a:solidFill>
                <a:latin typeface="Arial" pitchFamily="34" charset="0"/>
                <a:cs typeface="Arial" pitchFamily="34" charset="0"/>
              </a:defRPr>
            </a:lvl3pPr>
            <a:lvl4pPr marL="1663700" indent="-238125" defTabSz="968375" eaLnBrk="0" hangingPunct="0">
              <a:spcBef>
                <a:spcPct val="30000"/>
              </a:spcBef>
              <a:defRPr sz="1200">
                <a:solidFill>
                  <a:schemeClr val="tx1"/>
                </a:solidFill>
                <a:latin typeface="Arial" pitchFamily="34" charset="0"/>
                <a:cs typeface="Arial" pitchFamily="34" charset="0"/>
              </a:defRPr>
            </a:lvl4pPr>
            <a:lvl5pPr marL="2138363" indent="-238125" defTabSz="968375" eaLnBrk="0" hangingPunct="0">
              <a:spcBef>
                <a:spcPct val="30000"/>
              </a:spcBef>
              <a:defRPr sz="1200">
                <a:solidFill>
                  <a:schemeClr val="tx1"/>
                </a:solidFill>
                <a:latin typeface="Arial" pitchFamily="34" charset="0"/>
                <a:cs typeface="Arial" pitchFamily="34" charset="0"/>
              </a:defRPr>
            </a:lvl5pPr>
            <a:lvl6pPr marL="25955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44DED561-F065-409F-A85A-8C6960829E4C}" type="slidenum">
              <a:rPr lang="en-US" altLang="en-US" sz="1100"/>
              <a:pPr algn="r" eaLnBrk="1" hangingPunct="1">
                <a:spcBef>
                  <a:spcPct val="0"/>
                </a:spcBef>
              </a:pPr>
              <a:t>40</a:t>
            </a:fld>
            <a:endParaRPr lang="en-US" altLang="en-US" sz="1100" dirty="0"/>
          </a:p>
        </p:txBody>
      </p:sp>
      <p:sp>
        <p:nvSpPr>
          <p:cNvPr id="122884" name="Rectangle 2"/>
          <p:cNvSpPr>
            <a:spLocks noGrp="1" noRot="1" noChangeAspect="1" noChangeArrowheads="1" noTextEdit="1"/>
          </p:cNvSpPr>
          <p:nvPr>
            <p:ph type="sldImg"/>
          </p:nvPr>
        </p:nvSpPr>
        <p:spPr>
          <a:xfrm>
            <a:off x="1141413" y="685800"/>
            <a:ext cx="4573587" cy="3429000"/>
          </a:xfrm>
          <a:ln/>
        </p:spPr>
      </p:sp>
      <p:sp>
        <p:nvSpPr>
          <p:cNvPr id="122885" name="Rectangle 3"/>
          <p:cNvSpPr>
            <a:spLocks noGrp="1" noChangeArrowheads="1"/>
          </p:cNvSpPr>
          <p:nvPr>
            <p:ph type="body" idx="1"/>
          </p:nvPr>
        </p:nvSpPr>
        <p:spPr>
          <a:xfrm>
            <a:off x="685801"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lstStyle/>
          <a:p>
            <a:pPr eaLnBrk="1" hangingPunct="1"/>
            <a:r>
              <a:rPr lang="en-US" altLang="en-US" sz="1400" dirty="0">
                <a:latin typeface="Arial" panose="020B0604020202020204" pitchFamily="34" charset="0"/>
                <a:cs typeface="Arial" panose="020B0604020202020204" pitchFamily="34" charset="0"/>
              </a:rPr>
              <a:t>We also include </a:t>
            </a:r>
            <a:r>
              <a:rPr lang="en-US" altLang="en-US" sz="1400" b="1" i="1" dirty="0">
                <a:latin typeface="Arial" panose="020B0604020202020204" pitchFamily="34" charset="0"/>
                <a:cs typeface="Arial" panose="020B0604020202020204" pitchFamily="34" charset="0"/>
              </a:rPr>
              <a:t>Expression</a:t>
            </a:r>
            <a:r>
              <a:rPr lang="en-US" altLang="en-US" sz="1400" dirty="0">
                <a:latin typeface="Arial" panose="020B0604020202020204" pitchFamily="34" charset="0"/>
                <a:cs typeface="Arial" panose="020B0604020202020204" pitchFamily="34" charset="0"/>
              </a:rPr>
              <a:t> information (another Group 1 entity) in the uniform title to indicate that this particular description is for a French translation of Hamlet.</a:t>
            </a:r>
          </a:p>
          <a:p>
            <a:pPr eaLnBrk="1" hangingPunct="1"/>
            <a:r>
              <a:rPr lang="en-US" altLang="en-US" sz="1400" dirty="0">
                <a:latin typeface="Arial" panose="020B0604020202020204" pitchFamily="34" charset="0"/>
                <a:cs typeface="Arial" panose="020B0604020202020204" pitchFamily="34" charset="0"/>
              </a:rPr>
              <a:t>The language of a resource is an element of the expression -- literally, how it is </a:t>
            </a:r>
            <a:r>
              <a:rPr lang="en-US" altLang="en-US" sz="1400" i="1" dirty="0">
                <a:latin typeface="Arial" panose="020B0604020202020204" pitchFamily="34" charset="0"/>
                <a:cs typeface="Arial" panose="020B0604020202020204" pitchFamily="34" charset="0"/>
              </a:rPr>
              <a:t>expressed</a:t>
            </a:r>
            <a:r>
              <a:rPr lang="en-US" altLang="en-US" sz="1400" dirty="0">
                <a:latin typeface="Arial" panose="020B0604020202020204" pitchFamily="34" charset="0"/>
                <a:cs typeface="Arial" panose="020B0604020202020204" pitchFamily="34" charset="0"/>
              </a:rPr>
              <a:t>  -- in this case, in </a:t>
            </a:r>
            <a:r>
              <a:rPr lang="en-US" altLang="en-US" sz="1400" i="1" dirty="0">
                <a:latin typeface="Arial" panose="020B0604020202020204" pitchFamily="34" charset="0"/>
                <a:cs typeface="Arial" panose="020B0604020202020204" pitchFamily="34" charset="0"/>
              </a:rPr>
              <a:t>French written words)</a:t>
            </a:r>
            <a:r>
              <a:rPr lang="en-US" altLang="en-US" sz="1400" dirty="0">
                <a:latin typeface="Arial" panose="020B0604020202020204" pitchFamily="34" charset="0"/>
                <a:cs typeface="Arial" panose="020B0604020202020204" pitchFamily="34" charset="0"/>
              </a:rPr>
              <a:t>.</a:t>
            </a:r>
          </a:p>
          <a:p>
            <a:pPr eaLnBrk="1" hangingPunct="1"/>
            <a:endParaRPr lang="en-US" altLang="en-US" dirty="0" smtClean="0">
              <a:latin typeface="Calibri" pitchFamily="34" charset="0"/>
              <a:cs typeface="Arial" pitchFamily="34" charset="0"/>
            </a:endParaRPr>
          </a:p>
        </p:txBody>
      </p:sp>
      <p:sp>
        <p:nvSpPr>
          <p:cNvPr id="12288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D600208E-4F09-4730-8A33-B93D45A7421E}" type="slidenum">
              <a:rPr lang="en-US" altLang="en-US" smtClean="0"/>
              <a:pPr eaLnBrk="1" hangingPunct="1">
                <a:spcBef>
                  <a:spcPct val="0"/>
                </a:spcBef>
              </a:pPr>
              <a:t>40</a:t>
            </a:fld>
            <a:endParaRPr lang="en-US" altLang="en-US" dirty="0" smtClean="0"/>
          </a:p>
        </p:txBody>
      </p:sp>
      <p:sp>
        <p:nvSpPr>
          <p:cNvPr id="12288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3886201" y="8685221"/>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8" tIns="45871" rIns="91738" bIns="45871" anchor="b"/>
          <a:lstStyle>
            <a:lvl1pPr defTabSz="950913" eaLnBrk="0" hangingPunct="0">
              <a:spcBef>
                <a:spcPct val="30000"/>
              </a:spcBef>
              <a:defRPr sz="1200">
                <a:solidFill>
                  <a:schemeClr val="tx1"/>
                </a:solidFill>
                <a:latin typeface="Arial" pitchFamily="34" charset="0"/>
                <a:cs typeface="Arial" pitchFamily="34" charset="0"/>
              </a:defRPr>
            </a:lvl1pPr>
            <a:lvl2pPr marL="771525" indent="-296863" defTabSz="950913" eaLnBrk="0" hangingPunct="0">
              <a:spcBef>
                <a:spcPct val="30000"/>
              </a:spcBef>
              <a:defRPr sz="1200">
                <a:solidFill>
                  <a:schemeClr val="tx1"/>
                </a:solidFill>
                <a:latin typeface="Arial" pitchFamily="34" charset="0"/>
                <a:cs typeface="Arial" pitchFamily="34" charset="0"/>
              </a:defRPr>
            </a:lvl2pPr>
            <a:lvl3pPr marL="1187450" indent="-236538" defTabSz="950913" eaLnBrk="0" hangingPunct="0">
              <a:spcBef>
                <a:spcPct val="30000"/>
              </a:spcBef>
              <a:defRPr sz="1200">
                <a:solidFill>
                  <a:schemeClr val="tx1"/>
                </a:solidFill>
                <a:latin typeface="Arial" pitchFamily="34" charset="0"/>
                <a:cs typeface="Arial" pitchFamily="34" charset="0"/>
              </a:defRPr>
            </a:lvl3pPr>
            <a:lvl4pPr marL="1663700" indent="-238125" defTabSz="950913" eaLnBrk="0" hangingPunct="0">
              <a:spcBef>
                <a:spcPct val="30000"/>
              </a:spcBef>
              <a:defRPr sz="1200">
                <a:solidFill>
                  <a:schemeClr val="tx1"/>
                </a:solidFill>
                <a:latin typeface="Arial" pitchFamily="34" charset="0"/>
                <a:cs typeface="Arial" pitchFamily="34" charset="0"/>
              </a:defRPr>
            </a:lvl4pPr>
            <a:lvl5pPr marL="2138363" indent="-238125" defTabSz="950913" eaLnBrk="0" hangingPunct="0">
              <a:spcBef>
                <a:spcPct val="30000"/>
              </a:spcBef>
              <a:defRPr sz="1200">
                <a:solidFill>
                  <a:schemeClr val="tx1"/>
                </a:solidFill>
                <a:latin typeface="Arial" pitchFamily="34" charset="0"/>
                <a:cs typeface="Arial" pitchFamily="34" charset="0"/>
              </a:defRPr>
            </a:lvl5pPr>
            <a:lvl6pPr marL="25955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a:spcBef>
                <a:spcPct val="0"/>
              </a:spcBef>
            </a:pPr>
            <a:fld id="{FD660978-A399-45C8-87D8-2D8CDEAE7595}" type="slidenum">
              <a:rPr lang="en-US" altLang="en-US" sz="1100"/>
              <a:pPr algn="r">
                <a:spcBef>
                  <a:spcPct val="0"/>
                </a:spcBef>
              </a:pPr>
              <a:t>41</a:t>
            </a:fld>
            <a:endParaRPr lang="en-US" altLang="en-US" sz="1100" dirty="0"/>
          </a:p>
        </p:txBody>
      </p:sp>
      <p:sp>
        <p:nvSpPr>
          <p:cNvPr id="123907"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nchor="b"/>
          <a:lstStyle>
            <a:lvl1pPr defTabSz="968375" eaLnBrk="0" hangingPunct="0">
              <a:spcBef>
                <a:spcPct val="30000"/>
              </a:spcBef>
              <a:defRPr sz="1200">
                <a:solidFill>
                  <a:schemeClr val="tx1"/>
                </a:solidFill>
                <a:latin typeface="Arial" pitchFamily="34" charset="0"/>
                <a:cs typeface="Arial" pitchFamily="34" charset="0"/>
              </a:defRPr>
            </a:lvl1pPr>
            <a:lvl2pPr marL="771525" indent="-296863" defTabSz="968375" eaLnBrk="0" hangingPunct="0">
              <a:spcBef>
                <a:spcPct val="30000"/>
              </a:spcBef>
              <a:defRPr sz="1200">
                <a:solidFill>
                  <a:schemeClr val="tx1"/>
                </a:solidFill>
                <a:latin typeface="Arial" pitchFamily="34" charset="0"/>
                <a:cs typeface="Arial" pitchFamily="34" charset="0"/>
              </a:defRPr>
            </a:lvl2pPr>
            <a:lvl3pPr marL="1187450" indent="-236538" defTabSz="968375" eaLnBrk="0" hangingPunct="0">
              <a:spcBef>
                <a:spcPct val="30000"/>
              </a:spcBef>
              <a:defRPr sz="1200">
                <a:solidFill>
                  <a:schemeClr val="tx1"/>
                </a:solidFill>
                <a:latin typeface="Arial" pitchFamily="34" charset="0"/>
                <a:cs typeface="Arial" pitchFamily="34" charset="0"/>
              </a:defRPr>
            </a:lvl3pPr>
            <a:lvl4pPr marL="1663700" indent="-238125" defTabSz="968375" eaLnBrk="0" hangingPunct="0">
              <a:spcBef>
                <a:spcPct val="30000"/>
              </a:spcBef>
              <a:defRPr sz="1200">
                <a:solidFill>
                  <a:schemeClr val="tx1"/>
                </a:solidFill>
                <a:latin typeface="Arial" pitchFamily="34" charset="0"/>
                <a:cs typeface="Arial" pitchFamily="34" charset="0"/>
              </a:defRPr>
            </a:lvl4pPr>
            <a:lvl5pPr marL="2138363" indent="-238125" defTabSz="968375" eaLnBrk="0" hangingPunct="0">
              <a:spcBef>
                <a:spcPct val="30000"/>
              </a:spcBef>
              <a:defRPr sz="1200">
                <a:solidFill>
                  <a:schemeClr val="tx1"/>
                </a:solidFill>
                <a:latin typeface="Arial" pitchFamily="34" charset="0"/>
                <a:cs typeface="Arial" pitchFamily="34" charset="0"/>
              </a:defRPr>
            </a:lvl5pPr>
            <a:lvl6pPr marL="25955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DF005C67-B4AE-431C-887B-DEEF1B2315D5}" type="slidenum">
              <a:rPr lang="en-US" altLang="en-US" sz="1100"/>
              <a:pPr algn="r" eaLnBrk="1" hangingPunct="1">
                <a:spcBef>
                  <a:spcPct val="0"/>
                </a:spcBef>
              </a:pPr>
              <a:t>41</a:t>
            </a:fld>
            <a:endParaRPr lang="en-US" altLang="en-US" sz="1100" dirty="0"/>
          </a:p>
        </p:txBody>
      </p:sp>
      <p:sp>
        <p:nvSpPr>
          <p:cNvPr id="123908" name="Rectangle 2"/>
          <p:cNvSpPr>
            <a:spLocks noGrp="1" noRot="1" noChangeAspect="1" noChangeArrowheads="1" noTextEdit="1"/>
          </p:cNvSpPr>
          <p:nvPr>
            <p:ph type="sldImg"/>
          </p:nvPr>
        </p:nvSpPr>
        <p:spPr>
          <a:xfrm>
            <a:off x="1141413" y="685800"/>
            <a:ext cx="4573587" cy="3429000"/>
          </a:xfrm>
          <a:ln/>
        </p:spPr>
      </p:sp>
      <p:sp>
        <p:nvSpPr>
          <p:cNvPr id="123909" name="Rectangle 3"/>
          <p:cNvSpPr>
            <a:spLocks noGrp="1" noChangeArrowheads="1"/>
          </p:cNvSpPr>
          <p:nvPr>
            <p:ph type="body" idx="1"/>
          </p:nvPr>
        </p:nvSpPr>
        <p:spPr>
          <a:xfrm>
            <a:off x="685801"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lstStyle/>
          <a:p>
            <a:pPr eaLnBrk="1" hangingPunct="1"/>
            <a:r>
              <a:rPr lang="en-US" altLang="en-US" sz="1400" dirty="0">
                <a:latin typeface="Arial" panose="020B0604020202020204" pitchFamily="34" charset="0"/>
                <a:cs typeface="Arial" panose="020B0604020202020204" pitchFamily="34" charset="0"/>
              </a:rPr>
              <a:t>The bibliographic record also includes </a:t>
            </a:r>
            <a:r>
              <a:rPr lang="en-US" altLang="en-US" sz="1400" b="1" i="1" dirty="0">
                <a:latin typeface="Arial" panose="020B0604020202020204" pitchFamily="34" charset="0"/>
                <a:cs typeface="Arial" panose="020B0604020202020204" pitchFamily="34" charset="0"/>
              </a:rPr>
              <a:t>Manifestation</a:t>
            </a:r>
            <a:r>
              <a:rPr lang="en-US" altLang="en-US" sz="1400" i="1" dirty="0">
                <a:latin typeface="Arial" panose="020B0604020202020204" pitchFamily="34" charset="0"/>
                <a:cs typeface="Arial" panose="020B0604020202020204" pitchFamily="34" charset="0"/>
              </a:rPr>
              <a:t> </a:t>
            </a:r>
            <a:r>
              <a:rPr lang="en-US" altLang="en-US" sz="1400" dirty="0">
                <a:latin typeface="Arial" panose="020B0604020202020204" pitchFamily="34" charset="0"/>
                <a:cs typeface="Arial" panose="020B0604020202020204" pitchFamily="34" charset="0"/>
              </a:rPr>
              <a:t>elements (another Group 1 entity).</a:t>
            </a:r>
          </a:p>
          <a:p>
            <a:pPr eaLnBrk="1" hangingPunct="1"/>
            <a:r>
              <a:rPr lang="en-US" altLang="en-US" sz="1400" dirty="0">
                <a:latin typeface="Arial" panose="020B0604020202020204" pitchFamily="34" charset="0"/>
                <a:cs typeface="Arial" panose="020B0604020202020204" pitchFamily="34" charset="0"/>
              </a:rPr>
              <a:t>The manifestation elements highlighted here are those descriptive statements that are transcribed as they appear on the resource (in the classes on RDA, we’ll learn more about ‘transcription’).</a:t>
            </a:r>
          </a:p>
        </p:txBody>
      </p:sp>
      <p:sp>
        <p:nvSpPr>
          <p:cNvPr id="12391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C0F2371F-650C-43A1-8641-E4DA0D5C0D71}" type="slidenum">
              <a:rPr lang="en-US" altLang="en-US" smtClean="0"/>
              <a:pPr eaLnBrk="1" hangingPunct="1">
                <a:spcBef>
                  <a:spcPct val="0"/>
                </a:spcBef>
              </a:pPr>
              <a:t>41</a:t>
            </a:fld>
            <a:endParaRPr lang="en-US" altLang="en-US" dirty="0" smtClean="0"/>
          </a:p>
        </p:txBody>
      </p:sp>
      <p:sp>
        <p:nvSpPr>
          <p:cNvPr id="12391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txBox="1">
            <a:spLocks noGrp="1" noChangeArrowheads="1"/>
          </p:cNvSpPr>
          <p:nvPr/>
        </p:nvSpPr>
        <p:spPr bwMode="auto">
          <a:xfrm>
            <a:off x="3886201" y="8685221"/>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8" tIns="45871" rIns="91738" bIns="45871" anchor="b"/>
          <a:lstStyle>
            <a:lvl1pPr defTabSz="950913" eaLnBrk="0" hangingPunct="0">
              <a:spcBef>
                <a:spcPct val="30000"/>
              </a:spcBef>
              <a:defRPr sz="1200">
                <a:solidFill>
                  <a:schemeClr val="tx1"/>
                </a:solidFill>
                <a:latin typeface="Arial" pitchFamily="34" charset="0"/>
                <a:cs typeface="Arial" pitchFamily="34" charset="0"/>
              </a:defRPr>
            </a:lvl1pPr>
            <a:lvl2pPr marL="771525" indent="-296863" defTabSz="950913" eaLnBrk="0" hangingPunct="0">
              <a:spcBef>
                <a:spcPct val="30000"/>
              </a:spcBef>
              <a:defRPr sz="1200">
                <a:solidFill>
                  <a:schemeClr val="tx1"/>
                </a:solidFill>
                <a:latin typeface="Arial" pitchFamily="34" charset="0"/>
                <a:cs typeface="Arial" pitchFamily="34" charset="0"/>
              </a:defRPr>
            </a:lvl2pPr>
            <a:lvl3pPr marL="1187450" indent="-236538" defTabSz="950913" eaLnBrk="0" hangingPunct="0">
              <a:spcBef>
                <a:spcPct val="30000"/>
              </a:spcBef>
              <a:defRPr sz="1200">
                <a:solidFill>
                  <a:schemeClr val="tx1"/>
                </a:solidFill>
                <a:latin typeface="Arial" pitchFamily="34" charset="0"/>
                <a:cs typeface="Arial" pitchFamily="34" charset="0"/>
              </a:defRPr>
            </a:lvl3pPr>
            <a:lvl4pPr marL="1663700" indent="-238125" defTabSz="950913" eaLnBrk="0" hangingPunct="0">
              <a:spcBef>
                <a:spcPct val="30000"/>
              </a:spcBef>
              <a:defRPr sz="1200">
                <a:solidFill>
                  <a:schemeClr val="tx1"/>
                </a:solidFill>
                <a:latin typeface="Arial" pitchFamily="34" charset="0"/>
                <a:cs typeface="Arial" pitchFamily="34" charset="0"/>
              </a:defRPr>
            </a:lvl4pPr>
            <a:lvl5pPr marL="2138363" indent="-238125" defTabSz="950913" eaLnBrk="0" hangingPunct="0">
              <a:spcBef>
                <a:spcPct val="30000"/>
              </a:spcBef>
              <a:defRPr sz="1200">
                <a:solidFill>
                  <a:schemeClr val="tx1"/>
                </a:solidFill>
                <a:latin typeface="Arial" pitchFamily="34" charset="0"/>
                <a:cs typeface="Arial" pitchFamily="34" charset="0"/>
              </a:defRPr>
            </a:lvl5pPr>
            <a:lvl6pPr marL="25955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509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a:spcBef>
                <a:spcPct val="0"/>
              </a:spcBef>
            </a:pPr>
            <a:fld id="{0B4A9794-6FFD-4839-B66B-2B265966CD1A}" type="slidenum">
              <a:rPr lang="en-US" altLang="en-US" sz="1100"/>
              <a:pPr algn="r">
                <a:spcBef>
                  <a:spcPct val="0"/>
                </a:spcBef>
              </a:pPr>
              <a:t>42</a:t>
            </a:fld>
            <a:endParaRPr lang="en-US" altLang="en-US" sz="1100" dirty="0"/>
          </a:p>
        </p:txBody>
      </p:sp>
      <p:sp>
        <p:nvSpPr>
          <p:cNvPr id="124931" name="Rectangle 7"/>
          <p:cNvSpPr txBox="1">
            <a:spLocks noGrp="1" noChangeArrowheads="1"/>
          </p:cNvSpPr>
          <p:nvPr/>
        </p:nvSpPr>
        <p:spPr bwMode="auto">
          <a:xfrm>
            <a:off x="3884618"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nchor="b"/>
          <a:lstStyle>
            <a:lvl1pPr defTabSz="968375" eaLnBrk="0" hangingPunct="0">
              <a:spcBef>
                <a:spcPct val="30000"/>
              </a:spcBef>
              <a:defRPr sz="1200">
                <a:solidFill>
                  <a:schemeClr val="tx1"/>
                </a:solidFill>
                <a:latin typeface="Arial" pitchFamily="34" charset="0"/>
                <a:cs typeface="Arial" pitchFamily="34" charset="0"/>
              </a:defRPr>
            </a:lvl1pPr>
            <a:lvl2pPr marL="771525" indent="-296863" defTabSz="968375" eaLnBrk="0" hangingPunct="0">
              <a:spcBef>
                <a:spcPct val="30000"/>
              </a:spcBef>
              <a:defRPr sz="1200">
                <a:solidFill>
                  <a:schemeClr val="tx1"/>
                </a:solidFill>
                <a:latin typeface="Arial" pitchFamily="34" charset="0"/>
                <a:cs typeface="Arial" pitchFamily="34" charset="0"/>
              </a:defRPr>
            </a:lvl2pPr>
            <a:lvl3pPr marL="1187450" indent="-236538" defTabSz="968375" eaLnBrk="0" hangingPunct="0">
              <a:spcBef>
                <a:spcPct val="30000"/>
              </a:spcBef>
              <a:defRPr sz="1200">
                <a:solidFill>
                  <a:schemeClr val="tx1"/>
                </a:solidFill>
                <a:latin typeface="Arial" pitchFamily="34" charset="0"/>
                <a:cs typeface="Arial" pitchFamily="34" charset="0"/>
              </a:defRPr>
            </a:lvl3pPr>
            <a:lvl4pPr marL="1663700" indent="-238125" defTabSz="968375" eaLnBrk="0" hangingPunct="0">
              <a:spcBef>
                <a:spcPct val="30000"/>
              </a:spcBef>
              <a:defRPr sz="1200">
                <a:solidFill>
                  <a:schemeClr val="tx1"/>
                </a:solidFill>
                <a:latin typeface="Arial" pitchFamily="34" charset="0"/>
                <a:cs typeface="Arial" pitchFamily="34" charset="0"/>
              </a:defRPr>
            </a:lvl4pPr>
            <a:lvl5pPr marL="2138363" indent="-238125" defTabSz="968375" eaLnBrk="0" hangingPunct="0">
              <a:spcBef>
                <a:spcPct val="30000"/>
              </a:spcBef>
              <a:defRPr sz="1200">
                <a:solidFill>
                  <a:schemeClr val="tx1"/>
                </a:solidFill>
                <a:latin typeface="Arial" pitchFamily="34" charset="0"/>
                <a:cs typeface="Arial" pitchFamily="34" charset="0"/>
              </a:defRPr>
            </a:lvl5pPr>
            <a:lvl6pPr marL="25955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6pPr>
            <a:lvl7pPr marL="30527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7pPr>
            <a:lvl8pPr marL="35099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8pPr>
            <a:lvl9pPr marL="3967163" indent="-238125" defTabSz="968375"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C83BD9FE-C80E-49CF-B16D-E33E1B949A1F}" type="slidenum">
              <a:rPr lang="en-US" altLang="en-US" sz="1100"/>
              <a:pPr algn="r" eaLnBrk="1" hangingPunct="1">
                <a:spcBef>
                  <a:spcPct val="0"/>
                </a:spcBef>
              </a:pPr>
              <a:t>42</a:t>
            </a:fld>
            <a:endParaRPr lang="en-US" altLang="en-US" sz="1100" dirty="0"/>
          </a:p>
        </p:txBody>
      </p:sp>
      <p:sp>
        <p:nvSpPr>
          <p:cNvPr id="124932" name="Rectangle 2"/>
          <p:cNvSpPr>
            <a:spLocks noGrp="1" noRot="1" noChangeAspect="1" noChangeArrowheads="1" noTextEdit="1"/>
          </p:cNvSpPr>
          <p:nvPr>
            <p:ph type="sldImg"/>
          </p:nvPr>
        </p:nvSpPr>
        <p:spPr>
          <a:xfrm>
            <a:off x="1141413" y="685800"/>
            <a:ext cx="4573587" cy="3429000"/>
          </a:xfrm>
          <a:ln/>
        </p:spPr>
      </p:sp>
      <p:sp>
        <p:nvSpPr>
          <p:cNvPr id="124933" name="Rectangle 3"/>
          <p:cNvSpPr>
            <a:spLocks noGrp="1" noChangeArrowheads="1"/>
          </p:cNvSpPr>
          <p:nvPr>
            <p:ph type="body" idx="1"/>
          </p:nvPr>
        </p:nvSpPr>
        <p:spPr>
          <a:xfrm>
            <a:off x="685801"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81" tIns="46741" rIns="93481" bIns="46741"/>
          <a:lstStyle/>
          <a:p>
            <a:pPr eaLnBrk="1" hangingPunct="1"/>
            <a:r>
              <a:rPr lang="en-US" altLang="en-US" sz="1400" dirty="0">
                <a:latin typeface="Arial" panose="020B0604020202020204" pitchFamily="34" charset="0"/>
                <a:cs typeface="Arial" panose="020B0604020202020204" pitchFamily="34" charset="0"/>
              </a:rPr>
              <a:t>And we also see information on the</a:t>
            </a:r>
            <a:r>
              <a:rPr lang="en-US" altLang="en-US" sz="1400" i="1" dirty="0">
                <a:latin typeface="Arial" panose="020B0604020202020204" pitchFamily="34" charset="0"/>
                <a:cs typeface="Arial" panose="020B0604020202020204" pitchFamily="34" charset="0"/>
              </a:rPr>
              <a:t> </a:t>
            </a:r>
            <a:r>
              <a:rPr lang="en-US" altLang="en-US" sz="1400" b="1" i="1" dirty="0">
                <a:latin typeface="Arial" panose="020B0604020202020204" pitchFamily="34" charset="0"/>
                <a:cs typeface="Arial" panose="020B0604020202020204" pitchFamily="34" charset="0"/>
              </a:rPr>
              <a:t>items</a:t>
            </a:r>
            <a:r>
              <a:rPr lang="en-US" altLang="en-US" sz="1400" dirty="0">
                <a:latin typeface="Arial" panose="020B0604020202020204" pitchFamily="34" charset="0"/>
                <a:cs typeface="Arial" panose="020B0604020202020204" pitchFamily="34" charset="0"/>
              </a:rPr>
              <a:t> (another Group 1 entity) in the collection – in this case, the location of this specific copy of the manifestation.</a:t>
            </a:r>
          </a:p>
        </p:txBody>
      </p:sp>
      <p:sp>
        <p:nvSpPr>
          <p:cNvPr id="12493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A0254BB-C303-4EA0-9195-68079A6615EA}" type="slidenum">
              <a:rPr lang="en-US" altLang="en-US" smtClean="0"/>
              <a:pPr eaLnBrk="1" hangingPunct="1">
                <a:spcBef>
                  <a:spcPct val="0"/>
                </a:spcBef>
              </a:pPr>
              <a:t>42</a:t>
            </a:fld>
            <a:endParaRPr lang="en-US" altLang="en-US" dirty="0" smtClean="0"/>
          </a:p>
        </p:txBody>
      </p:sp>
      <p:sp>
        <p:nvSpPr>
          <p:cNvPr id="12493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63613" eaLnBrk="0" hangingPunct="0">
              <a:spcBef>
                <a:spcPct val="30000"/>
              </a:spcBef>
              <a:defRPr sz="1200">
                <a:solidFill>
                  <a:schemeClr val="tx1"/>
                </a:solidFill>
                <a:latin typeface="Arial" pitchFamily="34" charset="0"/>
                <a:cs typeface="Arial" pitchFamily="34" charset="0"/>
              </a:defRPr>
            </a:lvl1pPr>
            <a:lvl2pPr marL="742950" indent="-285750" defTabSz="963613" eaLnBrk="0" hangingPunct="0">
              <a:spcBef>
                <a:spcPct val="30000"/>
              </a:spcBef>
              <a:defRPr sz="1200">
                <a:solidFill>
                  <a:schemeClr val="tx1"/>
                </a:solidFill>
                <a:latin typeface="Arial" pitchFamily="34" charset="0"/>
                <a:cs typeface="Arial" pitchFamily="34" charset="0"/>
              </a:defRPr>
            </a:lvl2pPr>
            <a:lvl3pPr marL="1143000" indent="-228600" defTabSz="963613" eaLnBrk="0" hangingPunct="0">
              <a:spcBef>
                <a:spcPct val="30000"/>
              </a:spcBef>
              <a:defRPr sz="1200">
                <a:solidFill>
                  <a:schemeClr val="tx1"/>
                </a:solidFill>
                <a:latin typeface="Arial" pitchFamily="34" charset="0"/>
                <a:cs typeface="Arial" pitchFamily="34" charset="0"/>
              </a:defRPr>
            </a:lvl3pPr>
            <a:lvl4pPr marL="1600200" indent="-228600" defTabSz="963613" eaLnBrk="0" hangingPunct="0">
              <a:spcBef>
                <a:spcPct val="30000"/>
              </a:spcBef>
              <a:defRPr sz="1200">
                <a:solidFill>
                  <a:schemeClr val="tx1"/>
                </a:solidFill>
                <a:latin typeface="Arial" pitchFamily="34" charset="0"/>
                <a:cs typeface="Arial" pitchFamily="34" charset="0"/>
              </a:defRPr>
            </a:lvl4pPr>
            <a:lvl5pPr marL="2057400" indent="-228600" defTabSz="963613" eaLnBrk="0" hangingPunct="0">
              <a:spcBef>
                <a:spcPct val="30000"/>
              </a:spcBef>
              <a:defRPr sz="1200">
                <a:solidFill>
                  <a:schemeClr val="tx1"/>
                </a:solidFill>
                <a:latin typeface="Arial" pitchFamily="34" charset="0"/>
                <a:cs typeface="Arial" pitchFamily="34" charset="0"/>
              </a:defRPr>
            </a:lvl5pPr>
            <a:lvl6pPr marL="25146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63613"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FD95007D-84A9-45E4-ABD2-A7B4C80F6C4B}" type="slidenum">
              <a:rPr lang="en-US" altLang="en-US"/>
              <a:pPr algn="r" eaLnBrk="1" hangingPunct="1">
                <a:spcBef>
                  <a:spcPct val="0"/>
                </a:spcBef>
              </a:pPr>
              <a:t>43</a:t>
            </a:fld>
            <a:endParaRPr lang="en-US" altLang="en-US" dirty="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defTabSz="924404" eaLnBrk="1" hangingPunct="1">
              <a:spcBef>
                <a:spcPts val="0"/>
              </a:spcBef>
            </a:pPr>
            <a:r>
              <a:rPr lang="en-US" altLang="en-US" sz="1400" dirty="0">
                <a:latin typeface="Arial" panose="020B0604020202020204" pitchFamily="34" charset="0"/>
                <a:cs typeface="Arial" panose="020B0604020202020204" pitchFamily="34" charset="0"/>
              </a:rPr>
              <a:t>[This is your first opportunity to introduce </a:t>
            </a:r>
            <a:r>
              <a:rPr lang="en-US" altLang="en-US" sz="1400">
                <a:latin typeface="Arial" panose="020B0604020202020204" pitchFamily="34" charset="0"/>
                <a:cs typeface="Arial" panose="020B0604020202020204" pitchFamily="34" charset="0"/>
              </a:rPr>
              <a:t>the </a:t>
            </a:r>
            <a:r>
              <a:rPr lang="en-US" altLang="en-US" sz="1400" smtClean="0">
                <a:latin typeface="Arial" panose="020B0604020202020204" pitchFamily="34" charset="0"/>
                <a:cs typeface="Arial" panose="020B0604020202020204" pitchFamily="34" charset="0"/>
              </a:rPr>
              <a:t>“Descriptive Cataloging Using RDA” web page; </a:t>
            </a:r>
            <a:r>
              <a:rPr lang="en-US" altLang="en-US" sz="1400" dirty="0">
                <a:latin typeface="Arial" panose="020B0604020202020204" pitchFamily="34" charset="0"/>
                <a:cs typeface="Arial" panose="020B0604020202020204" pitchFamily="34" charset="0"/>
              </a:rPr>
              <a:t>this will be a tool used repeatedly in these classes, so take time to review the website with students.]</a:t>
            </a:r>
          </a:p>
          <a:p>
            <a:pPr defTabSz="924404"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The online quiz is </a:t>
            </a:r>
            <a:r>
              <a:rPr lang="en-US" altLang="en-US" sz="1400" dirty="0" smtClean="0">
                <a:latin typeface="Arial" panose="020B0604020202020204" pitchFamily="34" charset="0"/>
                <a:cs typeface="Arial" panose="020B0604020202020204" pitchFamily="34" charset="0"/>
              </a:rPr>
              <a:t>mounted on </a:t>
            </a:r>
            <a:r>
              <a:rPr lang="en-US" altLang="en-US" sz="1400" dirty="0">
                <a:latin typeface="Arial" panose="020B0604020202020204" pitchFamily="34" charset="0"/>
                <a:cs typeface="Arial" panose="020B0604020202020204" pitchFamily="34" charset="0"/>
              </a:rPr>
              <a:t>the </a:t>
            </a:r>
            <a:r>
              <a:rPr lang="en-US" altLang="en-US" sz="1400" dirty="0" smtClean="0">
                <a:latin typeface="Arial" panose="020B0604020202020204" pitchFamily="34" charset="0"/>
                <a:cs typeface="Arial" panose="020B0604020202020204" pitchFamily="34" charset="0"/>
              </a:rPr>
              <a:t>“Descriptive Cataloging Using RDA” page </a:t>
            </a:r>
            <a:r>
              <a:rPr lang="en-US" altLang="en-US" sz="1400" dirty="0">
                <a:latin typeface="Arial" panose="020B0604020202020204" pitchFamily="34" charset="0"/>
                <a:cs typeface="Arial" panose="020B0604020202020204" pitchFamily="34" charset="0"/>
              </a:rPr>
              <a:t>(the link on this slide is NOT a live link, and clicking will only advance the presentation):</a:t>
            </a:r>
          </a:p>
          <a:p>
            <a:pPr eaLnBrk="1" hangingPunct="1">
              <a:spcBef>
                <a:spcPts val="0"/>
              </a:spcBef>
            </a:pPr>
            <a:r>
              <a:rPr lang="en-US" altLang="en-US" sz="1400" u="sng" dirty="0" smtClean="0">
                <a:latin typeface="Arial" panose="020B0604020202020204" pitchFamily="34" charset="0"/>
                <a:cs typeface="Arial" panose="020B0604020202020204" pitchFamily="34" charset="0"/>
              </a:rPr>
              <a:t>http://staff.loc.gov/sites/lstraining/take-a-class/course-materials/dcat-use-rda/</a:t>
            </a:r>
            <a:endParaRPr lang="en-US" altLang="en-US" dirty="0" smtClean="0">
              <a:latin typeface="Calibri" pitchFamily="34" charset="0"/>
              <a:ea typeface="MS PGothic" pitchFamily="34" charset="-128"/>
              <a:cs typeface="Arial" pitchFamily="34" charset="0"/>
            </a:endParaRPr>
          </a:p>
        </p:txBody>
      </p:sp>
      <p:sp>
        <p:nvSpPr>
          <p:cNvPr id="125957"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B92B290A-AFE7-43AB-A269-EFF206BD0349}" type="slidenum">
              <a:rPr lang="en-US" altLang="en-US" smtClean="0"/>
              <a:pPr eaLnBrk="1" hangingPunct="1">
                <a:spcBef>
                  <a:spcPct val="0"/>
                </a:spcBef>
              </a:pPr>
              <a:t>43</a:t>
            </a:fld>
            <a:endParaRPr lang="en-US" altLang="en-US" dirty="0" smtClean="0"/>
          </a:p>
        </p:txBody>
      </p:sp>
      <p:sp>
        <p:nvSpPr>
          <p:cNvPr id="12595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Remember: these may be thought of as the ‘products’ of intellectual, artistic, musical, or publishing activity</a:t>
            </a:r>
          </a:p>
        </p:txBody>
      </p:sp>
      <p:sp>
        <p:nvSpPr>
          <p:cNvPr id="9626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F19A6079-E722-4A5E-8088-F5BA41426FEE}" type="slidenum">
              <a:rPr lang="en-US" altLang="en-US" smtClean="0"/>
              <a:pPr eaLnBrk="1" hangingPunct="1">
                <a:spcBef>
                  <a:spcPct val="0"/>
                </a:spcBef>
              </a:pPr>
              <a:t>44</a:t>
            </a:fld>
            <a:endParaRPr lang="en-US" altLang="en-US" dirty="0" smtClean="0"/>
          </a:p>
        </p:txBody>
      </p:sp>
      <p:sp>
        <p:nvSpPr>
          <p:cNvPr id="9626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300" dirty="0">
                <a:latin typeface="Arial" panose="020B0604020202020204" pitchFamily="34" charset="0"/>
                <a:cs typeface="Arial" panose="020B0604020202020204" pitchFamily="34" charset="0"/>
              </a:rPr>
              <a:t>[On these slides, don’t get lost in the details.  Briefly discuss a few that the audience is familiar with (e.g., title; language; publisher)]</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We briefly discussed Title of the Work and Form of Work earlier.</a:t>
            </a:r>
          </a:p>
          <a:p>
            <a:pPr eaLnBrk="1" hangingPunct="1">
              <a:spcBef>
                <a:spcPts val="0"/>
              </a:spcBef>
            </a:pPr>
            <a:r>
              <a:rPr lang="en-US" altLang="en-US" sz="1300" dirty="0">
                <a:latin typeface="Arial" panose="020B0604020202020204" pitchFamily="34" charset="0"/>
                <a:cs typeface="Arial" panose="020B0604020202020204" pitchFamily="34" charset="0"/>
              </a:rPr>
              <a:t>Here, in more depth, are some of the attributes of a Work.</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Title of the Work is one of the most important attributes, as it is a primary identifier of the work – the name.</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Not all attributes are necessarily recorded in a record -- such as context for the work (the historical, intellectual, etc. context within which the work was conceived).  But FRBR is intended to apply not just to libraries, but also to museums and archives, where such information may be important and likely to be recorded.</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See pp. 33-35 of the </a:t>
            </a:r>
            <a:r>
              <a:rPr lang="en-US" altLang="en-US" sz="1300" b="1" dirty="0">
                <a:latin typeface="Arial" panose="020B0604020202020204" pitchFamily="34" charset="0"/>
                <a:cs typeface="Arial" panose="020B0604020202020204" pitchFamily="34" charset="0"/>
              </a:rPr>
              <a:t>Functional Requirements for Bibliographic Records: Final Report</a:t>
            </a:r>
            <a:r>
              <a:rPr lang="en-US" altLang="en-US" sz="1300" dirty="0">
                <a:latin typeface="Arial" panose="020B0604020202020204" pitchFamily="34" charset="0"/>
                <a:cs typeface="Arial" panose="020B0604020202020204" pitchFamily="34" charset="0"/>
              </a:rPr>
              <a:t>.</a:t>
            </a:r>
          </a:p>
        </p:txBody>
      </p:sp>
      <p:sp>
        <p:nvSpPr>
          <p:cNvPr id="13619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0C61294E-4BE0-495E-8CBE-1BB5A3AF5A41}" type="slidenum">
              <a:rPr lang="en-US" altLang="en-US" smtClean="0"/>
              <a:pPr eaLnBrk="1" hangingPunct="1">
                <a:spcBef>
                  <a:spcPct val="0"/>
                </a:spcBef>
              </a:pPr>
              <a:t>45</a:t>
            </a:fld>
            <a:endParaRPr lang="en-US" altLang="en-US" dirty="0" smtClean="0"/>
          </a:p>
        </p:txBody>
      </p:sp>
      <p:sp>
        <p:nvSpPr>
          <p:cNvPr id="13619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300" dirty="0">
                <a:latin typeface="Arial" panose="020B0604020202020204" pitchFamily="34" charset="0"/>
                <a:cs typeface="Arial" panose="020B0604020202020204" pitchFamily="34" charset="0"/>
              </a:rPr>
              <a:t>[True cataloging novices audience may not know what they are looking at on the next few slides.  Cover this in whatever detail is appropriate; the goal is not to overwhelm or confuse the students.  Help them to relax by stating something like, “It’s OK if you don’t know what these elements are; but try to begin to understand how FRBR concepts apply to actual records.”]</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1 = Title of work is a work attribute</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For reference:</a:t>
            </a:r>
          </a:p>
          <a:p>
            <a:pPr eaLnBrk="1" hangingPunct="1">
              <a:spcBef>
                <a:spcPts val="0"/>
              </a:spcBef>
            </a:pPr>
            <a:r>
              <a:rPr lang="en-US" altLang="en-US" sz="1300" dirty="0">
                <a:latin typeface="Arial" panose="020B0604020202020204" pitchFamily="34" charset="0"/>
                <a:cs typeface="Arial" panose="020B0604020202020204" pitchFamily="34" charset="0"/>
              </a:rPr>
              <a:t>2 = other title information is a manifestation attribute (in this case, it also relates to language of translation, an expression attribute)</a:t>
            </a:r>
          </a:p>
          <a:p>
            <a:pPr eaLnBrk="1" hangingPunct="1">
              <a:spcBef>
                <a:spcPts val="0"/>
              </a:spcBef>
            </a:pPr>
            <a:r>
              <a:rPr lang="en-US" altLang="en-US" sz="1300" dirty="0">
                <a:latin typeface="Arial" panose="020B0604020202020204" pitchFamily="34" charset="0"/>
                <a:cs typeface="Arial" panose="020B0604020202020204" pitchFamily="34" charset="0"/>
              </a:rPr>
              <a:t>3 = form of expression is an expression attribute</a:t>
            </a:r>
          </a:p>
          <a:p>
            <a:pPr eaLnBrk="1" hangingPunct="1">
              <a:spcBef>
                <a:spcPts val="0"/>
              </a:spcBef>
            </a:pPr>
            <a:r>
              <a:rPr lang="en-US" altLang="en-US" sz="1300" dirty="0">
                <a:latin typeface="Arial" panose="020B0604020202020204" pitchFamily="34" charset="0"/>
                <a:cs typeface="Arial" panose="020B0604020202020204" pitchFamily="34" charset="0"/>
              </a:rPr>
              <a:t>4 = series numbering is a manifestation attribute</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[Discuss – to the extent appropriate for the audience – how this record illustrates the difference between the manifestation title (245) and the title of the work (here, in the 240).  This is an important distinction that will be referred to many times later in the curriculum.]</a:t>
            </a:r>
          </a:p>
        </p:txBody>
      </p:sp>
      <p:sp>
        <p:nvSpPr>
          <p:cNvPr id="13722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83CA7F03-B68E-42A3-9E46-F6B8FF92BE25}" type="slidenum">
              <a:rPr lang="en-US" altLang="en-US" smtClean="0"/>
              <a:pPr eaLnBrk="1" hangingPunct="1">
                <a:spcBef>
                  <a:spcPct val="0"/>
                </a:spcBef>
              </a:pPr>
              <a:t>46</a:t>
            </a:fld>
            <a:endParaRPr lang="en-US" altLang="en-US" dirty="0" smtClean="0"/>
          </a:p>
        </p:txBody>
      </p:sp>
      <p:sp>
        <p:nvSpPr>
          <p:cNvPr id="13722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We briefly discussed Language of Expression and Medium of Performance earlier in the presentation – and remember, a performance is an expression.</a:t>
            </a:r>
          </a:p>
          <a:p>
            <a:pPr eaLnBrk="1" hangingPunct="1"/>
            <a:r>
              <a:rPr lang="en-US" altLang="en-US" sz="1400" dirty="0">
                <a:latin typeface="Arial" panose="020B0604020202020204" pitchFamily="34" charset="0"/>
                <a:cs typeface="Arial" panose="020B0604020202020204" pitchFamily="34" charset="0"/>
              </a:rPr>
              <a:t>Here, in more depth, are some of the Attributes of an Expression.</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Note that Title of expression is not listed.  We will learn in Module 6 that, you identify an expression by first identifying the work which it expresses.</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See pp. 35-40 of the </a:t>
            </a:r>
            <a:r>
              <a:rPr lang="en-US" altLang="en-US" sz="1400" b="1" dirty="0">
                <a:latin typeface="Arial" panose="020B0604020202020204" pitchFamily="34" charset="0"/>
                <a:cs typeface="Arial" panose="020B0604020202020204" pitchFamily="34" charset="0"/>
              </a:rPr>
              <a:t>Functional Requirements for Bibliographic Records: Final Report</a:t>
            </a:r>
            <a:r>
              <a:rPr lang="en-US" altLang="en-US" sz="1400" dirty="0">
                <a:latin typeface="Arial" panose="020B0604020202020204" pitchFamily="34" charset="0"/>
                <a:cs typeface="Arial" panose="020B0604020202020204" pitchFamily="34" charset="0"/>
              </a:rPr>
              <a:t>.</a:t>
            </a:r>
          </a:p>
        </p:txBody>
      </p:sp>
      <p:sp>
        <p:nvSpPr>
          <p:cNvPr id="13824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C88A9AEB-616E-45F8-A8E3-1BBD80591315}" type="slidenum">
              <a:rPr lang="en-US" altLang="en-US" smtClean="0"/>
              <a:pPr eaLnBrk="1" hangingPunct="1">
                <a:spcBef>
                  <a:spcPct val="0"/>
                </a:spcBef>
              </a:pPr>
              <a:t>47</a:t>
            </a:fld>
            <a:endParaRPr lang="en-US" altLang="en-US" dirty="0" smtClean="0"/>
          </a:p>
        </p:txBody>
      </p:sp>
      <p:sp>
        <p:nvSpPr>
          <p:cNvPr id="13824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3 = summarization of content is an expression attribute </a:t>
            </a:r>
          </a:p>
          <a:p>
            <a:pPr eaLnBrk="1" hangingPunct="1"/>
            <a:r>
              <a:rPr lang="en-US" altLang="en-US" sz="1400" dirty="0">
                <a:latin typeface="Arial" panose="020B0604020202020204" pitchFamily="34" charset="0"/>
                <a:cs typeface="Arial" panose="020B0604020202020204" pitchFamily="34" charset="0"/>
              </a:rPr>
              <a:t>4 = Supplementary content is an expression attribute</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For reference:</a:t>
            </a:r>
          </a:p>
          <a:p>
            <a:pPr eaLnBrk="1" hangingPunct="1"/>
            <a:r>
              <a:rPr lang="en-US" altLang="en-US" sz="1400" dirty="0">
                <a:latin typeface="Arial" panose="020B0604020202020204" pitchFamily="34" charset="0"/>
                <a:cs typeface="Arial" panose="020B0604020202020204" pitchFamily="34" charset="0"/>
              </a:rPr>
              <a:t>1 = statement of responsibility is a manifestation attribute.  In fact, rather than being a WEMI attribute, it is closer to a relationship.  But since it is an element that is transcribed as it appears on the piece, (i.e., on the manifestation), it is a manifestation attribute.  FRBR defines statement of responsibility thus, and NOT as a work attribute. </a:t>
            </a:r>
          </a:p>
          <a:p>
            <a:pPr eaLnBrk="1" hangingPunct="1"/>
            <a:r>
              <a:rPr lang="en-US" altLang="en-US" sz="1400" dirty="0">
                <a:latin typeface="Arial" panose="020B0604020202020204" pitchFamily="34" charset="0"/>
                <a:cs typeface="Arial" panose="020B0604020202020204" pitchFamily="34" charset="0"/>
              </a:rPr>
              <a:t>2 = series statement is a manifestation attribute</a:t>
            </a:r>
          </a:p>
        </p:txBody>
      </p:sp>
      <p:sp>
        <p:nvSpPr>
          <p:cNvPr id="13926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241075B7-903C-4786-ABCB-615F51F2544D}" type="slidenum">
              <a:rPr lang="en-US" altLang="en-US" smtClean="0"/>
              <a:pPr eaLnBrk="1" hangingPunct="1">
                <a:spcBef>
                  <a:spcPct val="0"/>
                </a:spcBef>
              </a:pPr>
              <a:t>48</a:t>
            </a:fld>
            <a:endParaRPr lang="en-US" altLang="en-US" dirty="0" smtClean="0"/>
          </a:p>
        </p:txBody>
      </p:sp>
      <p:sp>
        <p:nvSpPr>
          <p:cNvPr id="13926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300" dirty="0">
                <a:latin typeface="Arial" panose="020B0604020202020204" pitchFamily="34" charset="0"/>
                <a:cs typeface="Arial" panose="020B0604020202020204" pitchFamily="34" charset="0"/>
              </a:rPr>
              <a:t>We briefly discussed Publisher/distributor and Date of publication/distribution earlier in the presentation.</a:t>
            </a:r>
          </a:p>
          <a:p>
            <a:pPr eaLnBrk="1" hangingPunct="1">
              <a:spcBef>
                <a:spcPts val="0"/>
              </a:spcBef>
            </a:pPr>
            <a:r>
              <a:rPr lang="en-US" altLang="en-US" sz="1300" dirty="0">
                <a:latin typeface="Arial" panose="020B0604020202020204" pitchFamily="34" charset="0"/>
                <a:cs typeface="Arial" panose="020B0604020202020204" pitchFamily="34" charset="0"/>
              </a:rPr>
              <a:t>Here, in more depth, are some of the attributes of a Manifestation.</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Manifestation attributes relate to identifying the manifestation and to describing the physical carrier.  So form of carrier, for example, has to do with VHS vs. DVD vs. reel-to-reel film.  Extent of the carrier has to do with how many pages or how many DVD’s, etc. </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Here we see a key point: some FRBR attributes apply to one type of resource but not another, or are described in different ways for different resources. If I am describing a painting, I want to know what type of canvas, paint, etc.  But I can generally assume a book is made of paper.  For a sound recording, ‘extent’ is described in terms of “sound discs”, not “pages.”</a:t>
            </a:r>
          </a:p>
          <a:p>
            <a:pPr eaLnBrk="1" hangingPunct="1">
              <a:lnSpc>
                <a:spcPct val="90000"/>
              </a:lnSpc>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See pp. 40-47 of the </a:t>
            </a:r>
            <a:r>
              <a:rPr lang="en-US" altLang="en-US" sz="1300" b="1" dirty="0">
                <a:latin typeface="Arial" panose="020B0604020202020204" pitchFamily="34" charset="0"/>
                <a:cs typeface="Arial" panose="020B0604020202020204" pitchFamily="34" charset="0"/>
              </a:rPr>
              <a:t>Functional Requirements for Bibliographic Records: Final Report</a:t>
            </a:r>
            <a:r>
              <a:rPr lang="en-US" altLang="en-US" sz="1300" dirty="0">
                <a:latin typeface="Arial" panose="020B0604020202020204" pitchFamily="34" charset="0"/>
                <a:cs typeface="Arial" panose="020B0604020202020204" pitchFamily="34" charset="0"/>
              </a:rPr>
              <a:t>.</a:t>
            </a:r>
          </a:p>
        </p:txBody>
      </p:sp>
      <p:sp>
        <p:nvSpPr>
          <p:cNvPr id="14029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8CCB8F05-EC12-47DB-90BA-0E4C577BB582}" type="slidenum">
              <a:rPr lang="en-US" altLang="en-US" smtClean="0"/>
              <a:pPr eaLnBrk="1" hangingPunct="1">
                <a:spcBef>
                  <a:spcPct val="0"/>
                </a:spcBef>
              </a:pPr>
              <a:t>49</a:t>
            </a:fld>
            <a:endParaRPr lang="en-US" altLang="en-US" dirty="0" smtClean="0"/>
          </a:p>
        </p:txBody>
      </p:sp>
      <p:sp>
        <p:nvSpPr>
          <p:cNvPr id="14029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2 = Title of the manifestation is a manifestation attribute.</a:t>
            </a:r>
          </a:p>
          <a:p>
            <a:pPr eaLnBrk="1" hangingPunct="1"/>
            <a:r>
              <a:rPr lang="en-US" altLang="en-US" sz="1400" dirty="0">
                <a:latin typeface="Arial" panose="020B0604020202020204" pitchFamily="34" charset="0"/>
                <a:cs typeface="Arial" panose="020B0604020202020204" pitchFamily="34" charset="0"/>
              </a:rPr>
              <a:t>3 = Dimension is a manifestation attribute.</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For reference:</a:t>
            </a:r>
          </a:p>
          <a:p>
            <a:pPr eaLnBrk="1" hangingPunct="1"/>
            <a:r>
              <a:rPr lang="en-US" altLang="en-US" sz="1400" dirty="0">
                <a:latin typeface="Arial" panose="020B0604020202020204" pitchFamily="34" charset="0"/>
                <a:cs typeface="Arial" panose="020B0604020202020204" pitchFamily="34" charset="0"/>
              </a:rPr>
              <a:t>1 = The creator is a relationship between a Work (Group 1 Entity) and a Person (Group 2 Entity).</a:t>
            </a:r>
          </a:p>
          <a:p>
            <a:pPr eaLnBrk="1" hangingPunct="1"/>
            <a:r>
              <a:rPr lang="en-US" altLang="en-US" sz="1400" dirty="0">
                <a:latin typeface="Arial" panose="020B0604020202020204" pitchFamily="34" charset="0"/>
                <a:cs typeface="Arial" panose="020B0604020202020204" pitchFamily="34" charset="0"/>
              </a:rPr>
              <a:t>4 = A citation note is a relationship -- between works.</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More about relationships later ………</a:t>
            </a:r>
          </a:p>
          <a:p>
            <a:pPr eaLnBrk="1" hangingPunct="1"/>
            <a:r>
              <a:rPr lang="en-US" altLang="en-US" sz="1400" dirty="0">
                <a:latin typeface="Arial" panose="020B0604020202020204" pitchFamily="34" charset="0"/>
                <a:cs typeface="Arial" panose="020B0604020202020204" pitchFamily="34" charset="0"/>
              </a:rPr>
              <a:t>For now, it will suffice to understand that the 100 field (you may have heard of the former term ‘main entry’) is NOT part of DESCRIBING the resource; it is part of assigning ACCESS POINTS for the resource.  This is an important distinction that will become clear when we look at actual RDA instructions.</a:t>
            </a:r>
          </a:p>
        </p:txBody>
      </p:sp>
      <p:sp>
        <p:nvSpPr>
          <p:cNvPr id="14131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E97B7239-F8DC-4AD8-BF87-96E0D3C19F75}" type="slidenum">
              <a:rPr lang="en-US" altLang="en-US" smtClean="0"/>
              <a:pPr eaLnBrk="1" hangingPunct="1">
                <a:spcBef>
                  <a:spcPct val="0"/>
                </a:spcBef>
              </a:pPr>
              <a:t>50</a:t>
            </a:fld>
            <a:endParaRPr lang="en-US" altLang="en-US" dirty="0" smtClean="0"/>
          </a:p>
        </p:txBody>
      </p:sp>
      <p:sp>
        <p:nvSpPr>
          <p:cNvPr id="14131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We briefly discussed Item identifier and Provenance of the item earlier in the presentation.</a:t>
            </a:r>
          </a:p>
          <a:p>
            <a:pPr eaLnBrk="1" hangingPunct="1"/>
            <a:r>
              <a:rPr lang="en-US" altLang="en-US" sz="1400" dirty="0">
                <a:latin typeface="Arial" panose="020B0604020202020204" pitchFamily="34" charset="0"/>
                <a:cs typeface="Arial" panose="020B0604020202020204" pitchFamily="34" charset="0"/>
              </a:rPr>
              <a:t>Here, in more depth, are some of the Attributes of an Item.</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Note that most catalogers of general collections do not usually catalog at the item level (remember that the item is a copy of the manifestation, identical to all other copies of that manifestation).  However, occasionally an item may have distinguishing characteristics from other items and be cataloged at that level.  For example, Rare Book catalogers or those in museums or archives may want to describe the vellum binding of a copy, or notes in the author’s or artist’s hand, or that it was formerly owned by a particular repository.</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See pp. 47-49 of the </a:t>
            </a:r>
            <a:r>
              <a:rPr lang="en-US" altLang="en-US" sz="1400" b="1" dirty="0">
                <a:latin typeface="Arial" panose="020B0604020202020204" pitchFamily="34" charset="0"/>
                <a:cs typeface="Arial" panose="020B0604020202020204" pitchFamily="34" charset="0"/>
              </a:rPr>
              <a:t>Functional Requirements for Bibliographic Records: Final Report.</a:t>
            </a:r>
            <a:r>
              <a:rPr lang="en-US" altLang="en-US" sz="1400" dirty="0">
                <a:latin typeface="Arial" panose="020B0604020202020204" pitchFamily="34" charset="0"/>
                <a:cs typeface="Arial" panose="020B0604020202020204" pitchFamily="34" charset="0"/>
              </a:rPr>
              <a:t> </a:t>
            </a:r>
          </a:p>
          <a:p>
            <a:pPr eaLnBrk="1" hangingPunct="1"/>
            <a:r>
              <a:rPr lang="en-US" altLang="en-US" dirty="0" smtClean="0">
                <a:latin typeface="Calibri" pitchFamily="34" charset="0"/>
                <a:cs typeface="Arial" pitchFamily="34" charset="0"/>
              </a:rPr>
              <a:t> </a:t>
            </a:r>
          </a:p>
        </p:txBody>
      </p:sp>
      <p:sp>
        <p:nvSpPr>
          <p:cNvPr id="14234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DEFCD653-CF3D-48EE-849D-39556747A8A1}" type="slidenum">
              <a:rPr lang="en-US" altLang="en-US" smtClean="0"/>
              <a:pPr eaLnBrk="1" hangingPunct="1">
                <a:spcBef>
                  <a:spcPct val="0"/>
                </a:spcBef>
              </a:pPr>
              <a:t>51</a:t>
            </a:fld>
            <a:endParaRPr lang="en-US" altLang="en-US" dirty="0" smtClean="0"/>
          </a:p>
        </p:txBody>
      </p:sp>
      <p:sp>
        <p:nvSpPr>
          <p:cNvPr id="14234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4 = LC copy information is an item attribute.</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For reference:</a:t>
            </a:r>
          </a:p>
          <a:p>
            <a:pPr eaLnBrk="1" hangingPunct="1"/>
            <a:r>
              <a:rPr lang="en-US" altLang="en-US" sz="1400" dirty="0">
                <a:latin typeface="Arial" panose="020B0604020202020204" pitchFamily="34" charset="0"/>
                <a:cs typeface="Arial" panose="020B0604020202020204" pitchFamily="34" charset="0"/>
              </a:rPr>
              <a:t>1 = Variant title is a manifestation attribute</a:t>
            </a:r>
          </a:p>
          <a:p>
            <a:pPr eaLnBrk="1" hangingPunct="1"/>
            <a:r>
              <a:rPr lang="en-US" altLang="en-US" sz="1400" dirty="0">
                <a:latin typeface="Arial" panose="020B0604020202020204" pitchFamily="34" charset="0"/>
                <a:cs typeface="Arial" panose="020B0604020202020204" pitchFamily="34" charset="0"/>
              </a:rPr>
              <a:t>2 = Place of publication is a manifestation attribute</a:t>
            </a:r>
          </a:p>
          <a:p>
            <a:pPr eaLnBrk="1" hangingPunct="1"/>
            <a:r>
              <a:rPr lang="en-US" altLang="en-US" sz="1400" dirty="0">
                <a:latin typeface="Arial" panose="020B0604020202020204" pitchFamily="34" charset="0"/>
                <a:cs typeface="Arial" panose="020B0604020202020204" pitchFamily="34" charset="0"/>
              </a:rPr>
              <a:t>3 = Date of publication is a manifestation attribute</a:t>
            </a:r>
          </a:p>
        </p:txBody>
      </p:sp>
      <p:sp>
        <p:nvSpPr>
          <p:cNvPr id="14336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AF106E78-11EC-434A-8EC1-B3EF3F1C6C3D}" type="slidenum">
              <a:rPr lang="en-US" altLang="en-US" smtClean="0"/>
              <a:pPr eaLnBrk="1" hangingPunct="1">
                <a:spcBef>
                  <a:spcPct val="0"/>
                </a:spcBef>
              </a:pPr>
              <a:t>52</a:t>
            </a:fld>
            <a:endParaRPr lang="en-US" altLang="en-US" dirty="0" smtClean="0"/>
          </a:p>
        </p:txBody>
      </p:sp>
      <p:sp>
        <p:nvSpPr>
          <p:cNvPr id="14336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itchFamily="34" charset="0"/>
              <a:cs typeface="Arial" pitchFamily="34" charset="0"/>
            </a:endParaRPr>
          </a:p>
        </p:txBody>
      </p:sp>
      <p:sp>
        <p:nvSpPr>
          <p:cNvPr id="9626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F19A6079-E722-4A5E-8088-F5BA41426FEE}" type="slidenum">
              <a:rPr lang="en-US" altLang="en-US" smtClean="0"/>
              <a:pPr eaLnBrk="1" hangingPunct="1">
                <a:spcBef>
                  <a:spcPct val="0"/>
                </a:spcBef>
              </a:pPr>
              <a:t>53</a:t>
            </a:fld>
            <a:endParaRPr lang="en-US" altLang="en-US" dirty="0" smtClean="0"/>
          </a:p>
        </p:txBody>
      </p:sp>
      <p:sp>
        <p:nvSpPr>
          <p:cNvPr id="9626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384" eaLnBrk="1" hangingPunct="1">
              <a:spcBef>
                <a:spcPts val="0"/>
              </a:spcBef>
              <a:defRPr/>
            </a:pPr>
            <a:r>
              <a:rPr lang="en-US" altLang="en-US" sz="1400" dirty="0">
                <a:latin typeface="Arial" panose="020B0604020202020204" pitchFamily="34" charset="0"/>
                <a:cs typeface="Arial" panose="020B0604020202020204" pitchFamily="34" charset="0"/>
              </a:rPr>
              <a:t>Remember that relationships is the other half (besides entities) of the FRBR conceptual model.</a:t>
            </a:r>
          </a:p>
          <a:p>
            <a:pPr defTabSz="924384" eaLnBrk="1" hangingPunct="1">
              <a:spcBef>
                <a:spcPts val="0"/>
              </a:spcBef>
              <a:defRPr/>
            </a:pPr>
            <a:r>
              <a:rPr lang="en-US" altLang="en-US" sz="1400" dirty="0">
                <a:latin typeface="Arial" panose="020B0604020202020204" pitchFamily="34" charset="0"/>
                <a:cs typeface="Arial" panose="020B0604020202020204" pitchFamily="34" charset="0"/>
              </a:rPr>
              <a:t>What kind of relationships do we record?</a:t>
            </a:r>
          </a:p>
          <a:p>
            <a:pPr defTabSz="924384" eaLnBrk="1" hangingPunct="1">
              <a:spcBef>
                <a:spcPts val="0"/>
              </a:spcBef>
              <a:defRPr/>
            </a:pPr>
            <a:endParaRPr lang="en-US" altLang="en-US" sz="1400" dirty="0">
              <a:latin typeface="Arial" panose="020B0604020202020204" pitchFamily="34" charset="0"/>
              <a:cs typeface="Arial" panose="020B0604020202020204" pitchFamily="34" charset="0"/>
            </a:endParaRPr>
          </a:p>
          <a:p>
            <a:pPr defTabSz="924384" eaLnBrk="1" hangingPunct="1">
              <a:spcBef>
                <a:spcPts val="0"/>
              </a:spcBef>
              <a:defRPr/>
            </a:pPr>
            <a:r>
              <a:rPr lang="en-US" altLang="en-US" sz="1400" dirty="0">
                <a:latin typeface="Arial" panose="020B0604020202020204" pitchFamily="34" charset="0"/>
                <a:cs typeface="Arial" panose="020B0604020202020204" pitchFamily="34" charset="0"/>
              </a:rPr>
              <a:t>First, we will discuss the inherent relationships, the </a:t>
            </a:r>
            <a:r>
              <a:rPr lang="en-US" altLang="en-US" sz="1400" i="1" dirty="0">
                <a:latin typeface="Arial" panose="020B0604020202020204" pitchFamily="34" charset="0"/>
                <a:cs typeface="Arial" panose="020B0604020202020204" pitchFamily="34" charset="0"/>
              </a:rPr>
              <a:t>intra-group</a:t>
            </a:r>
            <a:r>
              <a:rPr lang="en-US" altLang="en-US" sz="1400" dirty="0">
                <a:latin typeface="Arial" panose="020B0604020202020204" pitchFamily="34" charset="0"/>
                <a:cs typeface="Arial" panose="020B0604020202020204" pitchFamily="34" charset="0"/>
              </a:rPr>
              <a:t> relationships within Group 1.</a:t>
            </a:r>
          </a:p>
          <a:p>
            <a:pPr defTabSz="924384" eaLnBrk="1" hangingPunct="1">
              <a:spcBef>
                <a:spcPts val="0"/>
              </a:spcBef>
              <a:defRPr/>
            </a:pPr>
            <a:r>
              <a:rPr lang="en-US" altLang="en-US" sz="1400" dirty="0">
                <a:latin typeface="Arial" panose="020B0604020202020204" pitchFamily="34" charset="0"/>
                <a:cs typeface="Arial" panose="020B0604020202020204" pitchFamily="34" charset="0"/>
              </a:rPr>
              <a:t>Then, we will discuss the </a:t>
            </a:r>
            <a:r>
              <a:rPr lang="en-US" altLang="en-US" sz="1400" i="1" dirty="0">
                <a:latin typeface="Arial" panose="020B0604020202020204" pitchFamily="34" charset="0"/>
                <a:cs typeface="Arial" panose="020B0604020202020204" pitchFamily="34" charset="0"/>
              </a:rPr>
              <a:t>inter-group </a:t>
            </a:r>
            <a:r>
              <a:rPr lang="en-US" altLang="en-US" sz="1400" dirty="0">
                <a:latin typeface="Arial" panose="020B0604020202020204" pitchFamily="34" charset="0"/>
                <a:cs typeface="Arial" panose="020B0604020202020204" pitchFamily="34" charset="0"/>
              </a:rPr>
              <a:t>relationships </a:t>
            </a:r>
            <a:r>
              <a:rPr lang="en-US" altLang="en-US" sz="1400" i="1" dirty="0">
                <a:latin typeface="Arial" panose="020B0604020202020204" pitchFamily="34" charset="0"/>
                <a:cs typeface="Arial" panose="020B0604020202020204" pitchFamily="34" charset="0"/>
              </a:rPr>
              <a:t>between</a:t>
            </a:r>
            <a:r>
              <a:rPr lang="en-US" altLang="en-US" sz="1400" dirty="0">
                <a:latin typeface="Arial" panose="020B0604020202020204" pitchFamily="34" charset="0"/>
                <a:cs typeface="Arial" panose="020B0604020202020204" pitchFamily="34" charset="0"/>
              </a:rPr>
              <a:t> the groups of entities.</a:t>
            </a:r>
          </a:p>
          <a:p>
            <a:pPr defTabSz="924384" eaLnBrk="1" hangingPunct="1">
              <a:spcBef>
                <a:spcPts val="0"/>
              </a:spcBef>
              <a:defRPr/>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We do not necessarily record every relationship in a bibliographic record. But, to better address the User Tasks, we need to understand the relationships and consider which are important.</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[In the remainder of this Module, we will look briefly at the Group 1 - Group 2 relationships.  The relationships between Group 1 and Group 3 Entities are out of scope for this curriculum.]</a:t>
            </a:r>
          </a:p>
        </p:txBody>
      </p:sp>
      <p:sp>
        <p:nvSpPr>
          <p:cNvPr id="14950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92D5EAEE-F9DC-4581-9810-FFBE794D10EE}" type="slidenum">
              <a:rPr lang="en-US" altLang="en-US" smtClean="0"/>
              <a:pPr eaLnBrk="1" hangingPunct="1">
                <a:spcBef>
                  <a:spcPct val="0"/>
                </a:spcBef>
              </a:pPr>
              <a:t>54</a:t>
            </a:fld>
            <a:endParaRPr lang="en-US" altLang="en-US" dirty="0" smtClean="0"/>
          </a:p>
        </p:txBody>
      </p:sp>
      <p:sp>
        <p:nvSpPr>
          <p:cNvPr id="14950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3"/>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13362003-AA6B-45F7-823F-B18CDA738735}" type="slidenum">
              <a:rPr lang="en-US" altLang="en-US"/>
              <a:pPr algn="r" eaLnBrk="1" hangingPunct="1">
                <a:spcBef>
                  <a:spcPct val="0"/>
                </a:spcBef>
              </a:pPr>
              <a:t>55</a:t>
            </a:fld>
            <a:endParaRPr lang="en-US" altLang="en-US" dirty="0"/>
          </a:p>
        </p:txBody>
      </p:sp>
      <p:sp>
        <p:nvSpPr>
          <p:cNvPr id="126979" name="Rectangle 2"/>
          <p:cNvSpPr>
            <a:spLocks noGrp="1" noRot="1" noChangeAspect="1" noChangeArrowheads="1" noTextEdit="1"/>
          </p:cNvSpPr>
          <p:nvPr>
            <p:ph type="sldImg"/>
          </p:nvPr>
        </p:nvSpPr>
        <p:spPr>
          <a:xfrm>
            <a:off x="914400" y="687388"/>
            <a:ext cx="4875213" cy="3656012"/>
          </a:xfrm>
          <a:ln/>
        </p:spPr>
      </p:sp>
      <p:sp>
        <p:nvSpPr>
          <p:cNvPr id="126980" name="Rectangle 3"/>
          <p:cNvSpPr>
            <a:spLocks noGrp="1" noChangeArrowheads="1"/>
          </p:cNvSpPr>
          <p:nvPr>
            <p:ph type="body" idx="1"/>
          </p:nvPr>
        </p:nvSpPr>
        <p:spPr>
          <a:xfrm>
            <a:off x="457201" y="4724406"/>
            <a:ext cx="5943600" cy="4062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spcBef>
                <a:spcPts val="0"/>
              </a:spcBef>
            </a:pPr>
            <a:r>
              <a:rPr lang="en-US" altLang="en-US" sz="1400" dirty="0">
                <a:latin typeface="Arial" panose="020B0604020202020204" pitchFamily="34" charset="0"/>
                <a:cs typeface="Arial" panose="020B0604020202020204" pitchFamily="34" charset="0"/>
              </a:rPr>
              <a:t>The Group 1 entities form a hierarchy, with Work at the top of the model. </a:t>
            </a:r>
          </a:p>
          <a:p>
            <a:pPr eaLnBrk="1" hangingPunct="1">
              <a:spcBef>
                <a:spcPts val="0"/>
              </a:spcBef>
            </a:pPr>
            <a:r>
              <a:rPr lang="en-US" altLang="en-US" sz="1400" dirty="0">
                <a:latin typeface="Arial" panose="020B0604020202020204" pitchFamily="34" charset="0"/>
                <a:cs typeface="Arial" panose="020B0604020202020204" pitchFamily="34" charset="0"/>
              </a:rPr>
              <a:t>Within FRBR there are </a:t>
            </a:r>
            <a:r>
              <a:rPr lang="en-US" altLang="en-US" sz="1400" u="sng" dirty="0">
                <a:latin typeface="Arial" panose="020B0604020202020204" pitchFamily="34" charset="0"/>
                <a:cs typeface="Arial" panose="020B0604020202020204" pitchFamily="34" charset="0"/>
              </a:rPr>
              <a:t>inherent </a:t>
            </a:r>
            <a:r>
              <a:rPr lang="en-US" altLang="en-US" sz="1400" dirty="0">
                <a:latin typeface="Arial" panose="020B0604020202020204" pitchFamily="34" charset="0"/>
                <a:cs typeface="Arial" panose="020B0604020202020204" pitchFamily="34" charset="0"/>
              </a:rPr>
              <a:t>relationships among the entities: </a:t>
            </a:r>
          </a:p>
          <a:p>
            <a:pPr marL="288871" indent="-288871" eaLnBrk="1" hangingPunct="1">
              <a:spcBef>
                <a:spcPts val="0"/>
              </a:spcBef>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A work “is realized through” an expression</a:t>
            </a:r>
          </a:p>
          <a:p>
            <a:pPr marL="288871" indent="-288871" eaLnBrk="1" hangingPunct="1">
              <a:spcBef>
                <a:spcPts val="0"/>
              </a:spcBef>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An expression “is embodied in” a manifestation.</a:t>
            </a:r>
          </a:p>
          <a:p>
            <a:pPr marL="288871" indent="-288871" eaLnBrk="1" hangingPunct="1">
              <a:spcBef>
                <a:spcPts val="0"/>
              </a:spcBef>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A manifestation “is exemplified by” an item.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&lt;click&gt; to display text box</a:t>
            </a:r>
          </a:p>
          <a:p>
            <a:pPr eaLnBrk="1" hangingPunct="1">
              <a:spcBef>
                <a:spcPts val="0"/>
              </a:spcBef>
            </a:pPr>
            <a:r>
              <a:rPr lang="en-US" altLang="en-US" sz="1400" dirty="0">
                <a:latin typeface="Arial" panose="020B0604020202020204" pitchFamily="34" charset="0"/>
                <a:cs typeface="Arial" panose="020B0604020202020204" pitchFamily="34" charset="0"/>
              </a:rPr>
              <a:t>A characteristic of a work (like its name or the name of its creator or its subject) is carried to all the entities below it in the hierarchy.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Another way to think about these entities is [&lt;click&gt; to display text boxes]:</a:t>
            </a:r>
          </a:p>
          <a:p>
            <a:pPr eaLnBrk="1" hangingPunct="1">
              <a:spcBef>
                <a:spcPts val="0"/>
              </a:spcBef>
            </a:pPr>
            <a:r>
              <a:rPr lang="en-US" altLang="en-US" sz="1400" dirty="0">
                <a:latin typeface="Arial" panose="020B0604020202020204" pitchFamily="34" charset="0"/>
                <a:cs typeface="Arial" panose="020B0604020202020204" pitchFamily="34" charset="0"/>
              </a:rPr>
              <a:t>Work and Expression are about the intellectual/artistic attributes</a:t>
            </a:r>
          </a:p>
          <a:p>
            <a:pPr eaLnBrk="1" hangingPunct="1">
              <a:spcBef>
                <a:spcPts val="0"/>
              </a:spcBef>
            </a:pPr>
            <a:r>
              <a:rPr lang="en-US" altLang="en-US" sz="1400" dirty="0">
                <a:latin typeface="Arial" panose="020B0604020202020204" pitchFamily="34" charset="0"/>
                <a:cs typeface="Arial" panose="020B0604020202020204" pitchFamily="34" charset="0"/>
              </a:rPr>
              <a:t>Manifestation and Item are about the physical attributes</a:t>
            </a:r>
          </a:p>
          <a:p>
            <a:pPr eaLnBrk="1" hangingPunct="1">
              <a:lnSpc>
                <a:spcPct val="70000"/>
              </a:lnSpc>
            </a:pPr>
            <a:endParaRPr lang="en-US" altLang="en-US" dirty="0" smtClean="0">
              <a:latin typeface="Calibri" pitchFamily="34" charset="0"/>
              <a:ea typeface="MS PGothic" pitchFamily="34" charset="-128"/>
              <a:cs typeface="Arial" pitchFamily="34" charset="0"/>
            </a:endParaRPr>
          </a:p>
          <a:p>
            <a:pPr eaLnBrk="1" hangingPunct="1">
              <a:spcBef>
                <a:spcPct val="0"/>
              </a:spcBef>
            </a:pPr>
            <a:endParaRPr lang="en-US" altLang="en-US" dirty="0" smtClean="0">
              <a:latin typeface="Arial" pitchFamily="34" charset="0"/>
              <a:cs typeface="Arial" pitchFamily="34" charset="0"/>
            </a:endParaRPr>
          </a:p>
        </p:txBody>
      </p:sp>
      <p:sp>
        <p:nvSpPr>
          <p:cNvPr id="126981"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95E98B03-C6BB-4EF9-8603-21A81D309197}" type="slidenum">
              <a:rPr lang="en-US" altLang="en-US" smtClean="0"/>
              <a:pPr eaLnBrk="1" hangingPunct="1">
                <a:spcBef>
                  <a:spcPct val="0"/>
                </a:spcBef>
              </a:pPr>
              <a:t>55</a:t>
            </a:fld>
            <a:endParaRPr lang="en-US" altLang="en-US" dirty="0" smtClean="0"/>
          </a:p>
        </p:txBody>
      </p:sp>
      <p:sp>
        <p:nvSpPr>
          <p:cNvPr id="12698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itchFamily="34" charset="0"/>
                <a:cs typeface="Arial" pitchFamily="34" charset="0"/>
              </a:rPr>
              <a:t>So having looked at the basic WEMI entities and their relationships, let’s now work through an example of a Work and its permutations.</a:t>
            </a:r>
          </a:p>
        </p:txBody>
      </p:sp>
      <p:sp>
        <p:nvSpPr>
          <p:cNvPr id="12800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D9C2488C-1827-4D50-BB26-317B15DE1608}" type="slidenum">
              <a:rPr lang="en-US" altLang="en-US" smtClean="0"/>
              <a:pPr eaLnBrk="1" hangingPunct="1">
                <a:spcBef>
                  <a:spcPct val="0"/>
                </a:spcBef>
              </a:pPr>
              <a:t>56</a:t>
            </a:fld>
            <a:endParaRPr lang="en-US" altLang="en-US" dirty="0" smtClean="0"/>
          </a:p>
        </p:txBody>
      </p:sp>
      <p:sp>
        <p:nvSpPr>
          <p:cNvPr id="12800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[Animation: hint and answer appear on separate mouse click]</a:t>
            </a:r>
          </a:p>
          <a:p>
            <a:pPr eaLnBrk="1" hangingPunct="1"/>
            <a:endParaRPr lang="en-US" altLang="en-US" sz="1400" dirty="0">
              <a:latin typeface="Arial" panose="020B0604020202020204" pitchFamily="34" charset="0"/>
              <a:cs typeface="Arial" panose="020B0604020202020204" pitchFamily="34" charset="0"/>
            </a:endParaRPr>
          </a:p>
          <a:p>
            <a:pPr defTabSz="924384" eaLnBrk="1" hangingPunct="1">
              <a:defRPr/>
            </a:pPr>
            <a:r>
              <a:rPr lang="en-US" altLang="en-US" sz="1400" dirty="0">
                <a:latin typeface="Arial" panose="020B0604020202020204" pitchFamily="34" charset="0"/>
                <a:cs typeface="Arial" panose="020B0604020202020204" pitchFamily="34" charset="0"/>
              </a:rPr>
              <a:t>Note that there is no indication of language, format, or publisher.</a:t>
            </a:r>
          </a:p>
          <a:p>
            <a:pPr eaLnBrk="1" hangingPunct="1"/>
            <a:r>
              <a:rPr lang="en-US" altLang="en-US" sz="1400" dirty="0">
                <a:latin typeface="Arial" panose="020B0604020202020204" pitchFamily="34" charset="0"/>
                <a:cs typeface="Arial" panose="020B0604020202020204" pitchFamily="34" charset="0"/>
              </a:rPr>
              <a:t>These are </a:t>
            </a:r>
            <a:r>
              <a:rPr lang="en-US" altLang="en-US" sz="1400" b="1" i="1" dirty="0">
                <a:latin typeface="Arial" panose="020B0604020202020204" pitchFamily="34" charset="0"/>
                <a:cs typeface="Arial" panose="020B0604020202020204" pitchFamily="34" charset="0"/>
              </a:rPr>
              <a:t>works</a:t>
            </a:r>
            <a:r>
              <a:rPr lang="en-US" altLang="en-US" sz="1400" dirty="0">
                <a:latin typeface="Arial" panose="020B0604020202020204" pitchFamily="34" charset="0"/>
                <a:cs typeface="Arial" panose="020B0604020202020204" pitchFamily="34" charset="0"/>
              </a:rPr>
              <a:t> – the conceptual ideas in the head of the creator, which can be identified by the attribute “title of work”.</a:t>
            </a:r>
          </a:p>
          <a:p>
            <a:pPr eaLnBrk="1" hangingPunct="1"/>
            <a:r>
              <a:rPr lang="en-US" altLang="en-US" sz="1400" dirty="0">
                <a:latin typeface="Arial" panose="020B0604020202020204" pitchFamily="34" charset="0"/>
                <a:cs typeface="Arial" panose="020B0604020202020204" pitchFamily="34" charset="0"/>
              </a:rPr>
              <a:t>Work and expression can be confusing – in part because, until a work is expressed, and then manifested, it is close to meaningless, and you have nothing to catalog (i.e., you can’t catalog, or even read, the ideas in J.K. Rowling’s head).</a:t>
            </a:r>
          </a:p>
          <a:p>
            <a:pPr eaLnBrk="1" hangingPunct="1"/>
            <a:r>
              <a:rPr lang="en-US" altLang="en-US" sz="1400" dirty="0">
                <a:latin typeface="Arial" panose="020B0604020202020204" pitchFamily="34" charset="0"/>
                <a:cs typeface="Arial" panose="020B0604020202020204" pitchFamily="34" charset="0"/>
              </a:rPr>
              <a:t>But think of it the other way around: a manifestation is impossible without a work that has then been expressed in some way (e.g., English alphanumeric characters). </a:t>
            </a:r>
          </a:p>
          <a:p>
            <a:pPr eaLnBrk="1" hangingPunct="1"/>
            <a:r>
              <a:rPr lang="en-US" altLang="en-US" sz="1400" dirty="0">
                <a:latin typeface="Arial" panose="020B0604020202020204" pitchFamily="34" charset="0"/>
                <a:cs typeface="Arial" panose="020B0604020202020204" pitchFamily="34" charset="0"/>
              </a:rPr>
              <a:t>Remember that entities carry characteristics to the lower entities.</a:t>
            </a:r>
          </a:p>
        </p:txBody>
      </p:sp>
      <p:sp>
        <p:nvSpPr>
          <p:cNvPr id="12902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89D35429-6634-431B-8E27-80F6E05D293A}" type="slidenum">
              <a:rPr lang="en-US" altLang="en-US" smtClean="0"/>
              <a:pPr eaLnBrk="1" hangingPunct="1">
                <a:spcBef>
                  <a:spcPct val="0"/>
                </a:spcBef>
              </a:pPr>
              <a:t>57</a:t>
            </a:fld>
            <a:endParaRPr lang="en-US" altLang="en-US" dirty="0" smtClean="0"/>
          </a:p>
        </p:txBody>
      </p:sp>
      <p:sp>
        <p:nvSpPr>
          <p:cNvPr id="12902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510"/>
              </a:spcBef>
            </a:pPr>
            <a:r>
              <a:rPr lang="en-US" altLang="en-US" sz="1400" dirty="0">
                <a:latin typeface="Arial" panose="020B0604020202020204" pitchFamily="34" charset="0"/>
                <a:cs typeface="Arial" panose="020B0604020202020204" pitchFamily="34" charset="0"/>
              </a:rPr>
              <a:t>[Animation: answer appears on mouse click.  Additional click displays </a:t>
            </a:r>
            <a:r>
              <a:rPr lang="en-US" altLang="en-US" sz="1400" dirty="0" smtClean="0">
                <a:latin typeface="Arial" panose="020B0604020202020204" pitchFamily="34" charset="0"/>
                <a:cs typeface="Arial" panose="020B0604020202020204" pitchFamily="34" charset="0"/>
              </a:rPr>
              <a:t>the circle </a:t>
            </a:r>
            <a:r>
              <a:rPr lang="en-US" altLang="en-US" sz="1400" dirty="0">
                <a:latin typeface="Arial" panose="020B0604020202020204" pitchFamily="34" charset="0"/>
                <a:cs typeface="Arial" panose="020B0604020202020204" pitchFamily="34" charset="0"/>
              </a:rPr>
              <a:t>around “Works” (LC’s policy)]</a:t>
            </a:r>
          </a:p>
          <a:p>
            <a:pPr defTabSz="924384" eaLnBrk="1" latinLnBrk="1" hangingPunct="1">
              <a:spcBef>
                <a:spcPts val="510"/>
              </a:spcBef>
              <a:defRPr/>
            </a:pPr>
            <a:r>
              <a:rPr lang="en-US" altLang="en-US" sz="1400" dirty="0">
                <a:latin typeface="Arial" panose="020B0604020202020204" pitchFamily="34" charset="0"/>
                <a:cs typeface="Arial" panose="020B0604020202020204" pitchFamily="34" charset="0"/>
              </a:rPr>
              <a:t>Movies are an interesting situation; they could be considered either Expressions of the original work, or new Works. </a:t>
            </a:r>
          </a:p>
          <a:p>
            <a:pPr eaLnBrk="1" latinLnBrk="1" hangingPunct="1">
              <a:spcBef>
                <a:spcPts val="510"/>
              </a:spcBef>
              <a:defRPr/>
            </a:pPr>
            <a:r>
              <a:rPr lang="en-US" altLang="en-US" sz="1400" dirty="0">
                <a:latin typeface="Arial" panose="020B0604020202020204" pitchFamily="34" charset="0"/>
                <a:cs typeface="Arial" panose="020B0604020202020204" pitchFamily="34" charset="0"/>
              </a:rPr>
              <a:t>The FRBR report discusses this question </a:t>
            </a:r>
            <a:r>
              <a:rPr lang="en-US" altLang="en-US" sz="1400" i="1" dirty="0">
                <a:latin typeface="Arial" panose="020B0604020202020204" pitchFamily="34" charset="0"/>
                <a:cs typeface="Arial" panose="020B0604020202020204" pitchFamily="34" charset="0"/>
              </a:rPr>
              <a:t>in some detail</a:t>
            </a:r>
            <a:r>
              <a:rPr lang="en-US" altLang="en-US" sz="1400" dirty="0">
                <a:latin typeface="Arial" panose="020B0604020202020204" pitchFamily="34" charset="0"/>
                <a:cs typeface="Arial" panose="020B0604020202020204" pitchFamily="34" charset="0"/>
              </a:rPr>
              <a:t>; you should discuss this issue </a:t>
            </a:r>
            <a:r>
              <a:rPr lang="en-US" altLang="en-US" sz="1400" i="1" dirty="0">
                <a:latin typeface="Arial" panose="020B0604020202020204" pitchFamily="34" charset="0"/>
                <a:cs typeface="Arial" panose="020B0604020202020204" pitchFamily="34" charset="0"/>
              </a:rPr>
              <a:t>briefly</a:t>
            </a:r>
            <a:r>
              <a:rPr lang="en-US" altLang="en-US" sz="1400" dirty="0">
                <a:latin typeface="Arial" panose="020B0604020202020204" pitchFamily="34" charset="0"/>
                <a:cs typeface="Arial" panose="020B0604020202020204" pitchFamily="34" charset="0"/>
              </a:rPr>
              <a:t>.</a:t>
            </a:r>
          </a:p>
          <a:p>
            <a:pPr eaLnBrk="1" latinLnBrk="1" hangingPunct="1">
              <a:spcBef>
                <a:spcPts val="510"/>
              </a:spcBef>
              <a:defRPr/>
            </a:pPr>
            <a:endParaRPr lang="en-US" altLang="en-US" sz="1400" dirty="0">
              <a:latin typeface="Arial" panose="020B0604020202020204" pitchFamily="34" charset="0"/>
              <a:cs typeface="Arial" panose="020B0604020202020204" pitchFamily="34" charset="0"/>
            </a:endParaRPr>
          </a:p>
          <a:p>
            <a:pPr eaLnBrk="1" hangingPunct="1">
              <a:spcBef>
                <a:spcPts val="0"/>
              </a:spcBef>
              <a:defRPr/>
            </a:pPr>
            <a:r>
              <a:rPr lang="en-US" altLang="en-US" sz="1400" dirty="0" smtClean="0">
                <a:latin typeface="Arial" panose="020B0604020202020204" pitchFamily="34" charset="0"/>
                <a:cs typeface="Arial" panose="020B0604020202020204" pitchFamily="34" charset="0"/>
              </a:rPr>
              <a:t>The Library </a:t>
            </a:r>
            <a:r>
              <a:rPr lang="en-US" altLang="en-US" sz="1400" dirty="0">
                <a:latin typeface="Arial" panose="020B0604020202020204" pitchFamily="34" charset="0"/>
                <a:cs typeface="Arial" panose="020B0604020202020204" pitchFamily="34" charset="0"/>
              </a:rPr>
              <a:t>of Congress </a:t>
            </a:r>
            <a:r>
              <a:rPr lang="en-US" altLang="en-US" sz="1400" dirty="0" smtClean="0">
                <a:latin typeface="Arial" panose="020B0604020202020204" pitchFamily="34" charset="0"/>
                <a:cs typeface="Arial" panose="020B0604020202020204" pitchFamily="34" charset="0"/>
              </a:rPr>
              <a:t>considers </a:t>
            </a:r>
            <a:r>
              <a:rPr lang="en-US" altLang="en-US" sz="1400" dirty="0">
                <a:latin typeface="Arial" panose="020B0604020202020204" pitchFamily="34" charset="0"/>
                <a:cs typeface="Arial" panose="020B0604020202020204" pitchFamily="34" charset="0"/>
              </a:rPr>
              <a:t>a movie </a:t>
            </a:r>
            <a:r>
              <a:rPr lang="en-US" altLang="en-US" sz="1400" dirty="0" smtClean="0">
                <a:latin typeface="Arial" panose="020B0604020202020204" pitchFamily="34" charset="0"/>
                <a:cs typeface="Arial" panose="020B0604020202020204" pitchFamily="34" charset="0"/>
              </a:rPr>
              <a:t>to be a </a:t>
            </a:r>
            <a:r>
              <a:rPr lang="en-US" altLang="en-US" sz="1400" dirty="0">
                <a:latin typeface="Arial" panose="020B0604020202020204" pitchFamily="34" charset="0"/>
                <a:cs typeface="Arial" panose="020B0604020202020204" pitchFamily="34" charset="0"/>
              </a:rPr>
              <a:t>different work from the book on which it is based – regardless how closely the movie ‘follows’ the book.  The rationale is that a movie </a:t>
            </a:r>
            <a:r>
              <a:rPr lang="en-US" altLang="en-US" sz="1400" dirty="0" smtClean="0">
                <a:latin typeface="Arial" panose="020B0604020202020204" pitchFamily="34" charset="0"/>
                <a:cs typeface="Arial" panose="020B0604020202020204" pitchFamily="34" charset="0"/>
              </a:rPr>
              <a:t>involves </a:t>
            </a:r>
            <a:r>
              <a:rPr lang="en-US" altLang="en-US" sz="1400" dirty="0">
                <a:latin typeface="Arial" panose="020B0604020202020204" pitchFamily="34" charset="0"/>
                <a:cs typeface="Arial" panose="020B0604020202020204" pitchFamily="34" charset="0"/>
              </a:rPr>
              <a:t>many creative aspects – script, setting, costume, cinematography, soundtrack, acting performances, etc. – and this </a:t>
            </a:r>
            <a:r>
              <a:rPr lang="en-US" altLang="en-US" sz="1400" i="1" dirty="0">
                <a:latin typeface="Arial" panose="020B0604020202020204" pitchFamily="34" charset="0"/>
                <a:cs typeface="Arial" panose="020B0604020202020204" pitchFamily="34" charset="0"/>
              </a:rPr>
              <a:t>amalgamation</a:t>
            </a:r>
            <a:r>
              <a:rPr lang="en-US" altLang="en-US" sz="1400" dirty="0">
                <a:latin typeface="Arial" panose="020B0604020202020204" pitchFamily="34" charset="0"/>
                <a:cs typeface="Arial" panose="020B0604020202020204" pitchFamily="34" charset="0"/>
              </a:rPr>
              <a:t> constitutes a new work.  For example, a movie is rarely (if ever) considered the creation of a single creator, whereas the source book often is.</a:t>
            </a:r>
          </a:p>
          <a:p>
            <a:pPr defTabSz="924384" eaLnBrk="1" hangingPunct="1">
              <a:spcBef>
                <a:spcPts val="1200"/>
              </a:spcBef>
              <a:defRPr/>
            </a:pPr>
            <a:r>
              <a:rPr lang="en-US" altLang="en-US" sz="1400" dirty="0">
                <a:latin typeface="Arial" panose="020B0604020202020204" pitchFamily="34" charset="0"/>
                <a:cs typeface="Arial" panose="020B0604020202020204" pitchFamily="34" charset="0"/>
              </a:rPr>
              <a:t>The decision to consider these new Works is based on cataloging rules, not strictly or solely on FRBR.  </a:t>
            </a:r>
          </a:p>
          <a:p>
            <a:pPr eaLnBrk="1" latinLnBrk="1" hangingPunct="1">
              <a:spcBef>
                <a:spcPts val="0"/>
              </a:spcBef>
              <a:defRPr/>
            </a:pPr>
            <a:endParaRPr lang="en-US" altLang="en-US" dirty="0" smtClean="0">
              <a:latin typeface="Calibri" pitchFamily="34" charset="0"/>
              <a:ea typeface="MS PGothic" pitchFamily="34" charset="-128"/>
              <a:cs typeface="Arial" pitchFamily="34" charset="0"/>
            </a:endParaRPr>
          </a:p>
          <a:p>
            <a:pPr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p:txBody>
      </p:sp>
      <p:sp>
        <p:nvSpPr>
          <p:cNvPr id="130052"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00007716-18B8-4C39-BD9B-C2E2612BF3CA}" type="slidenum">
              <a:rPr lang="en-US" altLang="en-US" smtClean="0"/>
              <a:pPr eaLnBrk="1" hangingPunct="1">
                <a:spcBef>
                  <a:spcPct val="0"/>
                </a:spcBef>
              </a:pPr>
              <a:t>58</a:t>
            </a:fld>
            <a:endParaRPr lang="en-US" altLang="en-US" dirty="0" smtClean="0"/>
          </a:p>
        </p:txBody>
      </p:sp>
      <p:sp>
        <p:nvSpPr>
          <p:cNvPr id="130053"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[Animation: answers appear on mouse clicks]</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The word “version” may have confused you.  You may think of “version” as referring to a specific edition or publication.  But in FRBR, “version” is more accurately an indication of the expression.  Here, it refers to the original English Expression of the work in the creator’s head.</a:t>
            </a:r>
          </a:p>
          <a:p>
            <a:pPr eaLnBrk="1" hangingPunct="1"/>
            <a:r>
              <a:rPr lang="en-US" altLang="en-US" sz="1400" dirty="0">
                <a:latin typeface="Arial" panose="020B0604020202020204" pitchFamily="34" charset="0"/>
                <a:cs typeface="Arial" panose="020B0604020202020204" pitchFamily="34" charset="0"/>
              </a:rPr>
              <a:t>Each of the specific publications is a manifestation of that expression (remember that what you buy, request, or have in hand to catalog is the manifestation)</a:t>
            </a:r>
            <a:r>
              <a:rPr lang="en-US" altLang="en-US" dirty="0" smtClean="0">
                <a:latin typeface="Calibri" pitchFamily="34" charset="0"/>
                <a:cs typeface="Arial" pitchFamily="34" charset="0"/>
              </a:rPr>
              <a:t>. </a:t>
            </a:r>
          </a:p>
        </p:txBody>
      </p:sp>
      <p:sp>
        <p:nvSpPr>
          <p:cNvPr id="13107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A3138952-D6AA-457D-B677-A6A82FEE6CC9}" type="slidenum">
              <a:rPr lang="en-US" altLang="en-US" smtClean="0"/>
              <a:pPr eaLnBrk="1" hangingPunct="1">
                <a:spcBef>
                  <a:spcPct val="0"/>
                </a:spcBef>
              </a:pPr>
              <a:t>59</a:t>
            </a:fld>
            <a:endParaRPr lang="en-US" altLang="en-US" dirty="0" smtClean="0"/>
          </a:p>
        </p:txBody>
      </p:sp>
      <p:sp>
        <p:nvSpPr>
          <p:cNvPr id="13107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[Animation: answers appear on mouse clicks]</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Whenever you have a translation, you have an expression – communication in a specific ‘language’ of alphanumeric characters.</a:t>
            </a:r>
          </a:p>
          <a:p>
            <a:pPr eaLnBrk="1" hangingPunct="1"/>
            <a:r>
              <a:rPr lang="en-US" altLang="en-US" sz="1400" dirty="0">
                <a:latin typeface="Arial" panose="020B0604020202020204" pitchFamily="34" charset="0"/>
                <a:cs typeface="Arial" panose="020B0604020202020204" pitchFamily="34" charset="0"/>
              </a:rPr>
              <a:t>The Arabic translation is an Expression; so is the Finnish; and so is the Italian.</a:t>
            </a:r>
          </a:p>
          <a:p>
            <a:pPr eaLnBrk="1" hangingPunct="1"/>
            <a:r>
              <a:rPr lang="en-US" altLang="en-US" sz="1400" dirty="0">
                <a:latin typeface="Arial" panose="020B0604020202020204" pitchFamily="34" charset="0"/>
                <a:cs typeface="Arial" panose="020B0604020202020204" pitchFamily="34" charset="0"/>
              </a:rPr>
              <a:t>But these expressions do not yet comprise manifestations until they are ‘published’ as hardcover book, softcover book, PDF, etc.</a:t>
            </a:r>
          </a:p>
        </p:txBody>
      </p:sp>
      <p:sp>
        <p:nvSpPr>
          <p:cNvPr id="13210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E4AB5A46-8E2C-4EF3-8DA9-0764FA3832CF}" type="slidenum">
              <a:rPr lang="en-US" altLang="en-US" smtClean="0"/>
              <a:pPr eaLnBrk="1" hangingPunct="1">
                <a:spcBef>
                  <a:spcPct val="0"/>
                </a:spcBef>
              </a:pPr>
              <a:t>60</a:t>
            </a:fld>
            <a:endParaRPr lang="en-US" altLang="en-US" dirty="0" smtClean="0"/>
          </a:p>
        </p:txBody>
      </p:sp>
      <p:sp>
        <p:nvSpPr>
          <p:cNvPr id="13210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[Animation: answers appear on mouse clicks]</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The Audiobooks are Expressions; that is to say, Rowling’s ideas – the work -- are here expressed not through alphanumeric characters but through spoken word.  A reading is a performance; each time there is a different narrator, it is a new expression.</a:t>
            </a:r>
          </a:p>
          <a:p>
            <a:pPr eaLnBrk="1" hangingPunct="1"/>
            <a:r>
              <a:rPr lang="en-US" altLang="en-US" sz="1400" dirty="0">
                <a:latin typeface="Arial" panose="020B0604020202020204" pitchFamily="34" charset="0"/>
                <a:cs typeface="Arial" panose="020B0604020202020204" pitchFamily="34" charset="0"/>
              </a:rPr>
              <a:t>Each specific format (cassette or CD) is a manifestation. </a:t>
            </a:r>
          </a:p>
        </p:txBody>
      </p:sp>
      <p:sp>
        <p:nvSpPr>
          <p:cNvPr id="13312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94968CFB-735F-4E29-999F-30B8BFE60738}" type="slidenum">
              <a:rPr lang="en-US" altLang="en-US" smtClean="0"/>
              <a:pPr eaLnBrk="1" hangingPunct="1">
                <a:spcBef>
                  <a:spcPct val="0"/>
                </a:spcBef>
              </a:pPr>
              <a:t>61</a:t>
            </a:fld>
            <a:endParaRPr lang="en-US" altLang="en-US" dirty="0" smtClean="0"/>
          </a:p>
        </p:txBody>
      </p:sp>
      <p:sp>
        <p:nvSpPr>
          <p:cNvPr id="13312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[Animation: answers appear on mouse clicks]</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This is not as complicated as you might think.</a:t>
            </a:r>
          </a:p>
          <a:p>
            <a:pPr eaLnBrk="1" hangingPunct="1"/>
            <a:r>
              <a:rPr lang="en-US" altLang="en-US" sz="1400" dirty="0">
                <a:latin typeface="Arial" panose="020B0604020202020204" pitchFamily="34" charset="0"/>
                <a:cs typeface="Arial" panose="020B0604020202020204" pitchFamily="34" charset="0"/>
              </a:rPr>
              <a:t>An audiobook is simply an expression, and could be in any language.  The fact that the audiobooks are in languages other than the original does not change the fact that they are simply different expressions, i.e., French spoken word, or Japanese spoken word.  FRBR does not define such as situation as a ‘double expression’ or ‘expression once removed.’</a:t>
            </a:r>
          </a:p>
          <a:p>
            <a:pPr eaLnBrk="1" hangingPunct="1"/>
            <a:r>
              <a:rPr lang="en-US" altLang="en-US" sz="1400" dirty="0">
                <a:latin typeface="Arial" panose="020B0604020202020204" pitchFamily="34" charset="0"/>
                <a:cs typeface="Arial" panose="020B0604020202020204" pitchFamily="34" charset="0"/>
              </a:rPr>
              <a:t>As on the previous slide, the different formats represent different manifestations.</a:t>
            </a:r>
          </a:p>
          <a:p>
            <a:pPr eaLnBrk="1" hangingPunct="1"/>
            <a:endParaRPr lang="en-US" altLang="en-US" sz="1400" dirty="0">
              <a:latin typeface="Arial" panose="020B0604020202020204" pitchFamily="34" charset="0"/>
              <a:cs typeface="Arial" panose="020B0604020202020204" pitchFamily="34" charset="0"/>
            </a:endParaRPr>
          </a:p>
        </p:txBody>
      </p:sp>
      <p:sp>
        <p:nvSpPr>
          <p:cNvPr id="13414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5B6A372A-95B2-4B0C-8C04-B0B79336F8CD}" type="slidenum">
              <a:rPr lang="en-US" altLang="en-US" smtClean="0"/>
              <a:pPr eaLnBrk="1" hangingPunct="1">
                <a:spcBef>
                  <a:spcPct val="0"/>
                </a:spcBef>
              </a:pPr>
              <a:t>62</a:t>
            </a:fld>
            <a:endParaRPr lang="en-US" altLang="en-US" dirty="0" smtClean="0"/>
          </a:p>
        </p:txBody>
      </p:sp>
      <p:sp>
        <p:nvSpPr>
          <p:cNvPr id="13414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xfrm>
            <a:off x="622300" y="687388"/>
            <a:ext cx="5688013" cy="4265612"/>
          </a:xfrm>
          <a:ln/>
        </p:spPr>
      </p:sp>
      <p:sp>
        <p:nvSpPr>
          <p:cNvPr id="146435" name="Rectangle 3"/>
          <p:cNvSpPr>
            <a:spLocks noGrp="1" noChangeArrowheads="1"/>
          </p:cNvSpPr>
          <p:nvPr>
            <p:ph type="body" idx="1"/>
          </p:nvPr>
        </p:nvSpPr>
        <p:spPr>
          <a:xfrm>
            <a:off x="685802" y="5181607"/>
            <a:ext cx="5638800" cy="3275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cs typeface="Arial" panose="020B0604020202020204" pitchFamily="34" charset="0"/>
              </a:rPr>
              <a:t>We have talked about the inherent relationships between Work, Expression, Manifestation, and Item.</a:t>
            </a:r>
          </a:p>
          <a:p>
            <a:pPr eaLnBrk="1" hangingPunct="1"/>
            <a:r>
              <a:rPr lang="en-US" altLang="en-US" sz="1400" dirty="0">
                <a:latin typeface="Arial" panose="020B0604020202020204" pitchFamily="34" charset="0"/>
                <a:cs typeface="Arial" panose="020B0604020202020204" pitchFamily="34" charset="0"/>
              </a:rPr>
              <a:t>Additionally, there are relationships among and between works.</a:t>
            </a:r>
          </a:p>
          <a:p>
            <a:pPr eaLnBrk="1" hangingPunct="1"/>
            <a:r>
              <a:rPr lang="en-US" altLang="en-US" sz="1400" dirty="0">
                <a:latin typeface="Arial" panose="020B0604020202020204" pitchFamily="34" charset="0"/>
                <a:cs typeface="Arial" panose="020B0604020202020204" pitchFamily="34" charset="0"/>
              </a:rPr>
              <a:t>One way to look at this is through the </a:t>
            </a:r>
            <a:r>
              <a:rPr lang="en-US" altLang="en-US" sz="1400" b="1" dirty="0">
                <a:latin typeface="Arial" panose="020B0604020202020204" pitchFamily="34" charset="0"/>
                <a:cs typeface="Arial" panose="020B0604020202020204" pitchFamily="34" charset="0"/>
              </a:rPr>
              <a:t>content relationships </a:t>
            </a:r>
            <a:r>
              <a:rPr lang="en-US" altLang="en-US" sz="1400" dirty="0">
                <a:latin typeface="Arial" panose="020B0604020202020204" pitchFamily="34" charset="0"/>
                <a:cs typeface="Arial" panose="020B0604020202020204" pitchFamily="34" charset="0"/>
              </a:rPr>
              <a:t>among works; such relationships might be categorized as: equivalent, derivative, or descriptive.</a:t>
            </a:r>
          </a:p>
          <a:p>
            <a:pPr eaLnBrk="1" hangingPunct="1"/>
            <a:r>
              <a:rPr lang="en-US" altLang="en-US" sz="1400" dirty="0">
                <a:latin typeface="Arial" panose="020B0604020202020204" pitchFamily="34" charset="0"/>
                <a:cs typeface="Arial" panose="020B0604020202020204" pitchFamily="34" charset="0"/>
              </a:rPr>
              <a:t>Other relationships may be thought of as </a:t>
            </a:r>
            <a:r>
              <a:rPr lang="en-US" altLang="en-US" sz="1400" b="1" dirty="0">
                <a:latin typeface="Arial" panose="020B0604020202020204" pitchFamily="34" charset="0"/>
                <a:cs typeface="Arial" panose="020B0604020202020204" pitchFamily="34" charset="0"/>
              </a:rPr>
              <a:t>structural relationships</a:t>
            </a:r>
            <a:r>
              <a:rPr lang="en-US" altLang="en-US" sz="1400" dirty="0">
                <a:latin typeface="Arial" panose="020B0604020202020204" pitchFamily="34" charset="0"/>
                <a:cs typeface="Arial" panose="020B0604020202020204" pitchFamily="34" charset="0"/>
              </a:rPr>
              <a:t>, whole/part and part-to-part (sequential and accompanying). </a:t>
            </a:r>
          </a:p>
        </p:txBody>
      </p:sp>
      <p:sp>
        <p:nvSpPr>
          <p:cNvPr id="146436"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5F43533B-D687-4401-AE76-784CFD638A32}" type="slidenum">
              <a:rPr lang="en-US" altLang="en-US" smtClean="0"/>
              <a:pPr eaLnBrk="1" hangingPunct="1">
                <a:spcBef>
                  <a:spcPct val="0"/>
                </a:spcBef>
              </a:pPr>
              <a:t>63</a:t>
            </a:fld>
            <a:endParaRPr lang="en-US" altLang="en-US" dirty="0" smtClean="0"/>
          </a:p>
        </p:txBody>
      </p:sp>
      <p:sp>
        <p:nvSpPr>
          <p:cNvPr id="146437"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noChangeArrowheads="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83" tIns="47541" rIns="95083" bIns="47541" anchor="b"/>
          <a:lstStyle>
            <a:lvl1pPr defTabSz="985838" eaLnBrk="0" hangingPunct="0">
              <a:spcBef>
                <a:spcPct val="30000"/>
              </a:spcBef>
              <a:defRPr sz="1200">
                <a:solidFill>
                  <a:schemeClr val="tx1"/>
                </a:solidFill>
                <a:latin typeface="Arial" pitchFamily="34" charset="0"/>
                <a:cs typeface="Arial" pitchFamily="34" charset="0"/>
              </a:defRPr>
            </a:lvl1pPr>
            <a:lvl2pPr marL="742950" indent="-285750" defTabSz="985838" eaLnBrk="0" hangingPunct="0">
              <a:spcBef>
                <a:spcPct val="30000"/>
              </a:spcBef>
              <a:defRPr sz="1200">
                <a:solidFill>
                  <a:schemeClr val="tx1"/>
                </a:solidFill>
                <a:latin typeface="Arial" pitchFamily="34" charset="0"/>
                <a:cs typeface="Arial" pitchFamily="34" charset="0"/>
              </a:defRPr>
            </a:lvl2pPr>
            <a:lvl3pPr marL="1143000" indent="-228600" defTabSz="985838" eaLnBrk="0" hangingPunct="0">
              <a:spcBef>
                <a:spcPct val="30000"/>
              </a:spcBef>
              <a:defRPr sz="1200">
                <a:solidFill>
                  <a:schemeClr val="tx1"/>
                </a:solidFill>
                <a:latin typeface="Arial" pitchFamily="34" charset="0"/>
                <a:cs typeface="Arial" pitchFamily="34" charset="0"/>
              </a:defRPr>
            </a:lvl3pPr>
            <a:lvl4pPr marL="1600200" indent="-228600" defTabSz="985838" eaLnBrk="0" hangingPunct="0">
              <a:spcBef>
                <a:spcPct val="30000"/>
              </a:spcBef>
              <a:defRPr sz="1200">
                <a:solidFill>
                  <a:schemeClr val="tx1"/>
                </a:solidFill>
                <a:latin typeface="Arial" pitchFamily="34" charset="0"/>
                <a:cs typeface="Arial" pitchFamily="34" charset="0"/>
              </a:defRPr>
            </a:lvl4pPr>
            <a:lvl5pPr marL="2057400" indent="-228600" defTabSz="985838" eaLnBrk="0" hangingPunct="0">
              <a:spcBef>
                <a:spcPct val="30000"/>
              </a:spcBef>
              <a:defRPr sz="1200">
                <a:solidFill>
                  <a:schemeClr val="tx1"/>
                </a:solidFill>
                <a:latin typeface="Arial" pitchFamily="34" charset="0"/>
                <a:cs typeface="Arial" pitchFamily="34" charset="0"/>
              </a:defRPr>
            </a:lvl5pPr>
            <a:lvl6pPr marL="2514600" indent="-228600" defTabSz="985838"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85838"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85838"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85838"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12F6F06C-14ED-4AAB-8F0F-D2B0D1FF7B69}" type="slidenum">
              <a:rPr lang="en-US" altLang="en-US">
                <a:ea typeface="MS PGothic" pitchFamily="34" charset="-128"/>
              </a:rPr>
              <a:pPr algn="r" eaLnBrk="1" hangingPunct="1">
                <a:spcBef>
                  <a:spcPct val="0"/>
                </a:spcBef>
              </a:pPr>
              <a:t>64</a:t>
            </a:fld>
            <a:endParaRPr lang="en-US" altLang="en-US" dirty="0">
              <a:ea typeface="MS PGothic" pitchFamily="34" charset="-128"/>
            </a:endParaRPr>
          </a:p>
        </p:txBody>
      </p:sp>
      <p:sp>
        <p:nvSpPr>
          <p:cNvPr id="147459" name="Rectangle 1"/>
          <p:cNvSpPr>
            <a:spLocks noGrp="1" noRot="1" noChangeAspect="1" noChangeArrowheads="1" noTextEdit="1"/>
          </p:cNvSpPr>
          <p:nvPr>
            <p:ph type="sldImg"/>
          </p:nvPr>
        </p:nvSpPr>
        <p:spPr>
          <a:xfrm>
            <a:off x="703263" y="306388"/>
            <a:ext cx="5381625" cy="4037012"/>
          </a:xfrm>
          <a:ln/>
        </p:spPr>
      </p:sp>
      <p:sp>
        <p:nvSpPr>
          <p:cNvPr id="147460" name="Rectangle 2"/>
          <p:cNvSpPr>
            <a:spLocks noGrp="1" noChangeArrowheads="1"/>
          </p:cNvSpPr>
          <p:nvPr>
            <p:ph type="body" idx="1"/>
          </p:nvPr>
        </p:nvSpPr>
        <p:spPr>
          <a:xfrm>
            <a:off x="298455" y="4419600"/>
            <a:ext cx="6335712" cy="4275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83" tIns="47541" rIns="95083" bIns="47541"/>
          <a:lstStyle/>
          <a:p>
            <a:pPr defTabSz="924384" eaLnBrk="1" hangingPunct="1">
              <a:spcBef>
                <a:spcPts val="0"/>
              </a:spcBef>
              <a:defRPr/>
            </a:pPr>
            <a:r>
              <a:rPr lang="en-US" altLang="en-US" dirty="0">
                <a:latin typeface="Arial" panose="020B0604020202020204" pitchFamily="34" charset="0"/>
                <a:cs typeface="Arial" panose="020B0604020202020204" pitchFamily="34" charset="0"/>
                <a:sym typeface="Arial" pitchFamily="34" charset="0"/>
              </a:rPr>
              <a:t>This picture shows a continuum (moving from left to right following the red arrow </a:t>
            </a:r>
            <a:r>
              <a:rPr lang="en-US" altLang="en-US" dirty="0">
                <a:solidFill>
                  <a:srgbClr val="FF0000"/>
                </a:solidFill>
                <a:latin typeface="Arial" panose="020B0604020202020204" pitchFamily="34" charset="0"/>
                <a:cs typeface="Arial" panose="020B0604020202020204" pitchFamily="34" charset="0"/>
                <a:sym typeface="Arial" pitchFamily="34" charset="0"/>
              </a:rPr>
              <a:t>&lt;click&gt;</a:t>
            </a:r>
            <a:r>
              <a:rPr lang="en-US" altLang="en-US" dirty="0">
                <a:latin typeface="Arial" panose="020B0604020202020204" pitchFamily="34" charset="0"/>
                <a:cs typeface="Arial" panose="020B0604020202020204" pitchFamily="34" charset="0"/>
                <a:sym typeface="Arial" pitchFamily="34" charset="0"/>
              </a:rPr>
              <a:t>) of the relationships within a family of works as represented in manifestations.</a:t>
            </a:r>
          </a:p>
          <a:p>
            <a:pPr defTabSz="924384" eaLnBrk="1" hangingPunct="1">
              <a:spcBef>
                <a:spcPts val="0"/>
              </a:spcBef>
              <a:defRPr/>
            </a:pPr>
            <a:endParaRPr lang="en-US" altLang="en-US" dirty="0">
              <a:solidFill>
                <a:srgbClr val="FF0000"/>
              </a:solidFill>
              <a:latin typeface="Arial" panose="020B0604020202020204" pitchFamily="34" charset="0"/>
              <a:cs typeface="Arial" panose="020B0604020202020204" pitchFamily="34" charset="0"/>
              <a:sym typeface="Arial" pitchFamily="34" charset="0"/>
            </a:endParaRPr>
          </a:p>
          <a:p>
            <a:pPr defTabSz="924384" eaLnBrk="1" hangingPunct="1">
              <a:spcBef>
                <a:spcPts val="0"/>
              </a:spcBef>
              <a:defRPr/>
            </a:pPr>
            <a:r>
              <a:rPr lang="en-US" altLang="en-US" dirty="0">
                <a:solidFill>
                  <a:srgbClr val="FF0000"/>
                </a:solidFill>
                <a:latin typeface="Arial" panose="020B0604020202020204" pitchFamily="34" charset="0"/>
                <a:cs typeface="Arial" panose="020B0604020202020204" pitchFamily="34" charset="0"/>
                <a:sym typeface="Arial" pitchFamily="34" charset="0"/>
              </a:rPr>
              <a:t>&lt;click&gt;</a:t>
            </a:r>
            <a:r>
              <a:rPr lang="en-US" altLang="en-US" dirty="0">
                <a:latin typeface="Arial" panose="020B0604020202020204" pitchFamily="34" charset="0"/>
                <a:cs typeface="Arial" panose="020B0604020202020204" pitchFamily="34" charset="0"/>
                <a:sym typeface="Arial" pitchFamily="34" charset="0"/>
              </a:rPr>
              <a:t> On the left are those that are </a:t>
            </a:r>
            <a:r>
              <a:rPr lang="en-US" altLang="en-US" b="1" dirty="0">
                <a:latin typeface="Arial" panose="020B0604020202020204" pitchFamily="34" charset="0"/>
                <a:cs typeface="Arial" panose="020B0604020202020204" pitchFamily="34" charset="0"/>
                <a:sym typeface="Arial" pitchFamily="34" charset="0"/>
              </a:rPr>
              <a:t>equivalent</a:t>
            </a:r>
            <a:r>
              <a:rPr lang="en-US" altLang="en-US" dirty="0">
                <a:latin typeface="Arial" panose="020B0604020202020204" pitchFamily="34" charset="0"/>
                <a:cs typeface="Arial" panose="020B0604020202020204" pitchFamily="34" charset="0"/>
                <a:sym typeface="Arial" pitchFamily="34" charset="0"/>
              </a:rPr>
              <a:t>, i.e., from the </a:t>
            </a:r>
            <a:r>
              <a:rPr lang="en-US" altLang="en-US" b="1" dirty="0">
                <a:latin typeface="Arial" panose="020B0604020202020204" pitchFamily="34" charset="0"/>
                <a:cs typeface="Arial" panose="020B0604020202020204" pitchFamily="34" charset="0"/>
                <a:sym typeface="Arial" pitchFamily="34" charset="0"/>
              </a:rPr>
              <a:t>same</a:t>
            </a:r>
            <a:r>
              <a:rPr lang="en-US" altLang="en-US" dirty="0">
                <a:latin typeface="Arial" panose="020B0604020202020204" pitchFamily="34" charset="0"/>
                <a:cs typeface="Arial" panose="020B0604020202020204" pitchFamily="34" charset="0"/>
                <a:sym typeface="Arial" pitchFamily="34" charset="0"/>
              </a:rPr>
              <a:t> expression of the </a:t>
            </a:r>
            <a:r>
              <a:rPr lang="en-US" altLang="en-US" b="1" dirty="0">
                <a:latin typeface="Arial" panose="020B0604020202020204" pitchFamily="34" charset="0"/>
                <a:cs typeface="Arial" panose="020B0604020202020204" pitchFamily="34" charset="0"/>
                <a:sym typeface="Arial" pitchFamily="34" charset="0"/>
              </a:rPr>
              <a:t>same</a:t>
            </a:r>
            <a:r>
              <a:rPr lang="en-US" altLang="en-US" dirty="0">
                <a:latin typeface="Arial" panose="020B0604020202020204" pitchFamily="34" charset="0"/>
                <a:cs typeface="Arial" panose="020B0604020202020204" pitchFamily="34" charset="0"/>
                <a:sym typeface="Arial" pitchFamily="34" charset="0"/>
              </a:rPr>
              <a:t> work – such as copies, facsimiles, and reprints.</a:t>
            </a:r>
          </a:p>
          <a:p>
            <a:pPr eaLnBrk="1" hangingPunct="1">
              <a:spcBef>
                <a:spcPts val="0"/>
              </a:spcBef>
            </a:pPr>
            <a:endParaRPr lang="en-US" altLang="en-US" dirty="0">
              <a:latin typeface="Arial" panose="020B0604020202020204" pitchFamily="34" charset="0"/>
              <a:cs typeface="Arial" panose="020B0604020202020204" pitchFamily="34" charset="0"/>
              <a:sym typeface="Arial" pitchFamily="34" charset="0"/>
            </a:endParaRPr>
          </a:p>
          <a:p>
            <a:pPr eaLnBrk="1" hangingPunct="1">
              <a:spcBef>
                <a:spcPts val="0"/>
              </a:spcBef>
            </a:pPr>
            <a:r>
              <a:rPr lang="en-US" altLang="en-US" dirty="0">
                <a:solidFill>
                  <a:srgbClr val="FF0000"/>
                </a:solidFill>
                <a:latin typeface="Arial" panose="020B0604020202020204" pitchFamily="34" charset="0"/>
                <a:cs typeface="Arial" panose="020B0604020202020204" pitchFamily="34" charset="0"/>
                <a:sym typeface="Arial" pitchFamily="34" charset="0"/>
              </a:rPr>
              <a:t>&lt;click&gt;</a:t>
            </a:r>
            <a:r>
              <a:rPr lang="en-US" altLang="en-US" dirty="0">
                <a:latin typeface="Arial" panose="020B0604020202020204" pitchFamily="34" charset="0"/>
                <a:cs typeface="Arial" panose="020B0604020202020204" pitchFamily="34" charset="0"/>
                <a:sym typeface="Arial" pitchFamily="34" charset="0"/>
              </a:rPr>
              <a:t> Once we introduce a change to the content -- such as a translation -- we have a new expression of the same work.  And as we make further changes to the content -- such as a revision, edition, or abridgment -- we move further to the right, farther away from the original work.  These are </a:t>
            </a:r>
            <a:r>
              <a:rPr lang="en-US" altLang="en-US" b="1" dirty="0">
                <a:latin typeface="Arial" panose="020B0604020202020204" pitchFamily="34" charset="0"/>
                <a:cs typeface="Arial" panose="020B0604020202020204" pitchFamily="34" charset="0"/>
                <a:sym typeface="Arial" pitchFamily="34" charset="0"/>
              </a:rPr>
              <a:t>derivative</a:t>
            </a:r>
            <a:r>
              <a:rPr lang="en-US" altLang="en-US" dirty="0">
                <a:latin typeface="Arial" panose="020B0604020202020204" pitchFamily="34" charset="0"/>
                <a:cs typeface="Arial" panose="020B0604020202020204" pitchFamily="34" charset="0"/>
                <a:sym typeface="Arial" pitchFamily="34" charset="0"/>
              </a:rPr>
              <a:t> resources – </a:t>
            </a:r>
            <a:r>
              <a:rPr lang="en-US" altLang="en-US" b="1" dirty="0">
                <a:latin typeface="Arial" panose="020B0604020202020204" pitchFamily="34" charset="0"/>
                <a:cs typeface="Arial" panose="020B0604020202020204" pitchFamily="34" charset="0"/>
                <a:sym typeface="Arial" pitchFamily="34" charset="0"/>
              </a:rPr>
              <a:t>different </a:t>
            </a:r>
            <a:r>
              <a:rPr lang="en-US" altLang="en-US" dirty="0">
                <a:latin typeface="Arial" panose="020B0604020202020204" pitchFamily="34" charset="0"/>
                <a:cs typeface="Arial" panose="020B0604020202020204" pitchFamily="34" charset="0"/>
                <a:sym typeface="Arial" pitchFamily="34" charset="0"/>
              </a:rPr>
              <a:t>expressions of the </a:t>
            </a:r>
            <a:r>
              <a:rPr lang="en-US" altLang="en-US" b="1" dirty="0">
                <a:latin typeface="Arial" panose="020B0604020202020204" pitchFamily="34" charset="0"/>
                <a:cs typeface="Arial" panose="020B0604020202020204" pitchFamily="34" charset="0"/>
                <a:sym typeface="Arial" pitchFamily="34" charset="0"/>
              </a:rPr>
              <a:t>same </a:t>
            </a:r>
            <a:r>
              <a:rPr lang="en-US" altLang="en-US" dirty="0">
                <a:latin typeface="Arial" panose="020B0604020202020204" pitchFamily="34" charset="0"/>
                <a:cs typeface="Arial" panose="020B0604020202020204" pitchFamily="34" charset="0"/>
                <a:sym typeface="Arial" pitchFamily="34" charset="0"/>
              </a:rPr>
              <a:t>work.</a:t>
            </a:r>
          </a:p>
          <a:p>
            <a:pPr eaLnBrk="1" hangingPunct="1">
              <a:spcBef>
                <a:spcPts val="0"/>
              </a:spcBef>
            </a:pPr>
            <a:endParaRPr lang="en-US" altLang="en-US" dirty="0">
              <a:latin typeface="Arial" panose="020B0604020202020204" pitchFamily="34" charset="0"/>
              <a:cs typeface="Arial" panose="020B0604020202020204" pitchFamily="34" charset="0"/>
              <a:sym typeface="Arial" pitchFamily="34" charset="0"/>
            </a:endParaRPr>
          </a:p>
          <a:p>
            <a:pPr eaLnBrk="1" hangingPunct="1">
              <a:spcBef>
                <a:spcPts val="0"/>
              </a:spcBef>
            </a:pPr>
            <a:r>
              <a:rPr lang="en-US" altLang="en-US" dirty="0">
                <a:solidFill>
                  <a:srgbClr val="FF0000"/>
                </a:solidFill>
                <a:latin typeface="Arial" panose="020B0604020202020204" pitchFamily="34" charset="0"/>
                <a:cs typeface="Arial" panose="020B0604020202020204" pitchFamily="34" charset="0"/>
                <a:sym typeface="Arial" pitchFamily="34" charset="0"/>
              </a:rPr>
              <a:t>&lt;click&gt;</a:t>
            </a:r>
            <a:r>
              <a:rPr lang="en-US" altLang="en-US" dirty="0">
                <a:latin typeface="Arial" panose="020B0604020202020204" pitchFamily="34" charset="0"/>
                <a:cs typeface="Arial" panose="020B0604020202020204" pitchFamily="34" charset="0"/>
                <a:sym typeface="Arial" pitchFamily="34" charset="0"/>
              </a:rPr>
              <a:t> Once a </a:t>
            </a:r>
            <a:r>
              <a:rPr lang="en-US" altLang="en-US" b="1" dirty="0">
                <a:latin typeface="Arial" panose="020B0604020202020204" pitchFamily="34" charset="0"/>
                <a:cs typeface="Arial" panose="020B0604020202020204" pitchFamily="34" charset="0"/>
                <a:sym typeface="Arial" pitchFamily="34" charset="0"/>
              </a:rPr>
              <a:t>derivative</a:t>
            </a:r>
            <a:r>
              <a:rPr lang="en-US" altLang="en-US" dirty="0">
                <a:latin typeface="Arial" panose="020B0604020202020204" pitchFamily="34" charset="0"/>
                <a:cs typeface="Arial" panose="020B0604020202020204" pitchFamily="34" charset="0"/>
                <a:sym typeface="Arial" pitchFamily="34" charset="0"/>
              </a:rPr>
              <a:t> crosses a “magic line” and becomes more accurately the work of another entity than the original work -- such as an adaptation, dramatization, or parody -- we consider it a </a:t>
            </a:r>
            <a:r>
              <a:rPr lang="en-US" altLang="en-US" b="1" dirty="0">
                <a:latin typeface="Arial" panose="020B0604020202020204" pitchFamily="34" charset="0"/>
                <a:cs typeface="Arial" panose="020B0604020202020204" pitchFamily="34" charset="0"/>
                <a:sym typeface="Arial" pitchFamily="34" charset="0"/>
              </a:rPr>
              <a:t>new work</a:t>
            </a:r>
            <a:r>
              <a:rPr lang="en-US" altLang="en-US" dirty="0">
                <a:latin typeface="Arial" panose="020B0604020202020204" pitchFamily="34" charset="0"/>
                <a:cs typeface="Arial" panose="020B0604020202020204" pitchFamily="34" charset="0"/>
                <a:sym typeface="Arial" pitchFamily="34" charset="0"/>
              </a:rPr>
              <a:t>.  But it is still part of the family of related works, even when </a:t>
            </a:r>
            <a:r>
              <a:rPr lang="en-US" altLang="en-US" dirty="0">
                <a:solidFill>
                  <a:srgbClr val="FF0000"/>
                </a:solidFill>
                <a:latin typeface="Arial" panose="020B0604020202020204" pitchFamily="34" charset="0"/>
                <a:cs typeface="Arial" panose="020B0604020202020204" pitchFamily="34" charset="0"/>
                <a:sym typeface="Arial" pitchFamily="34" charset="0"/>
              </a:rPr>
              <a:t>&lt;click&gt;</a:t>
            </a:r>
            <a:r>
              <a:rPr lang="en-US" altLang="en-US" dirty="0">
                <a:latin typeface="Arial" panose="020B0604020202020204" pitchFamily="34" charset="0"/>
                <a:cs typeface="Arial" panose="020B0604020202020204" pitchFamily="34" charset="0"/>
                <a:sym typeface="Arial" pitchFamily="34" charset="0"/>
              </a:rPr>
              <a:t> the content is only </a:t>
            </a:r>
            <a:r>
              <a:rPr lang="en-US" altLang="en-US" u="sng" dirty="0">
                <a:latin typeface="Arial" panose="020B0604020202020204" pitchFamily="34" charset="0"/>
                <a:cs typeface="Arial" panose="020B0604020202020204" pitchFamily="34" charset="0"/>
                <a:sym typeface="Arial" pitchFamily="34" charset="0"/>
              </a:rPr>
              <a:t>describing</a:t>
            </a:r>
            <a:r>
              <a:rPr lang="en-US" altLang="en-US" dirty="0">
                <a:latin typeface="Arial" panose="020B0604020202020204" pitchFamily="34" charset="0"/>
                <a:cs typeface="Arial" panose="020B0604020202020204" pitchFamily="34" charset="0"/>
                <a:sym typeface="Arial" pitchFamily="34" charset="0"/>
              </a:rPr>
              <a:t> a work in the family (at the right end of the continuum) (works in a descriptive relationship can also be said to be in a subject relationship, i.e., the subject of those works is another work – such as a commentary on a work).</a:t>
            </a:r>
          </a:p>
          <a:p>
            <a:pPr eaLnBrk="1" hangingPunct="1">
              <a:spcBef>
                <a:spcPts val="0"/>
              </a:spcBef>
            </a:pPr>
            <a:endParaRPr lang="en-US" altLang="en-US" sz="1100" dirty="0">
              <a:latin typeface="Arial" panose="020B0604020202020204" pitchFamily="34" charset="0"/>
              <a:cs typeface="Arial" panose="020B0604020202020204" pitchFamily="34" charset="0"/>
              <a:sym typeface="Arial" pitchFamily="34" charset="0"/>
            </a:endParaRPr>
          </a:p>
          <a:p>
            <a:pPr eaLnBrk="1" hangingPunct="1">
              <a:spcBef>
                <a:spcPts val="0"/>
              </a:spcBef>
            </a:pPr>
            <a:r>
              <a:rPr lang="en-US" altLang="en-US" sz="1100" dirty="0">
                <a:latin typeface="Arial" panose="020B0604020202020204" pitchFamily="34" charset="0"/>
                <a:cs typeface="Arial" panose="020B0604020202020204" pitchFamily="34" charset="0"/>
                <a:sym typeface="Arial" pitchFamily="34" charset="0"/>
              </a:rPr>
              <a:t>As part of the collocating and finding functions of a catalog, we need to show users the pathways to related materials.  Our catalogs and resource discovery systems should reflect these relationships.</a:t>
            </a:r>
          </a:p>
          <a:p>
            <a:pPr eaLnBrk="1" hangingPunct="1">
              <a:spcBef>
                <a:spcPts val="0"/>
              </a:spcBef>
            </a:pPr>
            <a:endParaRPr lang="en-US" altLang="en-US" sz="1100" baseline="30000" dirty="0">
              <a:latin typeface="Arial" panose="020B0604020202020204" pitchFamily="34" charset="0"/>
              <a:cs typeface="Arial" panose="020B0604020202020204" pitchFamily="34" charset="0"/>
              <a:sym typeface="Arial" pitchFamily="34" charset="0"/>
            </a:endParaRPr>
          </a:p>
          <a:p>
            <a:pPr eaLnBrk="1" hangingPunct="1">
              <a:spcBef>
                <a:spcPts val="0"/>
              </a:spcBef>
            </a:pPr>
            <a:r>
              <a:rPr lang="en-US" altLang="en-US" sz="900" baseline="30000" dirty="0">
                <a:latin typeface="Arial" panose="020B0604020202020204" pitchFamily="34" charset="0"/>
                <a:cs typeface="Arial" panose="020B0604020202020204" pitchFamily="34" charset="0"/>
                <a:sym typeface="Arial" pitchFamily="34" charset="0"/>
              </a:rPr>
              <a:t>1 </a:t>
            </a:r>
            <a:r>
              <a:rPr lang="en-US" altLang="en-US" sz="900" dirty="0">
                <a:latin typeface="Arial" panose="020B0604020202020204" pitchFamily="34" charset="0"/>
                <a:cs typeface="Arial" panose="020B0604020202020204" pitchFamily="34" charset="0"/>
                <a:sym typeface="Arial" pitchFamily="34" charset="0"/>
              </a:rPr>
              <a:t>Based on diagram first published in “Bibliographic Relationships,” Barbara B. Tillett.  Ch. 2 in: </a:t>
            </a:r>
            <a:r>
              <a:rPr lang="en-US" altLang="en-US" sz="900" u="sng" dirty="0">
                <a:latin typeface="Arial" panose="020B0604020202020204" pitchFamily="34" charset="0"/>
                <a:cs typeface="Arial" panose="020B0604020202020204" pitchFamily="34" charset="0"/>
                <a:sym typeface="Arial" pitchFamily="34" charset="0"/>
              </a:rPr>
              <a:t>Relationships in the Organization of Knowledge</a:t>
            </a:r>
            <a:r>
              <a:rPr lang="en-US" altLang="en-US" sz="900" dirty="0">
                <a:latin typeface="Arial" panose="020B0604020202020204" pitchFamily="34" charset="0"/>
                <a:cs typeface="Arial" panose="020B0604020202020204" pitchFamily="34" charset="0"/>
                <a:sym typeface="Arial" pitchFamily="34" charset="0"/>
              </a:rPr>
              <a:t>, edited by Carol A. Bean and Rebecca Green.  Dordrecht, Boston, London: Kluwer Academic Publishers, 2001, p. 19-35.</a:t>
            </a:r>
          </a:p>
        </p:txBody>
      </p:sp>
      <p:sp>
        <p:nvSpPr>
          <p:cNvPr id="147461"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7BEC85C0-6252-4652-B8F8-E16AA6D141CC}" type="slidenum">
              <a:rPr lang="en-US" altLang="en-US" smtClean="0"/>
              <a:pPr eaLnBrk="1" hangingPunct="1">
                <a:spcBef>
                  <a:spcPct val="0"/>
                </a:spcBef>
              </a:pPr>
              <a:t>64</a:t>
            </a:fld>
            <a:endParaRPr lang="en-US" altLang="en-US" dirty="0" smtClean="0"/>
          </a:p>
        </p:txBody>
      </p:sp>
      <p:sp>
        <p:nvSpPr>
          <p:cNvPr id="14746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pPr>
            <a:r>
              <a:rPr lang="en-US" altLang="en-US" sz="1400" dirty="0">
                <a:latin typeface="Arial" panose="020B0604020202020204" pitchFamily="34" charset="0"/>
                <a:cs typeface="Arial" panose="020B0604020202020204" pitchFamily="34" charset="0"/>
              </a:rPr>
              <a:t>Here is a way to see the relationships between Work, Expressions, Manifestations, and Items, related to a different resource. </a:t>
            </a:r>
          </a:p>
          <a:p>
            <a:pPr eaLnBrk="1" hangingPunct="1">
              <a:spcBef>
                <a:spcPts val="0"/>
              </a:spcBef>
            </a:pPr>
            <a:r>
              <a:rPr lang="en-US" altLang="en-US" sz="1400" dirty="0">
                <a:latin typeface="Arial" panose="020B0604020202020204" pitchFamily="34" charset="0"/>
                <a:cs typeface="Arial" panose="020B0604020202020204" pitchFamily="34" charset="0"/>
              </a:rPr>
              <a:t>This isn’t as confusing as it might seem: the different colors represent the different WEMI entities, and the lines represent the inherent hierarchical relationships between those entities.</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This diagram helps us transition into a discussion of relationships between entities of </a:t>
            </a:r>
            <a:r>
              <a:rPr lang="en-US" altLang="en-US" sz="1400" i="1" dirty="0">
                <a:latin typeface="Arial" panose="020B0604020202020204" pitchFamily="34" charset="0"/>
                <a:cs typeface="Arial" panose="020B0604020202020204" pitchFamily="34" charset="0"/>
              </a:rPr>
              <a:t>different</a:t>
            </a:r>
            <a:r>
              <a:rPr lang="en-US" altLang="en-US" sz="1400" dirty="0">
                <a:latin typeface="Arial" pitchFamily="34" charset="0"/>
                <a:cs typeface="Arial" pitchFamily="34" charset="0"/>
              </a:rPr>
              <a:t> groups – here, Jane Austen (a Group 2 Entity) as the creator.</a:t>
            </a:r>
          </a:p>
          <a:p>
            <a:pPr eaLnBrk="1" hangingPunct="1">
              <a:spcBef>
                <a:spcPts val="0"/>
              </a:spcBef>
            </a:pPr>
            <a:endParaRPr lang="en-US" altLang="en-US" sz="1400" dirty="0">
              <a:latin typeface="Arial" pitchFamily="34" charset="0"/>
              <a:cs typeface="Arial" pitchFamily="34" charset="0"/>
            </a:endParaRPr>
          </a:p>
          <a:p>
            <a:pPr eaLnBrk="1" hangingPunct="1">
              <a:spcBef>
                <a:spcPts val="0"/>
              </a:spcBef>
            </a:pPr>
            <a:r>
              <a:rPr lang="en-US" altLang="en-US" sz="1400" dirty="0">
                <a:latin typeface="Arial" pitchFamily="34" charset="0"/>
                <a:cs typeface="Arial" pitchFamily="34" charset="0"/>
              </a:rPr>
              <a:t>&lt;Click&gt; to display the Austen “creator” relationship.</a:t>
            </a:r>
          </a:p>
          <a:p>
            <a:pPr eaLnBrk="1" hangingPunct="1">
              <a:spcBef>
                <a:spcPts val="0"/>
              </a:spcBef>
            </a:pPr>
            <a:endParaRPr lang="en-US" altLang="en-US" sz="1400" dirty="0">
              <a:latin typeface="Arial" pitchFamily="34" charset="0"/>
              <a:cs typeface="Arial" pitchFamily="34" charset="0"/>
            </a:endParaRPr>
          </a:p>
          <a:p>
            <a:pPr eaLnBrk="1" hangingPunct="1">
              <a:spcBef>
                <a:spcPts val="0"/>
              </a:spcBef>
            </a:pPr>
            <a:r>
              <a:rPr lang="en-US" altLang="en-US" sz="1400" dirty="0">
                <a:latin typeface="Arial" pitchFamily="34" charset="0"/>
                <a:cs typeface="Arial" pitchFamily="34" charset="0"/>
              </a:rPr>
              <a:t>(NOTE:  This example is at least partially made-up, intended to illustrate the concept)</a:t>
            </a:r>
          </a:p>
          <a:p>
            <a:pPr>
              <a:spcBef>
                <a:spcPts val="0"/>
              </a:spcBef>
            </a:pPr>
            <a:endParaRPr lang="en-US" altLang="en-US" dirty="0" smtClean="0">
              <a:latin typeface="Arial" pitchFamily="34" charset="0"/>
              <a:cs typeface="Arial" pitchFamily="34" charset="0"/>
            </a:endParaRPr>
          </a:p>
        </p:txBody>
      </p:sp>
      <p:sp>
        <p:nvSpPr>
          <p:cNvPr id="148484"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D15F2464-D81C-4932-883E-3A20B76E1B1A}" type="slidenum">
              <a:rPr lang="en-US" altLang="en-US" smtClean="0"/>
              <a:pPr eaLnBrk="1" hangingPunct="1">
                <a:spcBef>
                  <a:spcPct val="0"/>
                </a:spcBef>
              </a:pPr>
              <a:t>65</a:t>
            </a:fld>
            <a:endParaRPr lang="en-US" altLang="en-US" dirty="0" smtClean="0"/>
          </a:p>
        </p:txBody>
      </p:sp>
      <p:sp>
        <p:nvSpPr>
          <p:cNvPr id="148485"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384" eaLnBrk="1" hangingPunct="1">
              <a:spcBef>
                <a:spcPts val="0"/>
              </a:spcBef>
              <a:defRPr/>
            </a:pPr>
            <a:endParaRPr lang="en-US" altLang="en-US" sz="1400" dirty="0">
              <a:latin typeface="Arial" panose="020B0604020202020204" pitchFamily="34" charset="0"/>
              <a:cs typeface="Arial" panose="020B0604020202020204" pitchFamily="34" charset="0"/>
            </a:endParaRPr>
          </a:p>
        </p:txBody>
      </p:sp>
      <p:sp>
        <p:nvSpPr>
          <p:cNvPr id="149508"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92D5EAEE-F9DC-4581-9810-FFBE794D10EE}" type="slidenum">
              <a:rPr lang="en-US" altLang="en-US" smtClean="0"/>
              <a:pPr eaLnBrk="1" hangingPunct="1">
                <a:spcBef>
                  <a:spcPct val="0"/>
                </a:spcBef>
              </a:pPr>
              <a:t>66</a:t>
            </a:fld>
            <a:endParaRPr lang="en-US" altLang="en-US" dirty="0" smtClean="0"/>
          </a:p>
        </p:txBody>
      </p:sp>
      <p:sp>
        <p:nvSpPr>
          <p:cNvPr id="149509"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384" eaLnBrk="1" hangingPunct="1">
              <a:defRPr/>
            </a:pPr>
            <a:r>
              <a:rPr lang="en-US" altLang="en-US" sz="1400" dirty="0">
                <a:latin typeface="Arial" panose="020B0604020202020204" pitchFamily="34" charset="0"/>
                <a:cs typeface="Arial" panose="020B0604020202020204" pitchFamily="34" charset="0"/>
              </a:rPr>
              <a:t>Remember: Group 2 entities may be thought of as the ‘producers’ of the intellectual, artistic, musical, or publishing ‘products’ which are the Group 1 entities.</a:t>
            </a:r>
          </a:p>
        </p:txBody>
      </p:sp>
      <p:sp>
        <p:nvSpPr>
          <p:cNvPr id="96260"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F19A6079-E722-4A5E-8088-F5BA41426FEE}" type="slidenum">
              <a:rPr lang="en-US" altLang="en-US" smtClean="0"/>
              <a:pPr eaLnBrk="1" hangingPunct="1">
                <a:spcBef>
                  <a:spcPct val="0"/>
                </a:spcBef>
              </a:pPr>
              <a:t>67</a:t>
            </a:fld>
            <a:endParaRPr lang="en-US" altLang="en-US" dirty="0" smtClean="0"/>
          </a:p>
        </p:txBody>
      </p:sp>
      <p:sp>
        <p:nvSpPr>
          <p:cNvPr id="96261"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r>
              <a:rPr lang="en-US" altLang="en-US" sz="1400" dirty="0">
                <a:latin typeface="Arial" panose="020B0604020202020204" pitchFamily="34" charset="0"/>
                <a:cs typeface="Arial" panose="020B0604020202020204" pitchFamily="34" charset="0"/>
              </a:rPr>
              <a:t>Remember that the Group 2 entities are the persons --  either as individuals or as groups -- who are responsible for the Group 1 entities.</a:t>
            </a:r>
          </a:p>
          <a:p>
            <a:pPr defTabSz="914363" eaLnBrk="1" hangingPunct="1"/>
            <a:r>
              <a:rPr lang="en-US" altLang="en-US" sz="1400" dirty="0">
                <a:latin typeface="Arial" panose="020B0604020202020204" pitchFamily="34" charset="0"/>
                <a:cs typeface="Arial" panose="020B0604020202020204" pitchFamily="34" charset="0"/>
              </a:rPr>
              <a:t>[“Corporate body” will be defined a few slides later]</a:t>
            </a:r>
          </a:p>
          <a:p>
            <a:pPr defTabSz="914363" eaLnBrk="1" hangingPunct="1"/>
            <a:endParaRPr lang="en-US" altLang="en-US" sz="1400" dirty="0">
              <a:latin typeface="Calibri" pitchFamily="34" charset="0"/>
              <a:cs typeface="Arial" pitchFamily="34" charset="0"/>
            </a:endParaRPr>
          </a:p>
          <a:p>
            <a:pPr eaLnBrk="1" hangingPunct="1"/>
            <a:r>
              <a:rPr lang="en-US" altLang="en-US" sz="1400" dirty="0">
                <a:latin typeface="Arial" panose="020B0604020202020204" pitchFamily="34" charset="0"/>
                <a:cs typeface="Arial" panose="020B0604020202020204" pitchFamily="34" charset="0"/>
              </a:rPr>
              <a:t>&lt;click&gt; Earlier, we said that you could think of them as the ‘producers’ of the Group 1 ‘products.’</a:t>
            </a:r>
          </a:p>
          <a:p>
            <a:pPr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p:txBody>
      </p:sp>
      <p:sp>
        <p:nvSpPr>
          <p:cNvPr id="151556"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F5BDACB2-B5B8-4832-A6E9-0ACA7F71D255}" type="slidenum">
              <a:rPr lang="en-US" altLang="en-US"/>
              <a:pPr algn="r" eaLnBrk="1" hangingPunct="1">
                <a:spcBef>
                  <a:spcPct val="0"/>
                </a:spcBef>
              </a:pPr>
              <a:t>68</a:t>
            </a:fld>
            <a:endParaRPr lang="en-US" altLang="en-US" dirty="0"/>
          </a:p>
        </p:txBody>
      </p:sp>
      <p:sp>
        <p:nvSpPr>
          <p:cNvPr id="151557"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E898E3FE-6946-4162-BABE-EA15CFC61E3B}" type="slidenum">
              <a:rPr lang="en-US" altLang="en-US" smtClean="0"/>
              <a:pPr eaLnBrk="1" hangingPunct="1">
                <a:spcBef>
                  <a:spcPct val="0"/>
                </a:spcBef>
              </a:pPr>
              <a:t>68</a:t>
            </a:fld>
            <a:endParaRPr lang="en-US" altLang="en-US" dirty="0" smtClean="0"/>
          </a:p>
        </p:txBody>
      </p:sp>
      <p:sp>
        <p:nvSpPr>
          <p:cNvPr id="15155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defTabSz="924384" eaLnBrk="1" hangingPunct="1">
              <a:spcBef>
                <a:spcPts val="0"/>
              </a:spcBef>
              <a:defRPr/>
            </a:pPr>
            <a:r>
              <a:rPr lang="en-US" altLang="en-US" sz="1400" dirty="0">
                <a:latin typeface="Arial" panose="020B0604020202020204" pitchFamily="34" charset="0"/>
                <a:cs typeface="Arial" panose="020B0604020202020204" pitchFamily="34" charset="0"/>
              </a:rPr>
              <a:t>The other entities discussed in these relationships are described in detail in the </a:t>
            </a:r>
            <a:r>
              <a:rPr lang="en-US" altLang="en-US" sz="1400" i="1" dirty="0">
                <a:latin typeface="Arial" panose="020B0604020202020204" pitchFamily="34" charset="0"/>
                <a:cs typeface="Arial" panose="020B0604020202020204" pitchFamily="34" charset="0"/>
              </a:rPr>
              <a:t>Functional Requirements for Authority Data</a:t>
            </a:r>
            <a:r>
              <a:rPr lang="en-US" altLang="en-US" sz="1400" dirty="0">
                <a:latin typeface="Arial" panose="020B0604020202020204" pitchFamily="34" charset="0"/>
                <a:cs typeface="Arial" panose="020B0604020202020204" pitchFamily="34" charset="0"/>
              </a:rPr>
              <a:t> (FRAD) conceptual model.  So we will talk very briefly about FRAD (Dec. 2008, published 2009, amended 2013) – primarily, about the FRAD User Tasks.</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These are similar to, but not the same as, FRBR user tasks.</a:t>
            </a:r>
          </a:p>
          <a:p>
            <a:pPr defTabSz="904433" eaLnBrk="1" hangingPunct="1">
              <a:spcBef>
                <a:spcPts val="0"/>
              </a:spcBef>
              <a:defRPr/>
            </a:pPr>
            <a:r>
              <a:rPr lang="en-US" altLang="en-US" sz="1400" dirty="0">
                <a:latin typeface="Arial" panose="020B0604020202020204" pitchFamily="34" charset="0"/>
                <a:cs typeface="Arial" panose="020B0604020202020204" pitchFamily="34" charset="0"/>
              </a:rPr>
              <a:t>[Ask students what they think the last two User Tasks are about; this is probably completely new to them, so be encouraging] </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For those of you familiar with “authority control”, you will recognize that the last two bullets relate to data that may be recorded in an “Authority Record” (which will be covered in Module 7 of this curriculum).</a:t>
            </a:r>
          </a:p>
          <a:p>
            <a:pPr eaLnBrk="1" hangingPunct="1">
              <a:spcBef>
                <a:spcPts val="1187"/>
              </a:spcBef>
            </a:pPr>
            <a:r>
              <a:rPr lang="en-US" altLang="en-US" sz="1400" dirty="0">
                <a:latin typeface="Arial" panose="020B0604020202020204" pitchFamily="34" charset="0"/>
                <a:cs typeface="Arial" panose="020B0604020202020204" pitchFamily="34" charset="0"/>
              </a:rPr>
              <a:t>For now, it is enough simply to recognize and keep in mind the user tasks.</a:t>
            </a:r>
          </a:p>
        </p:txBody>
      </p:sp>
      <p:sp>
        <p:nvSpPr>
          <p:cNvPr id="150532"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BCF86AD6-52F2-4E67-BE55-E2AC66C2D045}" type="slidenum">
              <a:rPr lang="en-US" altLang="en-US"/>
              <a:pPr algn="r" eaLnBrk="1" hangingPunct="1">
                <a:spcBef>
                  <a:spcPct val="0"/>
                </a:spcBef>
              </a:pPr>
              <a:t>69</a:t>
            </a:fld>
            <a:endParaRPr lang="en-US" altLang="en-US" dirty="0"/>
          </a:p>
        </p:txBody>
      </p:sp>
      <p:sp>
        <p:nvSpPr>
          <p:cNvPr id="150533"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6A97EBBB-B2A1-4639-AB59-06906A32F2F8}" type="slidenum">
              <a:rPr lang="en-US" altLang="en-US" smtClean="0"/>
              <a:pPr eaLnBrk="1" hangingPunct="1">
                <a:spcBef>
                  <a:spcPct val="0"/>
                </a:spcBef>
              </a:pPr>
              <a:t>69</a:t>
            </a:fld>
            <a:endParaRPr lang="en-US" altLang="en-US" dirty="0" smtClean="0"/>
          </a:p>
        </p:txBody>
      </p:sp>
      <p:sp>
        <p:nvSpPr>
          <p:cNvPr id="15053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r>
              <a:rPr lang="en-US" altLang="en-US" sz="1400" dirty="0">
                <a:latin typeface="Arial" panose="020B0604020202020204" pitchFamily="34" charset="0"/>
                <a:cs typeface="Arial" panose="020B0604020202020204" pitchFamily="34" charset="0"/>
              </a:rPr>
              <a:t>We have said that Group 2 entities are the producers of the Group 1 entities.  In other words, they have </a:t>
            </a:r>
            <a:r>
              <a:rPr lang="en-US" altLang="en-US" sz="1400" i="1" dirty="0">
                <a:latin typeface="Arial" panose="020B0604020202020204" pitchFamily="34" charset="0"/>
                <a:cs typeface="Arial" panose="020B0604020202020204" pitchFamily="34" charset="0"/>
              </a:rPr>
              <a:t>relationships</a:t>
            </a:r>
            <a:r>
              <a:rPr lang="en-US" altLang="en-US" sz="1400" dirty="0">
                <a:latin typeface="Arial" panose="020B0604020202020204" pitchFamily="34" charset="0"/>
                <a:cs typeface="Arial" panose="020B0604020202020204" pitchFamily="34" charset="0"/>
              </a:rPr>
              <a:t>  with each other.</a:t>
            </a:r>
          </a:p>
          <a:p>
            <a:pPr eaLnBrk="1" hangingPunct="1"/>
            <a:r>
              <a:rPr lang="en-US" altLang="en-US" sz="1400" dirty="0">
                <a:latin typeface="Arial" panose="020B0604020202020204" pitchFamily="34" charset="0"/>
                <a:cs typeface="Arial" panose="020B0604020202020204" pitchFamily="34" charset="0"/>
              </a:rPr>
              <a:t>Here is a schematic illustrating some specific ways that Group 1 and 2 entities relate to each other.</a:t>
            </a:r>
          </a:p>
          <a:p>
            <a:r>
              <a:rPr lang="en-US" altLang="en-US" sz="1400" dirty="0">
                <a:latin typeface="Arial" panose="020B0604020202020204" pitchFamily="34" charset="0"/>
                <a:cs typeface="Arial" panose="020B0604020202020204" pitchFamily="34" charset="0"/>
              </a:rPr>
              <a:t>These are often access points in a bibliographic record.</a:t>
            </a:r>
          </a:p>
          <a:p>
            <a:pPr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a:p>
            <a:pPr eaLnBrk="1" hangingPunct="1"/>
            <a:endParaRPr lang="en-US" altLang="en-US" dirty="0" smtClean="0">
              <a:latin typeface="Calibri" pitchFamily="34" charset="0"/>
              <a:cs typeface="Arial" pitchFamily="34" charset="0"/>
            </a:endParaRPr>
          </a:p>
        </p:txBody>
      </p:sp>
      <p:sp>
        <p:nvSpPr>
          <p:cNvPr id="152580"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7E32F4F0-AEF4-42A3-B1D9-BAD61F81E50A}" type="slidenum">
              <a:rPr lang="en-US" altLang="en-US"/>
              <a:pPr algn="r" eaLnBrk="1" hangingPunct="1">
                <a:spcBef>
                  <a:spcPct val="0"/>
                </a:spcBef>
              </a:pPr>
              <a:t>70</a:t>
            </a:fld>
            <a:endParaRPr lang="en-US" altLang="en-US" dirty="0"/>
          </a:p>
        </p:txBody>
      </p:sp>
      <p:sp>
        <p:nvSpPr>
          <p:cNvPr id="152581"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0F37BB0E-FCC6-4E74-895F-263E0A48F091}" type="slidenum">
              <a:rPr lang="en-US" altLang="en-US" smtClean="0"/>
              <a:pPr eaLnBrk="1" hangingPunct="1">
                <a:spcBef>
                  <a:spcPct val="0"/>
                </a:spcBef>
              </a:pPr>
              <a:t>70</a:t>
            </a:fld>
            <a:endParaRPr lang="en-US" altLang="en-US" dirty="0" smtClean="0"/>
          </a:p>
        </p:txBody>
      </p:sp>
      <p:sp>
        <p:nvSpPr>
          <p:cNvPr id="15258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defTabSz="924384" eaLnBrk="1" hangingPunct="1">
              <a:defRPr/>
            </a:pPr>
            <a:r>
              <a:rPr lang="en-US" altLang="en-US" sz="1400" dirty="0">
                <a:latin typeface="Arial" panose="020B0604020202020204" pitchFamily="34" charset="0"/>
                <a:cs typeface="Arial" panose="020B0604020202020204" pitchFamily="34" charset="0"/>
              </a:rPr>
              <a:t>The Group 2 entities are described using “attributes” – just as are the Group 1 entities.</a:t>
            </a:r>
          </a:p>
          <a:p>
            <a:pPr marL="282635" indent="-282635" defTabSz="924384" eaLnBrk="1" hangingPunct="1">
              <a:buFont typeface="Arial" panose="020B0604020202020204" pitchFamily="34" charset="0"/>
              <a:buChar char="•"/>
              <a:defRPr/>
            </a:pPr>
            <a:r>
              <a:rPr lang="en-US" altLang="en-US" sz="1400" dirty="0">
                <a:latin typeface="Arial" panose="020B0604020202020204" pitchFamily="34" charset="0"/>
                <a:cs typeface="Arial" panose="020B0604020202020204" pitchFamily="34" charset="0"/>
              </a:rPr>
              <a:t>FRBR describes the attributes of Group 1 Entities;</a:t>
            </a:r>
          </a:p>
          <a:p>
            <a:pPr marL="282635" indent="-282635" defTabSz="924384" eaLnBrk="1" hangingPunct="1">
              <a:buFont typeface="Arial" panose="020B0604020202020204" pitchFamily="34" charset="0"/>
              <a:buChar char="•"/>
              <a:defRPr/>
            </a:pPr>
            <a:r>
              <a:rPr lang="en-US" altLang="en-US" sz="1400" dirty="0">
                <a:latin typeface="Arial" panose="020B0604020202020204" pitchFamily="34" charset="0"/>
                <a:cs typeface="Arial" panose="020B0604020202020204" pitchFamily="34" charset="0"/>
              </a:rPr>
              <a:t>FRAD describes the attributes of Group 2 entities;</a:t>
            </a:r>
          </a:p>
          <a:p>
            <a:pPr marL="282635" indent="-282635" defTabSz="924384" eaLnBrk="1" hangingPunct="1">
              <a:buFont typeface="Arial" panose="020B0604020202020204" pitchFamily="34" charset="0"/>
              <a:buChar char="•"/>
              <a:defRPr/>
            </a:pPr>
            <a:r>
              <a:rPr lang="en-US" altLang="en-US" sz="1400" dirty="0">
                <a:latin typeface="Arial" panose="020B0604020202020204" pitchFamily="34" charset="0"/>
                <a:cs typeface="Arial" panose="020B0604020202020204" pitchFamily="34" charset="0"/>
              </a:rPr>
              <a:t>RDA provides the instructions on how to </a:t>
            </a:r>
            <a:r>
              <a:rPr lang="en-US" altLang="en-US" sz="1400" u="sng" dirty="0">
                <a:latin typeface="Arial" panose="020B0604020202020204" pitchFamily="34" charset="0"/>
                <a:cs typeface="Arial" panose="020B0604020202020204" pitchFamily="34" charset="0"/>
              </a:rPr>
              <a:t>record</a:t>
            </a:r>
            <a:r>
              <a:rPr lang="en-US" altLang="en-US" sz="1400" dirty="0">
                <a:latin typeface="Arial" panose="020B0604020202020204" pitchFamily="34" charset="0"/>
                <a:cs typeface="Arial" panose="020B0604020202020204" pitchFamily="34" charset="0"/>
              </a:rPr>
              <a:t> the attributes in bibliographic or authority records.</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This and the following slides summarize the attributes of Group 2 entities.  You will see a lot of overlap concerning the attributes we record for the different entities.  And each of these entities will be discussed in more detail in Module 8 of this curriculum.</a:t>
            </a:r>
          </a:p>
        </p:txBody>
      </p:sp>
      <p:sp>
        <p:nvSpPr>
          <p:cNvPr id="155652"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F6ABCF3F-C27D-473D-B1A3-2A61C19AA253}" type="slidenum">
              <a:rPr lang="en-US" altLang="en-US"/>
              <a:pPr algn="r" eaLnBrk="1" hangingPunct="1">
                <a:spcBef>
                  <a:spcPct val="0"/>
                </a:spcBef>
              </a:pPr>
              <a:t>71</a:t>
            </a:fld>
            <a:endParaRPr lang="en-US" altLang="en-US" dirty="0"/>
          </a:p>
        </p:txBody>
      </p:sp>
      <p:sp>
        <p:nvSpPr>
          <p:cNvPr id="155653"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A1CBD621-F860-49C4-975D-788B76AF495C}" type="slidenum">
              <a:rPr lang="en-US" altLang="en-US" smtClean="0"/>
              <a:pPr eaLnBrk="1" hangingPunct="1">
                <a:spcBef>
                  <a:spcPct val="0"/>
                </a:spcBef>
              </a:pPr>
              <a:t>71</a:t>
            </a:fld>
            <a:endParaRPr lang="en-US" altLang="en-US" dirty="0" smtClean="0"/>
          </a:p>
        </p:txBody>
      </p:sp>
      <p:sp>
        <p:nvSpPr>
          <p:cNvPr id="15565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r>
              <a:rPr lang="en-US" altLang="en-US" sz="1400" dirty="0">
                <a:latin typeface="Arial" panose="020B0604020202020204" pitchFamily="34" charset="0"/>
                <a:cs typeface="Arial" panose="020B0604020202020204" pitchFamily="34" charset="0"/>
              </a:rPr>
              <a:t>VERY briefly – the detail is provided in Module 8.</a:t>
            </a:r>
          </a:p>
        </p:txBody>
      </p:sp>
      <p:sp>
        <p:nvSpPr>
          <p:cNvPr id="156676"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79588377-C0C5-4AC6-9AE3-03FB704C4733}" type="slidenum">
              <a:rPr lang="en-US" altLang="en-US"/>
              <a:pPr algn="r" eaLnBrk="1" hangingPunct="1">
                <a:spcBef>
                  <a:spcPct val="0"/>
                </a:spcBef>
              </a:pPr>
              <a:t>72</a:t>
            </a:fld>
            <a:endParaRPr lang="en-US" altLang="en-US" dirty="0"/>
          </a:p>
        </p:txBody>
      </p:sp>
      <p:sp>
        <p:nvSpPr>
          <p:cNvPr id="156677"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3F510B54-4568-4916-84DC-E5EEEF7E2108}" type="slidenum">
              <a:rPr lang="en-US" altLang="en-US" smtClean="0"/>
              <a:pPr eaLnBrk="1" hangingPunct="1">
                <a:spcBef>
                  <a:spcPct val="0"/>
                </a:spcBef>
              </a:pPr>
              <a:t>72</a:t>
            </a:fld>
            <a:endParaRPr lang="en-US" altLang="en-US" dirty="0" smtClean="0"/>
          </a:p>
        </p:txBody>
      </p:sp>
      <p:sp>
        <p:nvSpPr>
          <p:cNvPr id="15667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defTabSz="914363" eaLnBrk="1" hangingPunct="1">
              <a:spcBef>
                <a:spcPts val="0"/>
              </a:spcBef>
            </a:pPr>
            <a:r>
              <a:rPr lang="en-US" altLang="en-US" sz="1400" dirty="0">
                <a:latin typeface="Arial" panose="020B0604020202020204" pitchFamily="34" charset="0"/>
                <a:cs typeface="Arial" panose="020B0604020202020204" pitchFamily="34" charset="0"/>
              </a:rPr>
              <a:t>VERY briefly – the detail is provided in Module 8.</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Examples of types of family: royal house, clan, dynasty, family.</a:t>
            </a:r>
          </a:p>
          <a:p>
            <a:pPr eaLnBrk="1" hangingPunct="1">
              <a:spcBef>
                <a:spcPts val="0"/>
              </a:spcBef>
            </a:pPr>
            <a:endParaRPr lang="en-US" altLang="en-US" sz="1400" dirty="0">
              <a:latin typeface="Arial" panose="020B0604020202020204" pitchFamily="34" charset="0"/>
              <a:cs typeface="Arial" panose="020B0604020202020204" pitchFamily="34" charset="0"/>
            </a:endParaRPr>
          </a:p>
          <a:p>
            <a:pPr eaLnBrk="1" hangingPunct="1">
              <a:spcBef>
                <a:spcPts val="0"/>
              </a:spcBef>
            </a:pPr>
            <a:r>
              <a:rPr lang="en-US" altLang="en-US" sz="1400" dirty="0">
                <a:latin typeface="Arial" panose="020B0604020202020204" pitchFamily="34" charset="0"/>
                <a:cs typeface="Arial" panose="020B0604020202020204" pitchFamily="34" charset="0"/>
              </a:rPr>
              <a:t>Dates of Family: you may sometimes consider dates of the records being cataloged in lieu of dates.</a:t>
            </a:r>
          </a:p>
        </p:txBody>
      </p:sp>
      <p:sp>
        <p:nvSpPr>
          <p:cNvPr id="157700"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B0387429-A4AB-4F73-8E24-D6BFA549F926}" type="slidenum">
              <a:rPr lang="en-US" altLang="en-US"/>
              <a:pPr algn="r" eaLnBrk="1" hangingPunct="1">
                <a:spcBef>
                  <a:spcPct val="0"/>
                </a:spcBef>
              </a:pPr>
              <a:t>73</a:t>
            </a:fld>
            <a:endParaRPr lang="en-US" altLang="en-US" dirty="0"/>
          </a:p>
        </p:txBody>
      </p:sp>
      <p:sp>
        <p:nvSpPr>
          <p:cNvPr id="157701"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7786DCB1-0EF6-4B7E-A1D6-2CA0CDE5C0EF}" type="slidenum">
              <a:rPr lang="en-US" altLang="en-US" smtClean="0"/>
              <a:pPr eaLnBrk="1" hangingPunct="1">
                <a:spcBef>
                  <a:spcPct val="0"/>
                </a:spcBef>
              </a:pPr>
              <a:t>73</a:t>
            </a:fld>
            <a:endParaRPr lang="en-US" altLang="en-US" dirty="0" smtClean="0"/>
          </a:p>
        </p:txBody>
      </p:sp>
      <p:sp>
        <p:nvSpPr>
          <p:cNvPr id="15770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defTabSz="914363" eaLnBrk="1" hangingPunct="1"/>
            <a:r>
              <a:rPr lang="en-US" altLang="en-US" sz="1400" dirty="0">
                <a:latin typeface="Arial" panose="020B0604020202020204" pitchFamily="34" charset="0"/>
                <a:cs typeface="Arial" panose="020B0604020202020204" pitchFamily="34" charset="0"/>
              </a:rPr>
              <a:t>VERY briefly – the detail is provided in Module 8.</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&lt;click&gt; to display definition, and discuss to the degree of detail you feel appropriate.</a:t>
            </a:r>
          </a:p>
          <a:p>
            <a:pPr eaLnBrk="1" hangingPunct="1"/>
            <a:endParaRPr lang="en-US" altLang="en-US" sz="1400" dirty="0">
              <a:latin typeface="Arial" panose="020B0604020202020204" pitchFamily="34" charset="0"/>
              <a:cs typeface="Arial" panose="020B0604020202020204" pitchFamily="34" charset="0"/>
            </a:endParaRPr>
          </a:p>
          <a:p>
            <a:pPr eaLnBrk="1" hangingPunct="1"/>
            <a:r>
              <a:rPr lang="en-US" altLang="en-US" sz="1400" dirty="0">
                <a:latin typeface="Arial" panose="020B0604020202020204" pitchFamily="34" charset="0"/>
                <a:cs typeface="Arial" panose="020B0604020202020204" pitchFamily="34" charset="0"/>
              </a:rPr>
              <a:t>&lt;click&gt; when ready, to display attributes</a:t>
            </a:r>
          </a:p>
        </p:txBody>
      </p:sp>
      <p:sp>
        <p:nvSpPr>
          <p:cNvPr id="158724"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665DE9FE-CEDA-49B8-B974-E37CD843BF5F}" type="slidenum">
              <a:rPr lang="en-US" altLang="en-US"/>
              <a:pPr algn="r" eaLnBrk="1" hangingPunct="1">
                <a:spcBef>
                  <a:spcPct val="0"/>
                </a:spcBef>
              </a:pPr>
              <a:t>74</a:t>
            </a:fld>
            <a:endParaRPr lang="en-US" altLang="en-US" dirty="0"/>
          </a:p>
        </p:txBody>
      </p:sp>
      <p:sp>
        <p:nvSpPr>
          <p:cNvPr id="158725"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8DF4E709-C331-4D45-984F-6ED71D8E96D6}" type="slidenum">
              <a:rPr lang="en-US" altLang="en-US" smtClean="0"/>
              <a:pPr eaLnBrk="1" hangingPunct="1">
                <a:spcBef>
                  <a:spcPct val="0"/>
                </a:spcBef>
              </a:pPr>
              <a:t>74</a:t>
            </a:fld>
            <a:endParaRPr lang="en-US" altLang="en-US" dirty="0" smtClean="0"/>
          </a:p>
        </p:txBody>
      </p:sp>
      <p:sp>
        <p:nvSpPr>
          <p:cNvPr id="15872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spcBef>
                <a:spcPts val="0"/>
              </a:spcBef>
            </a:pPr>
            <a:r>
              <a:rPr lang="en-US" altLang="en-US" sz="1300" dirty="0" smtClean="0">
                <a:latin typeface="Arial" panose="020B0604020202020204" pitchFamily="34" charset="0"/>
                <a:cs typeface="Arial" panose="020B0604020202020204" pitchFamily="34" charset="0"/>
              </a:rPr>
              <a:t>What </a:t>
            </a:r>
            <a:r>
              <a:rPr lang="en-US" altLang="en-US" sz="1300" i="1" dirty="0">
                <a:latin typeface="Arial" panose="020B0604020202020204" pitchFamily="34" charset="0"/>
                <a:cs typeface="Arial" panose="020B0604020202020204" pitchFamily="34" charset="0"/>
              </a:rPr>
              <a:t>intra</a:t>
            </a:r>
            <a:r>
              <a:rPr lang="en-US" altLang="en-US" sz="1300" dirty="0">
                <a:latin typeface="Arial" panose="020B0604020202020204" pitchFamily="34" charset="0"/>
                <a:cs typeface="Arial" panose="020B0604020202020204" pitchFamily="34" charset="0"/>
              </a:rPr>
              <a:t>-group relationships may exist between a Group </a:t>
            </a:r>
            <a:r>
              <a:rPr lang="en-US" altLang="en-US" sz="1300" u="sng" dirty="0">
                <a:latin typeface="Arial" panose="020B0604020202020204" pitchFamily="34" charset="0"/>
                <a:cs typeface="Arial" panose="020B0604020202020204" pitchFamily="34" charset="0"/>
              </a:rPr>
              <a:t>2</a:t>
            </a:r>
            <a:r>
              <a:rPr lang="en-US" altLang="en-US" sz="1300" dirty="0">
                <a:latin typeface="Arial" panose="020B0604020202020204" pitchFamily="34" charset="0"/>
                <a:cs typeface="Arial" panose="020B0604020202020204" pitchFamily="34" charset="0"/>
              </a:rPr>
              <a:t> entity and another Group </a:t>
            </a:r>
            <a:r>
              <a:rPr lang="en-US" altLang="en-US" sz="1300" u="sng" dirty="0">
                <a:latin typeface="Arial" panose="020B0604020202020204" pitchFamily="34" charset="0"/>
                <a:cs typeface="Arial" panose="020B0604020202020204" pitchFamily="34" charset="0"/>
              </a:rPr>
              <a:t>2</a:t>
            </a:r>
            <a:r>
              <a:rPr lang="en-US" altLang="en-US" sz="1300" dirty="0">
                <a:latin typeface="Arial" panose="020B0604020202020204" pitchFamily="34" charset="0"/>
                <a:cs typeface="Arial" panose="020B0604020202020204" pitchFamily="34" charset="0"/>
              </a:rPr>
              <a:t> entity -- between a person, a family, and a corporate body?  </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As students suggest answers, draw connecting lines (using the PowerPoint ‘pen’) between the entities.</a:t>
            </a:r>
          </a:p>
          <a:p>
            <a:pPr marL="219863" indent="-219863" eaLnBrk="1" hangingPunct="1">
              <a:spcBef>
                <a:spcPts val="0"/>
              </a:spcBef>
            </a:pPr>
            <a:r>
              <a:rPr lang="en-US" altLang="en-US" sz="1300" dirty="0">
                <a:latin typeface="Arial" panose="020B0604020202020204" pitchFamily="34" charset="0"/>
                <a:cs typeface="Arial" panose="020B0604020202020204" pitchFamily="34" charset="0"/>
              </a:rPr>
              <a:t>These may be obvious: </a:t>
            </a:r>
          </a:p>
          <a:p>
            <a:pPr marL="219863" indent="-219863" eaLnBrk="1" hangingPunct="1">
              <a:spcBef>
                <a:spcPts val="0"/>
              </a:spcBef>
              <a:buFontTx/>
              <a:buChar char="•"/>
            </a:pPr>
            <a:r>
              <a:rPr lang="en-US" altLang="en-US" sz="1300" dirty="0">
                <a:latin typeface="Arial" panose="020B0604020202020204" pitchFamily="34" charset="0"/>
                <a:cs typeface="Arial" panose="020B0604020202020204" pitchFamily="34" charset="0"/>
              </a:rPr>
              <a:t>Between a person and a family</a:t>
            </a:r>
          </a:p>
          <a:p>
            <a:pPr marL="219863" indent="-219863" eaLnBrk="1" hangingPunct="1">
              <a:spcBef>
                <a:spcPts val="0"/>
              </a:spcBef>
              <a:buFontTx/>
              <a:buChar char="•"/>
            </a:pPr>
            <a:r>
              <a:rPr lang="en-US" altLang="en-US" sz="1300" dirty="0">
                <a:latin typeface="Arial" panose="020B0604020202020204" pitchFamily="34" charset="0"/>
                <a:cs typeface="Arial" panose="020B0604020202020204" pitchFamily="34" charset="0"/>
              </a:rPr>
              <a:t>Between a person and an affiliated corporate body</a:t>
            </a:r>
          </a:p>
          <a:p>
            <a:pPr marL="219863" indent="-219863" eaLnBrk="1" hangingPunct="1">
              <a:spcBef>
                <a:spcPts val="0"/>
              </a:spcBef>
              <a:buFontTx/>
              <a:buChar char="•"/>
            </a:pPr>
            <a:r>
              <a:rPr lang="en-US" altLang="en-US" sz="1300" dirty="0">
                <a:latin typeface="Arial" panose="020B0604020202020204" pitchFamily="34" charset="0"/>
                <a:cs typeface="Arial" panose="020B0604020202020204" pitchFamily="34" charset="0"/>
              </a:rPr>
              <a:t>Between a family and an affiliated corporate body</a:t>
            </a:r>
          </a:p>
          <a:p>
            <a:pPr eaLnBrk="1" hangingPunct="1">
              <a:spcBef>
                <a:spcPts val="0"/>
              </a:spcBef>
            </a:pPr>
            <a:r>
              <a:rPr lang="en-US" altLang="en-US" sz="1300" dirty="0">
                <a:latin typeface="Arial" panose="020B0604020202020204" pitchFamily="34" charset="0"/>
                <a:cs typeface="Arial" panose="020B0604020202020204" pitchFamily="34" charset="0"/>
              </a:rPr>
              <a:t>These may not be as obvious:</a:t>
            </a:r>
          </a:p>
          <a:p>
            <a:pPr marL="219863" indent="-219863" eaLnBrk="1" hangingPunct="1">
              <a:spcBef>
                <a:spcPts val="0"/>
              </a:spcBef>
              <a:buFontTx/>
              <a:buChar char="•"/>
            </a:pPr>
            <a:r>
              <a:rPr lang="en-US" altLang="en-US" sz="1300" dirty="0">
                <a:latin typeface="Arial" panose="020B0604020202020204" pitchFamily="34" charset="0"/>
                <a:cs typeface="Arial" panose="020B0604020202020204" pitchFamily="34" charset="0"/>
              </a:rPr>
              <a:t>Between a person and an ‘alternate’ person (e.g., a pseudonym)</a:t>
            </a:r>
          </a:p>
          <a:p>
            <a:pPr marL="219863" indent="-219863" eaLnBrk="1" hangingPunct="1">
              <a:spcBef>
                <a:spcPts val="0"/>
              </a:spcBef>
              <a:buFontTx/>
              <a:buChar char="•"/>
            </a:pPr>
            <a:r>
              <a:rPr lang="en-US" altLang="en-US" sz="1300" dirty="0">
                <a:latin typeface="Arial" panose="020B0604020202020204" pitchFamily="34" charset="0"/>
                <a:cs typeface="Arial" panose="020B0604020202020204" pitchFamily="34" charset="0"/>
              </a:rPr>
              <a:t>Between a corporate body and an ‘alternate’ corporate body (e.g., an earlier name);</a:t>
            </a:r>
          </a:p>
          <a:p>
            <a:pPr eaLnBrk="1" hangingPunct="1">
              <a:spcBef>
                <a:spcPts val="0"/>
              </a:spcBef>
            </a:pPr>
            <a:endParaRPr lang="en-US" altLang="en-US" sz="1300" dirty="0">
              <a:latin typeface="Arial" panose="020B0604020202020204" pitchFamily="34" charset="0"/>
              <a:cs typeface="Arial" panose="020B0604020202020204" pitchFamily="34" charset="0"/>
            </a:endParaRPr>
          </a:p>
          <a:p>
            <a:pPr eaLnBrk="1" hangingPunct="1">
              <a:spcBef>
                <a:spcPts val="0"/>
              </a:spcBef>
            </a:pPr>
            <a:r>
              <a:rPr lang="en-US" altLang="en-US" sz="1300" dirty="0">
                <a:latin typeface="Arial" panose="020B0604020202020204" pitchFamily="34" charset="0"/>
                <a:cs typeface="Arial" panose="020B0604020202020204" pitchFamily="34" charset="0"/>
              </a:rPr>
              <a:t>These relationships are indicated in authority records, which can be very complicated, because the intention is partly to clarify and contextualize the entity and its relationships.  We will see examples in Module 7.</a:t>
            </a:r>
          </a:p>
          <a:p>
            <a:pPr marL="219863" indent="-219863" eaLnBrk="1" hangingPunct="1">
              <a:spcBef>
                <a:spcPts val="0"/>
              </a:spcBef>
            </a:pPr>
            <a:endParaRPr lang="en-US" altLang="en-US" sz="1400" dirty="0">
              <a:latin typeface="Arial" panose="020B0604020202020204" pitchFamily="34" charset="0"/>
              <a:cs typeface="Arial" panose="020B0604020202020204" pitchFamily="34" charset="0"/>
            </a:endParaRPr>
          </a:p>
          <a:p>
            <a:pPr marL="219863" indent="-219863" eaLnBrk="1" hangingPunct="1">
              <a:spcBef>
                <a:spcPts val="0"/>
              </a:spcBef>
            </a:pPr>
            <a:endParaRPr lang="en-US" altLang="en-US" sz="1400" dirty="0">
              <a:latin typeface="Arial" panose="020B0604020202020204" pitchFamily="34" charset="0"/>
              <a:cs typeface="Arial" panose="020B0604020202020204" pitchFamily="34" charset="0"/>
            </a:endParaRPr>
          </a:p>
          <a:p>
            <a:pPr marL="219863" indent="-219863" eaLnBrk="1" hangingPunct="1">
              <a:spcBef>
                <a:spcPts val="0"/>
              </a:spcBef>
            </a:pPr>
            <a:endParaRPr lang="en-US" altLang="en-US" sz="1400" dirty="0">
              <a:latin typeface="Arial" panose="020B0604020202020204" pitchFamily="34" charset="0"/>
              <a:cs typeface="Arial" panose="020B0604020202020204" pitchFamily="34" charset="0"/>
            </a:endParaRPr>
          </a:p>
          <a:p>
            <a:pPr marL="219863" indent="-219863" eaLnBrk="1" hangingPunct="1">
              <a:spcBef>
                <a:spcPts val="0"/>
              </a:spcBef>
            </a:pPr>
            <a:endParaRPr lang="en-US" altLang="en-US" sz="1400" dirty="0">
              <a:latin typeface="Calibri" pitchFamily="34" charset="0"/>
              <a:cs typeface="Arial" pitchFamily="34" charset="0"/>
            </a:endParaRPr>
          </a:p>
          <a:p>
            <a:pPr marL="219863" indent="-219863" eaLnBrk="1" hangingPunct="1">
              <a:spcBef>
                <a:spcPts val="0"/>
              </a:spcBef>
            </a:pPr>
            <a:endParaRPr lang="en-US" altLang="en-US" sz="1400" dirty="0">
              <a:latin typeface="Calibri" pitchFamily="34" charset="0"/>
              <a:cs typeface="Arial" pitchFamily="34" charset="0"/>
            </a:endParaRPr>
          </a:p>
          <a:p>
            <a:pPr marL="219863" indent="-219863" eaLnBrk="1" hangingPunct="1"/>
            <a:endParaRPr lang="en-US" altLang="en-US" dirty="0" smtClean="0">
              <a:latin typeface="Calibri" pitchFamily="34" charset="0"/>
              <a:cs typeface="Arial" pitchFamily="34" charset="0"/>
            </a:endParaRPr>
          </a:p>
          <a:p>
            <a:pPr marL="219863" indent="-219863" eaLnBrk="1" hangingPunct="1"/>
            <a:endParaRPr lang="en-US" altLang="en-US" dirty="0" smtClean="0">
              <a:latin typeface="Calibri" pitchFamily="34" charset="0"/>
              <a:cs typeface="Arial" pitchFamily="34" charset="0"/>
            </a:endParaRPr>
          </a:p>
          <a:p>
            <a:pPr marL="219863" indent="-219863" eaLnBrk="1" hangingPunct="1"/>
            <a:endParaRPr lang="en-US" altLang="en-US" dirty="0" smtClean="0">
              <a:latin typeface="Calibri" pitchFamily="34" charset="0"/>
              <a:cs typeface="Arial" pitchFamily="34" charset="0"/>
            </a:endParaRPr>
          </a:p>
        </p:txBody>
      </p:sp>
      <p:sp>
        <p:nvSpPr>
          <p:cNvPr id="154628"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BBB650B7-3480-490F-B51D-CF8C5F7B34AB}" type="slidenum">
              <a:rPr lang="en-US" altLang="en-US"/>
              <a:pPr algn="r" eaLnBrk="1" hangingPunct="1">
                <a:spcBef>
                  <a:spcPct val="0"/>
                </a:spcBef>
              </a:pPr>
              <a:t>75</a:t>
            </a:fld>
            <a:endParaRPr lang="en-US" altLang="en-US" dirty="0"/>
          </a:p>
        </p:txBody>
      </p:sp>
      <p:sp>
        <p:nvSpPr>
          <p:cNvPr id="154629"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945E9F7D-7DF6-40F1-85C8-FC647C83B3C6}" type="slidenum">
              <a:rPr lang="en-US" altLang="en-US" smtClean="0"/>
              <a:pPr eaLnBrk="1" hangingPunct="1">
                <a:spcBef>
                  <a:spcPct val="0"/>
                </a:spcBef>
              </a:pPr>
              <a:t>75</a:t>
            </a:fld>
            <a:endParaRPr lang="en-US" altLang="en-US" dirty="0" smtClean="0"/>
          </a:p>
        </p:txBody>
      </p:sp>
      <p:sp>
        <p:nvSpPr>
          <p:cNvPr id="15463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lstStyle/>
          <a:p>
            <a:pPr eaLnBrk="1" hangingPunct="1">
              <a:spcBef>
                <a:spcPts val="0"/>
              </a:spcBef>
            </a:pPr>
            <a:r>
              <a:rPr lang="en-US" altLang="en-US" sz="1400" dirty="0">
                <a:latin typeface="Arial" panose="020B0604020202020204" pitchFamily="34" charset="0"/>
                <a:cs typeface="Arial" panose="020B0604020202020204" pitchFamily="34" charset="0"/>
              </a:rPr>
              <a:t>[Again, ask for student participation.  Ask if there might be another corporate body, not shown here, which has a relationship to the person or family.  The answer is suggested on the next slide.</a:t>
            </a:r>
          </a:p>
          <a:p>
            <a:pPr eaLnBrk="1" hangingPunct="1">
              <a:spcBef>
                <a:spcPts val="0"/>
              </a:spcBef>
            </a:pPr>
            <a:r>
              <a:rPr lang="en-US" altLang="en-US" sz="1400" dirty="0">
                <a:latin typeface="Arial" panose="020B0604020202020204" pitchFamily="34" charset="0"/>
                <a:cs typeface="Arial" panose="020B0604020202020204" pitchFamily="34" charset="0"/>
              </a:rPr>
              <a:t>After some discussion, move to the next slide]</a:t>
            </a:r>
          </a:p>
          <a:p>
            <a:pPr marL="219863" indent="-219863" eaLnBrk="1" hangingPunct="1">
              <a:spcBef>
                <a:spcPts val="0"/>
              </a:spcBef>
            </a:pPr>
            <a:endParaRPr lang="en-US" altLang="en-US" sz="1400" dirty="0">
              <a:latin typeface="Arial" panose="020B0604020202020204" pitchFamily="34" charset="0"/>
              <a:cs typeface="Arial" panose="020B0604020202020204" pitchFamily="34" charset="0"/>
            </a:endParaRPr>
          </a:p>
          <a:p>
            <a:pPr marL="219863" indent="-219863" eaLnBrk="1" hangingPunct="1">
              <a:spcBef>
                <a:spcPts val="0"/>
              </a:spcBef>
            </a:pPr>
            <a:endParaRPr lang="en-US" altLang="en-US" sz="1400" dirty="0">
              <a:latin typeface="Calibri" pitchFamily="34" charset="0"/>
              <a:cs typeface="Arial" pitchFamily="34" charset="0"/>
            </a:endParaRPr>
          </a:p>
          <a:p>
            <a:pPr marL="219863" indent="-219863" eaLnBrk="1" hangingPunct="1">
              <a:spcBef>
                <a:spcPts val="0"/>
              </a:spcBef>
            </a:pPr>
            <a:endParaRPr lang="en-US" altLang="en-US" sz="1400" dirty="0">
              <a:latin typeface="Calibri" pitchFamily="34" charset="0"/>
              <a:cs typeface="Arial" pitchFamily="34" charset="0"/>
            </a:endParaRPr>
          </a:p>
          <a:p>
            <a:pPr marL="219863" indent="-219863" eaLnBrk="1" hangingPunct="1"/>
            <a:endParaRPr lang="en-US" altLang="en-US" dirty="0" smtClean="0">
              <a:latin typeface="Calibri" pitchFamily="34" charset="0"/>
              <a:cs typeface="Arial" pitchFamily="34" charset="0"/>
            </a:endParaRPr>
          </a:p>
          <a:p>
            <a:pPr marL="219863" indent="-219863" eaLnBrk="1" hangingPunct="1"/>
            <a:endParaRPr lang="en-US" altLang="en-US" dirty="0" smtClean="0">
              <a:latin typeface="Calibri" pitchFamily="34" charset="0"/>
              <a:cs typeface="Arial" pitchFamily="34" charset="0"/>
            </a:endParaRPr>
          </a:p>
          <a:p>
            <a:pPr marL="219863" indent="-219863" eaLnBrk="1" hangingPunct="1"/>
            <a:endParaRPr lang="en-US" altLang="en-US" dirty="0" smtClean="0">
              <a:latin typeface="Calibri" pitchFamily="34" charset="0"/>
              <a:cs typeface="Arial" pitchFamily="34" charset="0"/>
            </a:endParaRPr>
          </a:p>
        </p:txBody>
      </p:sp>
      <p:sp>
        <p:nvSpPr>
          <p:cNvPr id="154628" name="Slide Number Placeholder 3"/>
          <p:cNvSpPr txBox="1">
            <a:spLocks noGrp="1"/>
          </p:cNvSpPr>
          <p:nvPr/>
        </p:nvSpPr>
        <p:spPr bwMode="auto">
          <a:xfrm>
            <a:off x="3884618" y="8686808"/>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01" tIns="46650" rIns="93301" bIns="46650" anchor="b"/>
          <a:lstStyle>
            <a:lvl1pPr defTabSz="958850" eaLnBrk="0" hangingPunct="0">
              <a:spcBef>
                <a:spcPct val="30000"/>
              </a:spcBef>
              <a:defRPr sz="1200">
                <a:solidFill>
                  <a:schemeClr val="tx1"/>
                </a:solidFill>
                <a:latin typeface="Arial" pitchFamily="34" charset="0"/>
                <a:cs typeface="Arial" pitchFamily="34" charset="0"/>
              </a:defRPr>
            </a:lvl1pPr>
            <a:lvl2pPr marL="742950" indent="-285750" defTabSz="958850" eaLnBrk="0" hangingPunct="0">
              <a:spcBef>
                <a:spcPct val="30000"/>
              </a:spcBef>
              <a:defRPr sz="1200">
                <a:solidFill>
                  <a:schemeClr val="tx1"/>
                </a:solidFill>
                <a:latin typeface="Arial" pitchFamily="34" charset="0"/>
                <a:cs typeface="Arial" pitchFamily="34" charset="0"/>
              </a:defRPr>
            </a:lvl2pPr>
            <a:lvl3pPr marL="1143000" indent="-228600" defTabSz="958850" eaLnBrk="0" hangingPunct="0">
              <a:spcBef>
                <a:spcPct val="30000"/>
              </a:spcBef>
              <a:defRPr sz="1200">
                <a:solidFill>
                  <a:schemeClr val="tx1"/>
                </a:solidFill>
                <a:latin typeface="Arial" pitchFamily="34" charset="0"/>
                <a:cs typeface="Arial" pitchFamily="34" charset="0"/>
              </a:defRPr>
            </a:lvl3pPr>
            <a:lvl4pPr marL="1600200" indent="-228600" defTabSz="958850" eaLnBrk="0" hangingPunct="0">
              <a:spcBef>
                <a:spcPct val="30000"/>
              </a:spcBef>
              <a:defRPr sz="1200">
                <a:solidFill>
                  <a:schemeClr val="tx1"/>
                </a:solidFill>
                <a:latin typeface="Arial" pitchFamily="34" charset="0"/>
                <a:cs typeface="Arial" pitchFamily="34" charset="0"/>
              </a:defRPr>
            </a:lvl4pPr>
            <a:lvl5pPr marL="2057400" indent="-228600" defTabSz="958850" eaLnBrk="0" hangingPunct="0">
              <a:spcBef>
                <a:spcPct val="30000"/>
              </a:spcBef>
              <a:defRPr sz="1200">
                <a:solidFill>
                  <a:schemeClr val="tx1"/>
                </a:solidFill>
                <a:latin typeface="Arial" pitchFamily="34" charset="0"/>
                <a:cs typeface="Arial" pitchFamily="34" charset="0"/>
              </a:defRPr>
            </a:lvl5pPr>
            <a:lvl6pPr marL="25146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5885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BBB650B7-3480-490F-B51D-CF8C5F7B34AB}" type="slidenum">
              <a:rPr lang="en-US" altLang="en-US"/>
              <a:pPr algn="r" eaLnBrk="1" hangingPunct="1">
                <a:spcBef>
                  <a:spcPct val="0"/>
                </a:spcBef>
              </a:pPr>
              <a:t>76</a:t>
            </a:fld>
            <a:endParaRPr lang="en-US" altLang="en-US" dirty="0"/>
          </a:p>
        </p:txBody>
      </p:sp>
      <p:sp>
        <p:nvSpPr>
          <p:cNvPr id="154629" name="Slide Number Placeholder 2"/>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945E9F7D-7DF6-40F1-85C8-FC647C83B3C6}" type="slidenum">
              <a:rPr lang="en-US" altLang="en-US" smtClean="0"/>
              <a:pPr eaLnBrk="1" hangingPunct="1">
                <a:spcBef>
                  <a:spcPct val="0"/>
                </a:spcBef>
              </a:pPr>
              <a:t>76</a:t>
            </a:fld>
            <a:endParaRPr lang="en-US" altLang="en-US" dirty="0" smtClean="0"/>
          </a:p>
        </p:txBody>
      </p:sp>
      <p:sp>
        <p:nvSpPr>
          <p:cNvPr id="15463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1" eaLnBrk="0" hangingPunct="0">
              <a:spcBef>
                <a:spcPct val="30000"/>
              </a:spcBef>
              <a:defRPr sz="1200">
                <a:solidFill>
                  <a:schemeClr val="tx1"/>
                </a:solidFill>
                <a:latin typeface="Arial" pitchFamily="34" charset="0"/>
                <a:cs typeface="Arial" pitchFamily="34" charset="0"/>
              </a:defRPr>
            </a:lvl1pPr>
            <a:lvl2pPr marL="751062" indent="-288871" defTabSz="932411" eaLnBrk="0" hangingPunct="0">
              <a:spcBef>
                <a:spcPct val="30000"/>
              </a:spcBef>
              <a:defRPr sz="1200">
                <a:solidFill>
                  <a:schemeClr val="tx1"/>
                </a:solidFill>
                <a:latin typeface="Arial" pitchFamily="34" charset="0"/>
                <a:cs typeface="Arial" pitchFamily="34" charset="0"/>
              </a:defRPr>
            </a:lvl2pPr>
            <a:lvl3pPr marL="1155481" indent="-231096" defTabSz="932411" eaLnBrk="0" hangingPunct="0">
              <a:spcBef>
                <a:spcPct val="30000"/>
              </a:spcBef>
              <a:defRPr sz="1200">
                <a:solidFill>
                  <a:schemeClr val="tx1"/>
                </a:solidFill>
                <a:latin typeface="Arial" pitchFamily="34" charset="0"/>
                <a:cs typeface="Arial" pitchFamily="34" charset="0"/>
              </a:defRPr>
            </a:lvl3pPr>
            <a:lvl4pPr marL="1617673" indent="-231096" defTabSz="932411" eaLnBrk="0" hangingPunct="0">
              <a:spcBef>
                <a:spcPct val="30000"/>
              </a:spcBef>
              <a:defRPr sz="1200">
                <a:solidFill>
                  <a:schemeClr val="tx1"/>
                </a:solidFill>
                <a:latin typeface="Arial" pitchFamily="34" charset="0"/>
                <a:cs typeface="Arial" pitchFamily="34" charset="0"/>
              </a:defRPr>
            </a:lvl4pPr>
            <a:lvl5pPr marL="2079866" indent="-231096" defTabSz="932411" eaLnBrk="0" hangingPunct="0">
              <a:spcBef>
                <a:spcPct val="30000"/>
              </a:spcBef>
              <a:defRPr sz="1200">
                <a:solidFill>
                  <a:schemeClr val="tx1"/>
                </a:solidFill>
                <a:latin typeface="Arial" pitchFamily="34" charset="0"/>
                <a:cs typeface="Arial" pitchFamily="34" charset="0"/>
              </a:defRPr>
            </a:lvl5pPr>
            <a:lvl6pPr marL="2542058" indent="-231096" defTabSz="932411" eaLnBrk="0" fontAlgn="base" hangingPunct="0">
              <a:spcBef>
                <a:spcPct val="30000"/>
              </a:spcBef>
              <a:spcAft>
                <a:spcPct val="0"/>
              </a:spcAft>
              <a:defRPr sz="1200">
                <a:solidFill>
                  <a:schemeClr val="tx1"/>
                </a:solidFill>
                <a:latin typeface="Arial" pitchFamily="34" charset="0"/>
                <a:cs typeface="Arial" pitchFamily="34" charset="0"/>
              </a:defRPr>
            </a:lvl6pPr>
            <a:lvl7pPr marL="3004250" indent="-231096" defTabSz="932411" eaLnBrk="0" fontAlgn="base" hangingPunct="0">
              <a:spcBef>
                <a:spcPct val="30000"/>
              </a:spcBef>
              <a:spcAft>
                <a:spcPct val="0"/>
              </a:spcAft>
              <a:defRPr sz="1200">
                <a:solidFill>
                  <a:schemeClr val="tx1"/>
                </a:solidFill>
                <a:latin typeface="Arial" pitchFamily="34" charset="0"/>
                <a:cs typeface="Arial" pitchFamily="34" charset="0"/>
              </a:defRPr>
            </a:lvl7pPr>
            <a:lvl8pPr marL="3466443" indent="-231096" defTabSz="932411" eaLnBrk="0" fontAlgn="base" hangingPunct="0">
              <a:spcBef>
                <a:spcPct val="30000"/>
              </a:spcBef>
              <a:spcAft>
                <a:spcPct val="0"/>
              </a:spcAft>
              <a:defRPr sz="1200">
                <a:solidFill>
                  <a:schemeClr val="tx1"/>
                </a:solidFill>
                <a:latin typeface="Arial" pitchFamily="34" charset="0"/>
                <a:cs typeface="Arial" pitchFamily="34" charset="0"/>
              </a:defRPr>
            </a:lvl8pPr>
            <a:lvl9pPr marL="3928635" indent="-231096" defTabSz="93241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dirty="0" smtClean="0"/>
              <a:t>Descriptive Cataloging Using RDA</a:t>
            </a:r>
          </a:p>
        </p:txBody>
      </p:sp>
      <p:sp>
        <p:nvSpPr>
          <p:cNvPr id="2" name="Date Placeholder 1"/>
          <p:cNvSpPr>
            <a:spLocks noGrp="1"/>
          </p:cNvSpPr>
          <p:nvPr>
            <p:ph type="dt" idx="10"/>
          </p:nvPr>
        </p:nvSpPr>
        <p:spPr/>
        <p:txBody>
          <a:bodyPr/>
          <a:lstStyle/>
          <a:p>
            <a:pPr>
              <a:defRPr/>
            </a:pPr>
            <a:r>
              <a:rPr lang="en-US" altLang="en-US" dirty="0" smtClean="0"/>
              <a:t>February 2015</a:t>
            </a:r>
            <a:endParaRPr lang="en-US" altLang="en-US" dirty="0"/>
          </a:p>
        </p:txBody>
      </p:sp>
      <p:sp>
        <p:nvSpPr>
          <p:cNvPr id="3" name="Footer Placeholder 2"/>
          <p:cNvSpPr>
            <a:spLocks noGrp="1"/>
          </p:cNvSpPr>
          <p:nvPr>
            <p:ph type="ftr" sz="quarter" idx="11"/>
          </p:nvPr>
        </p:nvSpPr>
        <p:spPr/>
        <p:txBody>
          <a:bodyPr/>
          <a:lstStyle/>
          <a:p>
            <a:pPr>
              <a:defRPr/>
            </a:pPr>
            <a:r>
              <a:rPr lang="en-US" altLang="en-US" dirty="0" smtClean="0"/>
              <a:t>Module 2: Functional Requirements for Bibliographic Records</a:t>
            </a:r>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400" dirty="0"/>
              <a:t>[Instructor: speak extemporaneously about the relationships between Person (100 1), Corporate Body (510), and Family (100 3).  Do not go into detail about relationship designators, which have not yet been covered.]</a:t>
            </a:r>
          </a:p>
          <a:p>
            <a:pPr>
              <a:spcBef>
                <a:spcPts val="0"/>
              </a:spcBef>
            </a:pPr>
            <a:endParaRPr lang="en-US" sz="1400" dirty="0"/>
          </a:p>
          <a:p>
            <a:pPr>
              <a:spcBef>
                <a:spcPts val="0"/>
              </a:spcBef>
            </a:pPr>
            <a:r>
              <a:rPr lang="en-US" sz="1400" dirty="0"/>
              <a:t>[“lack of warrant” means that LC has not cataloged a resource that either has the family as a subject or has been authored by the family (e.g., a genealogy)]</a:t>
            </a:r>
          </a:p>
        </p:txBody>
      </p:sp>
      <p:sp>
        <p:nvSpPr>
          <p:cNvPr id="4" name="Header Placeholder 3"/>
          <p:cNvSpPr>
            <a:spLocks noGrp="1"/>
          </p:cNvSpPr>
          <p:nvPr>
            <p:ph type="hdr" sz="quarter" idx="10"/>
          </p:nvPr>
        </p:nvSpPr>
        <p:spPr/>
        <p:txBody>
          <a:bodyPr/>
          <a:lstStyle/>
          <a:p>
            <a:pPr>
              <a:defRPr/>
            </a:pPr>
            <a:r>
              <a:rPr lang="en-US" altLang="en-US" dirty="0" smtClean="0"/>
              <a:t>Descriptive Cataloging Using RDA</a:t>
            </a:r>
            <a:endParaRPr lang="en-US" altLang="en-US" dirty="0"/>
          </a:p>
        </p:txBody>
      </p:sp>
      <p:sp>
        <p:nvSpPr>
          <p:cNvPr id="5" name="Date Placeholder 4"/>
          <p:cNvSpPr>
            <a:spLocks noGrp="1"/>
          </p:cNvSpPr>
          <p:nvPr>
            <p:ph type="dt" idx="11"/>
          </p:nvPr>
        </p:nvSpPr>
        <p:spPr/>
        <p:txBody>
          <a:bodyPr/>
          <a:lstStyle/>
          <a:p>
            <a:pPr>
              <a:defRPr/>
            </a:pPr>
            <a:r>
              <a:rPr lang="en-US" altLang="en-US" dirty="0" smtClean="0"/>
              <a:t>February 2015</a:t>
            </a:r>
            <a:endParaRPr lang="en-US" altLang="en-US" dirty="0"/>
          </a:p>
        </p:txBody>
      </p:sp>
      <p:sp>
        <p:nvSpPr>
          <p:cNvPr id="6" name="Footer Placeholder 5"/>
          <p:cNvSpPr>
            <a:spLocks noGrp="1"/>
          </p:cNvSpPr>
          <p:nvPr>
            <p:ph type="ftr" sz="quarter" idx="12"/>
          </p:nvPr>
        </p:nvSpPr>
        <p:spPr/>
        <p:txBody>
          <a:bodyPr/>
          <a:lstStyle/>
          <a:p>
            <a:pPr>
              <a:defRPr/>
            </a:pPr>
            <a:r>
              <a:rPr lang="en-US" altLang="en-US" dirty="0" smtClean="0"/>
              <a:t>Module 2: Functional Requirements for Bibliographic Records</a:t>
            </a:r>
            <a:endParaRPr lang="en-US" altLang="en-US" dirty="0"/>
          </a:p>
        </p:txBody>
      </p:sp>
      <p:sp>
        <p:nvSpPr>
          <p:cNvPr id="7" name="Slide Number Placeholder 6"/>
          <p:cNvSpPr>
            <a:spLocks noGrp="1"/>
          </p:cNvSpPr>
          <p:nvPr>
            <p:ph type="sldNum" sz="quarter" idx="13"/>
          </p:nvPr>
        </p:nvSpPr>
        <p:spPr/>
        <p:txBody>
          <a:bodyPr/>
          <a:lstStyle/>
          <a:p>
            <a:pPr>
              <a:defRPr/>
            </a:pPr>
            <a:fld id="{E9142151-5A43-4613-8E0A-6DD697BB9890}" type="slidenum">
              <a:rPr lang="en-US" altLang="en-US" smtClean="0"/>
              <a:pPr>
                <a:defRPr/>
              </a:pPr>
              <a:t>77</a:t>
            </a:fld>
            <a:endParaRPr lang="en-US" altLang="en-US" dirty="0"/>
          </a:p>
        </p:txBody>
      </p:sp>
    </p:spTree>
    <p:extLst>
      <p:ext uri="{BB962C8B-B14F-4D97-AF65-F5344CB8AC3E}">
        <p14:creationId xmlns:p14="http://schemas.microsoft.com/office/powerpoint/2010/main" val="261170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AutoShape 4"/>
            <p:cNvSpPr>
              <a:spLocks noChangeArrowheads="1"/>
            </p:cNvSpPr>
            <p:nvPr/>
          </p:nvSpPr>
          <p:spPr bwMode="auto">
            <a:xfrm>
              <a:off x="-1584" y="864"/>
              <a:ext cx="2304" cy="2304"/>
            </a:xfrm>
            <a:custGeom>
              <a:avLst/>
              <a:gdLst>
                <a:gd name="T0" fmla="*/ 57 w 64000"/>
                <a:gd name="T1" fmla="*/ 3 h 64000"/>
                <a:gd name="T2" fmla="*/ 83 w 64000"/>
                <a:gd name="T3" fmla="*/ 41 h 64000"/>
                <a:gd name="T4" fmla="*/ 57 w 64000"/>
                <a:gd name="T5" fmla="*/ 80 h 64000"/>
                <a:gd name="T6" fmla="*/ 57 w 64000"/>
                <a:gd name="T7" fmla="*/ 80 h 64000"/>
                <a:gd name="T8" fmla="*/ 57 w 64000"/>
                <a:gd name="T9" fmla="*/ 80 h 64000"/>
                <a:gd name="T10" fmla="*/ 57 w 64000"/>
                <a:gd name="T11" fmla="*/ 80 h 64000"/>
                <a:gd name="T12" fmla="*/ 57 w 64000"/>
                <a:gd name="T13" fmla="*/ 3 h 64000"/>
                <a:gd name="T14" fmla="*/ 57 w 64000"/>
                <a:gd name="T15" fmla="*/ 3 h 64000"/>
                <a:gd name="T16" fmla="*/ 57 w 64000"/>
                <a:gd name="T17" fmla="*/ 3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7" name="AutoShape 5"/>
            <p:cNvSpPr>
              <a:spLocks noChangeArrowheads="1"/>
            </p:cNvSpPr>
            <p:nvPr/>
          </p:nvSpPr>
          <p:spPr bwMode="auto">
            <a:xfrm>
              <a:off x="-2030" y="192"/>
              <a:ext cx="2544" cy="2544"/>
            </a:xfrm>
            <a:custGeom>
              <a:avLst/>
              <a:gdLst>
                <a:gd name="T0" fmla="*/ 81 w 64000"/>
                <a:gd name="T1" fmla="*/ 10 h 64000"/>
                <a:gd name="T2" fmla="*/ 101 w 64000"/>
                <a:gd name="T3" fmla="*/ 51 h 64000"/>
                <a:gd name="T4" fmla="*/ 81 w 64000"/>
                <a:gd name="T5" fmla="*/ 91 h 64000"/>
                <a:gd name="T6" fmla="*/ 81 w 64000"/>
                <a:gd name="T7" fmla="*/ 91 h 64000"/>
                <a:gd name="T8" fmla="*/ 81 w 64000"/>
                <a:gd name="T9" fmla="*/ 91 h 64000"/>
                <a:gd name="T10" fmla="*/ 81 w 64000"/>
                <a:gd name="T11" fmla="*/ 91 h 64000"/>
                <a:gd name="T12" fmla="*/ 81 w 64000"/>
                <a:gd name="T13" fmla="*/ 10 h 64000"/>
                <a:gd name="T14" fmla="*/ 81 w 64000"/>
                <a:gd name="T15" fmla="*/ 10 h 64000"/>
                <a:gd name="T16" fmla="*/ 81 w 64000"/>
                <a:gd name="T17" fmla="*/ 1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grpSp>
      <p:sp>
        <p:nvSpPr>
          <p:cNvPr id="133126" name="Rectangle 6"/>
          <p:cNvSpPr>
            <a:spLocks noGrp="1" noChangeArrowheads="1"/>
          </p:cNvSpPr>
          <p:nvPr>
            <p:ph type="ctrTitle"/>
          </p:nvPr>
        </p:nvSpPr>
        <p:spPr>
          <a:xfrm>
            <a:off x="1443038" y="985838"/>
            <a:ext cx="7239000" cy="1444625"/>
          </a:xfrm>
          <a:noFill/>
        </p:spPr>
        <p:txBody>
          <a:bodyPr anchor="b"/>
          <a:lstStyle>
            <a:lvl1pPr>
              <a:defRPr sz="4000"/>
            </a:lvl1pPr>
          </a:lstStyle>
          <a:p>
            <a:r>
              <a:rPr lang="en-US"/>
              <a:t>Click to edit Master title style</a:t>
            </a:r>
          </a:p>
        </p:txBody>
      </p:sp>
      <p:sp>
        <p:nvSpPr>
          <p:cNvPr id="133127"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en-US"/>
              <a:t>Click to edit Master subtitle style</a:t>
            </a:r>
          </a:p>
        </p:txBody>
      </p:sp>
      <p:sp>
        <p:nvSpPr>
          <p:cNvPr id="8" name="Rectangle 8"/>
          <p:cNvSpPr>
            <a:spLocks noGrp="1" noChangeArrowheads="1"/>
          </p:cNvSpPr>
          <p:nvPr>
            <p:ph type="dt" sz="half" idx="10"/>
          </p:nvPr>
        </p:nvSpPr>
        <p:spPr/>
        <p:txBody>
          <a:bodyPr/>
          <a:lstStyle>
            <a:lvl1pPr>
              <a:defRPr/>
            </a:lvl1pPr>
          </a:lstStyle>
          <a:p>
            <a:pPr>
              <a:defRPr/>
            </a:pPr>
            <a:endParaRPr lang="en-US" altLang="en-US" dirty="0"/>
          </a:p>
        </p:txBody>
      </p:sp>
      <p:sp>
        <p:nvSpPr>
          <p:cNvPr id="9" name="Rectangle 9"/>
          <p:cNvSpPr>
            <a:spLocks noGrp="1" noChangeArrowheads="1"/>
          </p:cNvSpPr>
          <p:nvPr>
            <p:ph type="ftr" sz="quarter" idx="11"/>
          </p:nvPr>
        </p:nvSpPr>
        <p:spPr/>
        <p:txBody>
          <a:bodyPr/>
          <a:lstStyle>
            <a:lvl1pPr>
              <a:defRPr/>
            </a:lvl1pPr>
          </a:lstStyle>
          <a:p>
            <a:pPr>
              <a:defRPr/>
            </a:pPr>
            <a:endParaRPr lang="en-US" altLang="en-US" dirty="0"/>
          </a:p>
        </p:txBody>
      </p:sp>
      <p:sp>
        <p:nvSpPr>
          <p:cNvPr id="10" name="Rectangle 10"/>
          <p:cNvSpPr>
            <a:spLocks noGrp="1" noChangeArrowheads="1"/>
          </p:cNvSpPr>
          <p:nvPr>
            <p:ph type="sldNum" sz="quarter" idx="12"/>
          </p:nvPr>
        </p:nvSpPr>
        <p:spPr/>
        <p:txBody>
          <a:bodyPr/>
          <a:lstStyle>
            <a:lvl1pPr>
              <a:defRPr/>
            </a:lvl1pPr>
          </a:lstStyle>
          <a:p>
            <a:pPr>
              <a:defRPr/>
            </a:pPr>
            <a:fld id="{75C987A6-C560-45F8-9FF6-4833F095A5EF}" type="slidenum">
              <a:rPr lang="en-US" altLang="en-US"/>
              <a:pPr>
                <a:defRPr/>
              </a:pPr>
              <a:t>‹#›</a:t>
            </a:fld>
            <a:endParaRPr lang="en-US" altLang="en-US" dirty="0"/>
          </a:p>
        </p:txBody>
      </p:sp>
    </p:spTree>
    <p:extLst>
      <p:ext uri="{BB962C8B-B14F-4D97-AF65-F5344CB8AC3E}">
        <p14:creationId xmlns:p14="http://schemas.microsoft.com/office/powerpoint/2010/main" val="2473852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10"/>
          <p:cNvSpPr>
            <a:spLocks noGrp="1" noChangeArrowheads="1"/>
          </p:cNvSpPr>
          <p:nvPr>
            <p:ph type="sldNum" sz="quarter" idx="12"/>
          </p:nvPr>
        </p:nvSpPr>
        <p:spPr>
          <a:ln/>
        </p:spPr>
        <p:txBody>
          <a:bodyPr/>
          <a:lstStyle>
            <a:lvl1pPr>
              <a:defRPr/>
            </a:lvl1pPr>
          </a:lstStyle>
          <a:p>
            <a:pPr>
              <a:defRPr/>
            </a:pPr>
            <a:fld id="{886C198D-2CC4-49A2-A1A6-BEEB2554EFEC}" type="slidenum">
              <a:rPr lang="en-US" altLang="en-US"/>
              <a:pPr>
                <a:defRPr/>
              </a:pPr>
              <a:t>‹#›</a:t>
            </a:fld>
            <a:endParaRPr lang="en-US" altLang="en-US" dirty="0"/>
          </a:p>
        </p:txBody>
      </p:sp>
    </p:spTree>
    <p:extLst>
      <p:ext uri="{BB962C8B-B14F-4D97-AF65-F5344CB8AC3E}">
        <p14:creationId xmlns:p14="http://schemas.microsoft.com/office/powerpoint/2010/main" val="15159131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10"/>
          <p:cNvSpPr>
            <a:spLocks noGrp="1" noChangeArrowheads="1"/>
          </p:cNvSpPr>
          <p:nvPr>
            <p:ph type="sldNum" sz="quarter" idx="12"/>
          </p:nvPr>
        </p:nvSpPr>
        <p:spPr>
          <a:ln/>
        </p:spPr>
        <p:txBody>
          <a:bodyPr/>
          <a:lstStyle>
            <a:lvl1pPr>
              <a:defRPr/>
            </a:lvl1pPr>
          </a:lstStyle>
          <a:p>
            <a:pPr>
              <a:defRPr/>
            </a:pPr>
            <a:fld id="{AF82028F-A956-474A-BDBB-1CBF77755A4B}" type="slidenum">
              <a:rPr lang="en-US" altLang="en-US"/>
              <a:pPr>
                <a:defRPr/>
              </a:pPr>
              <a:t>‹#›</a:t>
            </a:fld>
            <a:endParaRPr lang="en-US" altLang="en-US" dirty="0"/>
          </a:p>
        </p:txBody>
      </p:sp>
    </p:spTree>
    <p:extLst>
      <p:ext uri="{BB962C8B-B14F-4D97-AF65-F5344CB8AC3E}">
        <p14:creationId xmlns:p14="http://schemas.microsoft.com/office/powerpoint/2010/main" val="2453547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0"/>
          <p:cNvSpPr>
            <a:spLocks noGrp="1" noChangeArrowheads="1"/>
          </p:cNvSpPr>
          <p:nvPr>
            <p:ph type="sldNum" sz="quarter" idx="12"/>
          </p:nvPr>
        </p:nvSpPr>
        <p:spPr>
          <a:ln/>
        </p:spPr>
        <p:txBody>
          <a:bodyPr/>
          <a:lstStyle>
            <a:lvl1pPr>
              <a:defRPr/>
            </a:lvl1pPr>
          </a:lstStyle>
          <a:p>
            <a:pPr>
              <a:defRPr/>
            </a:pPr>
            <a:fld id="{B00F5B44-8111-4F38-AEDC-29FE66B97A00}" type="slidenum">
              <a:rPr lang="en-US" altLang="en-US"/>
              <a:pPr>
                <a:defRPr/>
              </a:pPr>
              <a:t>‹#›</a:t>
            </a:fld>
            <a:endParaRPr lang="en-US" altLang="en-US" dirty="0"/>
          </a:p>
        </p:txBody>
      </p:sp>
    </p:spTree>
    <p:extLst>
      <p:ext uri="{BB962C8B-B14F-4D97-AF65-F5344CB8AC3E}">
        <p14:creationId xmlns:p14="http://schemas.microsoft.com/office/powerpoint/2010/main" val="2134066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10"/>
          <p:cNvSpPr>
            <a:spLocks noGrp="1" noChangeArrowheads="1"/>
          </p:cNvSpPr>
          <p:nvPr>
            <p:ph type="sldNum" sz="quarter" idx="12"/>
          </p:nvPr>
        </p:nvSpPr>
        <p:spPr>
          <a:ln/>
        </p:spPr>
        <p:txBody>
          <a:bodyPr/>
          <a:lstStyle>
            <a:lvl1pPr>
              <a:defRPr/>
            </a:lvl1pPr>
          </a:lstStyle>
          <a:p>
            <a:pPr>
              <a:defRPr/>
            </a:pPr>
            <a:fld id="{93EA9B83-C615-4601-B2DB-5D45DBAFE0D2}" type="slidenum">
              <a:rPr lang="en-US" altLang="en-US"/>
              <a:pPr>
                <a:defRPr/>
              </a:pPr>
              <a:t>‹#›</a:t>
            </a:fld>
            <a:endParaRPr lang="en-US" altLang="en-US" dirty="0"/>
          </a:p>
        </p:txBody>
      </p:sp>
    </p:spTree>
    <p:extLst>
      <p:ext uri="{BB962C8B-B14F-4D97-AF65-F5344CB8AC3E}">
        <p14:creationId xmlns:p14="http://schemas.microsoft.com/office/powerpoint/2010/main" val="6448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10"/>
          <p:cNvSpPr>
            <a:spLocks noGrp="1" noChangeArrowheads="1"/>
          </p:cNvSpPr>
          <p:nvPr>
            <p:ph type="sldNum" sz="quarter" idx="12"/>
          </p:nvPr>
        </p:nvSpPr>
        <p:spPr>
          <a:ln/>
        </p:spPr>
        <p:txBody>
          <a:bodyPr/>
          <a:lstStyle>
            <a:lvl1pPr>
              <a:defRPr/>
            </a:lvl1pPr>
          </a:lstStyle>
          <a:p>
            <a:pPr>
              <a:defRPr/>
            </a:pPr>
            <a:fld id="{BCB0A840-40ED-4724-BFFD-3F449D4EE8D9}" type="slidenum">
              <a:rPr lang="en-US" altLang="en-US"/>
              <a:pPr>
                <a:defRPr/>
              </a:pPr>
              <a:t>‹#›</a:t>
            </a:fld>
            <a:endParaRPr lang="en-US" altLang="en-US" dirty="0"/>
          </a:p>
        </p:txBody>
      </p:sp>
    </p:spTree>
    <p:extLst>
      <p:ext uri="{BB962C8B-B14F-4D97-AF65-F5344CB8AC3E}">
        <p14:creationId xmlns:p14="http://schemas.microsoft.com/office/powerpoint/2010/main" val="397871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10"/>
          <p:cNvSpPr>
            <a:spLocks noGrp="1" noChangeArrowheads="1"/>
          </p:cNvSpPr>
          <p:nvPr>
            <p:ph type="sldNum" sz="quarter" idx="12"/>
          </p:nvPr>
        </p:nvSpPr>
        <p:spPr>
          <a:ln/>
        </p:spPr>
        <p:txBody>
          <a:bodyPr/>
          <a:lstStyle>
            <a:lvl1pPr>
              <a:defRPr/>
            </a:lvl1pPr>
          </a:lstStyle>
          <a:p>
            <a:pPr>
              <a:defRPr/>
            </a:pPr>
            <a:fld id="{48113352-BB5E-4290-9E1B-6AF56B5AFAC1}" type="slidenum">
              <a:rPr lang="en-US" altLang="en-US"/>
              <a:pPr>
                <a:defRPr/>
              </a:pPr>
              <a:t>‹#›</a:t>
            </a:fld>
            <a:endParaRPr lang="en-US" altLang="en-US" dirty="0"/>
          </a:p>
        </p:txBody>
      </p:sp>
    </p:spTree>
    <p:extLst>
      <p:ext uri="{BB962C8B-B14F-4D97-AF65-F5344CB8AC3E}">
        <p14:creationId xmlns:p14="http://schemas.microsoft.com/office/powerpoint/2010/main" val="3832340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0"/>
          <p:cNvSpPr>
            <a:spLocks noGrp="1" noChangeArrowheads="1"/>
          </p:cNvSpPr>
          <p:nvPr>
            <p:ph type="sldNum" sz="quarter" idx="12"/>
          </p:nvPr>
        </p:nvSpPr>
        <p:spPr>
          <a:ln/>
        </p:spPr>
        <p:txBody>
          <a:bodyPr/>
          <a:lstStyle>
            <a:lvl1pPr>
              <a:defRPr/>
            </a:lvl1pPr>
          </a:lstStyle>
          <a:p>
            <a:pPr>
              <a:defRPr/>
            </a:pPr>
            <a:fld id="{F27CE735-2552-4ACE-960A-C63C75321BF1}" type="slidenum">
              <a:rPr lang="en-US" altLang="en-US"/>
              <a:pPr>
                <a:defRPr/>
              </a:pPr>
              <a:t>‹#›</a:t>
            </a:fld>
            <a:endParaRPr lang="en-US" altLang="en-US" dirty="0"/>
          </a:p>
        </p:txBody>
      </p:sp>
    </p:spTree>
    <p:extLst>
      <p:ext uri="{BB962C8B-B14F-4D97-AF65-F5344CB8AC3E}">
        <p14:creationId xmlns:p14="http://schemas.microsoft.com/office/powerpoint/2010/main" val="1435226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0"/>
          <p:cNvSpPr>
            <a:spLocks noGrp="1" noChangeArrowheads="1"/>
          </p:cNvSpPr>
          <p:nvPr>
            <p:ph type="sldNum" sz="quarter" idx="12"/>
          </p:nvPr>
        </p:nvSpPr>
        <p:spPr>
          <a:ln/>
        </p:spPr>
        <p:txBody>
          <a:bodyPr/>
          <a:lstStyle>
            <a:lvl1pPr>
              <a:defRPr/>
            </a:lvl1pPr>
          </a:lstStyle>
          <a:p>
            <a:pPr>
              <a:defRPr/>
            </a:pPr>
            <a:fld id="{81CF573E-565F-4F6D-86DB-92BCCB9CDFC9}" type="slidenum">
              <a:rPr lang="en-US" altLang="en-US"/>
              <a:pPr>
                <a:defRPr/>
              </a:pPr>
              <a:t>‹#›</a:t>
            </a:fld>
            <a:endParaRPr lang="en-US" altLang="en-US" dirty="0"/>
          </a:p>
        </p:txBody>
      </p:sp>
    </p:spTree>
    <p:extLst>
      <p:ext uri="{BB962C8B-B14F-4D97-AF65-F5344CB8AC3E}">
        <p14:creationId xmlns:p14="http://schemas.microsoft.com/office/powerpoint/2010/main" val="3196777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10"/>
          <p:cNvSpPr>
            <a:spLocks noGrp="1" noChangeArrowheads="1"/>
          </p:cNvSpPr>
          <p:nvPr>
            <p:ph type="sldNum" sz="quarter" idx="12"/>
          </p:nvPr>
        </p:nvSpPr>
        <p:spPr>
          <a:ln/>
        </p:spPr>
        <p:txBody>
          <a:bodyPr/>
          <a:lstStyle>
            <a:lvl1pPr>
              <a:defRPr/>
            </a:lvl1pPr>
          </a:lstStyle>
          <a:p>
            <a:pPr>
              <a:defRPr/>
            </a:pPr>
            <a:fld id="{000F3356-0FF5-41F4-AA9B-C8F435413D8D}" type="slidenum">
              <a:rPr lang="en-US" altLang="en-US"/>
              <a:pPr>
                <a:defRPr/>
              </a:pPr>
              <a:t>‹#›</a:t>
            </a:fld>
            <a:endParaRPr lang="en-US" altLang="en-US" dirty="0"/>
          </a:p>
        </p:txBody>
      </p:sp>
    </p:spTree>
    <p:extLst>
      <p:ext uri="{BB962C8B-B14F-4D97-AF65-F5344CB8AC3E}">
        <p14:creationId xmlns:p14="http://schemas.microsoft.com/office/powerpoint/2010/main" val="3497551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10"/>
          <p:cNvSpPr>
            <a:spLocks noGrp="1" noChangeArrowheads="1"/>
          </p:cNvSpPr>
          <p:nvPr>
            <p:ph type="sldNum" sz="quarter" idx="12"/>
          </p:nvPr>
        </p:nvSpPr>
        <p:spPr>
          <a:ln/>
        </p:spPr>
        <p:txBody>
          <a:bodyPr/>
          <a:lstStyle>
            <a:lvl1pPr>
              <a:defRPr/>
            </a:lvl1pPr>
          </a:lstStyle>
          <a:p>
            <a:pPr>
              <a:defRPr/>
            </a:pPr>
            <a:fld id="{9947403F-9A72-486F-82E4-A3701FCF898D}" type="slidenum">
              <a:rPr lang="en-US" altLang="en-US"/>
              <a:pPr>
                <a:defRPr/>
              </a:pPr>
              <a:t>‹#›</a:t>
            </a:fld>
            <a:endParaRPr lang="en-US" altLang="en-US" dirty="0"/>
          </a:p>
        </p:txBody>
      </p:sp>
    </p:spTree>
    <p:extLst>
      <p:ext uri="{BB962C8B-B14F-4D97-AF65-F5344CB8AC3E}">
        <p14:creationId xmlns:p14="http://schemas.microsoft.com/office/powerpoint/2010/main" val="4044827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0013" y="1827213"/>
            <a:ext cx="357981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02225" y="1827213"/>
            <a:ext cx="3581400" cy="4114800"/>
          </a:xfrm>
        </p:spPr>
        <p:txBody>
          <a:bodyPr/>
          <a:lstStyle/>
          <a:p>
            <a:pPr lvl="0"/>
            <a:endParaRPr lang="en-US" noProof="0" dirty="0" smtClean="0"/>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0"/>
          <p:cNvSpPr>
            <a:spLocks noGrp="1" noChangeArrowheads="1"/>
          </p:cNvSpPr>
          <p:nvPr>
            <p:ph type="sldNum" sz="quarter" idx="12"/>
          </p:nvPr>
        </p:nvSpPr>
        <p:spPr>
          <a:ln/>
        </p:spPr>
        <p:txBody>
          <a:bodyPr/>
          <a:lstStyle>
            <a:lvl1pPr>
              <a:defRPr/>
            </a:lvl1pPr>
          </a:lstStyle>
          <a:p>
            <a:pPr>
              <a:defRPr/>
            </a:pPr>
            <a:fld id="{1A813703-915E-4EBC-9B6F-53AB484F5E11}" type="slidenum">
              <a:rPr lang="en-US" altLang="en-US"/>
              <a:pPr>
                <a:defRPr/>
              </a:pPr>
              <a:t>‹#›</a:t>
            </a:fld>
            <a:endParaRPr lang="en-US" altLang="en-US" dirty="0"/>
          </a:p>
        </p:txBody>
      </p:sp>
    </p:spTree>
    <p:extLst>
      <p:ext uri="{BB962C8B-B14F-4D97-AF65-F5344CB8AC3E}">
        <p14:creationId xmlns:p14="http://schemas.microsoft.com/office/powerpoint/2010/main" val="2578871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0013" y="1827213"/>
            <a:ext cx="357981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0"/>
          <p:cNvSpPr>
            <a:spLocks noGrp="1" noChangeArrowheads="1"/>
          </p:cNvSpPr>
          <p:nvPr>
            <p:ph type="sldNum" sz="quarter" idx="12"/>
          </p:nvPr>
        </p:nvSpPr>
        <p:spPr>
          <a:ln/>
        </p:spPr>
        <p:txBody>
          <a:bodyPr/>
          <a:lstStyle>
            <a:lvl1pPr>
              <a:defRPr/>
            </a:lvl1pPr>
          </a:lstStyle>
          <a:p>
            <a:pPr>
              <a:defRPr/>
            </a:pPr>
            <a:fld id="{78A2A74A-3C08-45D1-B202-8241A42CB2A3}" type="slidenum">
              <a:rPr lang="en-US" altLang="en-US"/>
              <a:pPr>
                <a:defRPr/>
              </a:pPr>
              <a:t>‹#›</a:t>
            </a:fld>
            <a:endParaRPr lang="en-US" altLang="en-US" dirty="0"/>
          </a:p>
        </p:txBody>
      </p:sp>
    </p:spTree>
    <p:extLst>
      <p:ext uri="{BB962C8B-B14F-4D97-AF65-F5344CB8AC3E}">
        <p14:creationId xmlns:p14="http://schemas.microsoft.com/office/powerpoint/2010/main" val="3106403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032" name="AutoShape 3"/>
            <p:cNvSpPr>
              <a:spLocks noChangeArrowheads="1"/>
            </p:cNvSpPr>
            <p:nvPr/>
          </p:nvSpPr>
          <p:spPr bwMode="auto">
            <a:xfrm>
              <a:off x="-2040" y="432"/>
              <a:ext cx="2592" cy="1968"/>
            </a:xfrm>
            <a:custGeom>
              <a:avLst/>
              <a:gdLst>
                <a:gd name="T0" fmla="*/ 82 w 64000"/>
                <a:gd name="T1" fmla="*/ 5 h 64000"/>
                <a:gd name="T2" fmla="*/ 105 w 64000"/>
                <a:gd name="T3" fmla="*/ 30 h 64000"/>
                <a:gd name="T4" fmla="*/ 82 w 64000"/>
                <a:gd name="T5" fmla="*/ 55 h 64000"/>
                <a:gd name="T6" fmla="*/ 82 w 64000"/>
                <a:gd name="T7" fmla="*/ 55 h 64000"/>
                <a:gd name="T8" fmla="*/ 82 w 64000"/>
                <a:gd name="T9" fmla="*/ 55 h 64000"/>
                <a:gd name="T10" fmla="*/ 82 w 64000"/>
                <a:gd name="T11" fmla="*/ 55 h 64000"/>
                <a:gd name="T12" fmla="*/ 82 w 64000"/>
                <a:gd name="T13" fmla="*/ 5 h 64000"/>
                <a:gd name="T14" fmla="*/ 82 w 64000"/>
                <a:gd name="T15" fmla="*/ 5 h 64000"/>
                <a:gd name="T16" fmla="*/ 82 w 64000"/>
                <a:gd name="T17" fmla="*/ 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33" name="AutoShape 4"/>
            <p:cNvSpPr>
              <a:spLocks noChangeArrowheads="1"/>
            </p:cNvSpPr>
            <p:nvPr/>
          </p:nvSpPr>
          <p:spPr bwMode="auto">
            <a:xfrm>
              <a:off x="-1528" y="0"/>
              <a:ext cx="1949" cy="1987"/>
            </a:xfrm>
            <a:custGeom>
              <a:avLst/>
              <a:gdLst>
                <a:gd name="T0" fmla="*/ 46 w 64000"/>
                <a:gd name="T1" fmla="*/ 5 h 64000"/>
                <a:gd name="T2" fmla="*/ 59 w 64000"/>
                <a:gd name="T3" fmla="*/ 31 h 64000"/>
                <a:gd name="T4" fmla="*/ 46 w 64000"/>
                <a:gd name="T5" fmla="*/ 56 h 64000"/>
                <a:gd name="T6" fmla="*/ 46 w 64000"/>
                <a:gd name="T7" fmla="*/ 56 h 64000"/>
                <a:gd name="T8" fmla="*/ 46 w 64000"/>
                <a:gd name="T9" fmla="*/ 56 h 64000"/>
                <a:gd name="T10" fmla="*/ 46 w 64000"/>
                <a:gd name="T11" fmla="*/ 56 h 64000"/>
                <a:gd name="T12" fmla="*/ 46 w 64000"/>
                <a:gd name="T13" fmla="*/ 5 h 64000"/>
                <a:gd name="T14" fmla="*/ 46 w 64000"/>
                <a:gd name="T15" fmla="*/ 5 h 64000"/>
                <a:gd name="T16" fmla="*/ 46 w 64000"/>
                <a:gd name="T17" fmla="*/ 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34" name="Line 5"/>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1027" name="Rectangle 6"/>
          <p:cNvSpPr>
            <a:spLocks noGrp="1" noChangeAspect="1" noChangeArrowheads="1"/>
          </p:cNvSpPr>
          <p:nvPr>
            <p:ph type="title"/>
          </p:nvPr>
        </p:nvSpPr>
        <p:spPr bwMode="auto">
          <a:xfrm>
            <a:off x="1370013" y="301625"/>
            <a:ext cx="7313612" cy="1143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210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dirty="0"/>
          </a:p>
        </p:txBody>
      </p:sp>
      <p:sp>
        <p:nvSpPr>
          <p:cNvPr id="13210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pPr>
              <a:defRPr/>
            </a:pPr>
            <a:endParaRPr lang="en-US" altLang="en-US" dirty="0"/>
          </a:p>
        </p:txBody>
      </p:sp>
      <p:sp>
        <p:nvSpPr>
          <p:cNvPr id="13210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060581-ECF2-4CB1-A8CF-57A19426A773}"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57"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9" r:id="rId12"/>
    <p:sldLayoutId id="2147483760" r:id="rId13"/>
  </p:sldLayoutIdLst>
  <p:timing>
    <p:tnLst>
      <p:par>
        <p:cTn id="1" dur="indefinite" restart="never" nodeType="tmRoot"/>
      </p:par>
    </p:tnLst>
  </p:timing>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ifla.org/publications/functional-requirements-for-bibliographic-records"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wmf"/></Relationships>
</file>

<file path=ppt/slides/_rels/slide2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lccn.loc.gov/47023612" TargetMode="External"/><Relationship Id="rId7"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hyperlink" Target="http://catalog.loc.gov/cgi-bin/Pwebrecon.cgi?SC=CallNumber&amp;SEQ=20080513101540&amp;PID=29879&amp;SA=PR2779.H3" TargetMode="External"/><Relationship Id="rId4" Type="http://schemas.openxmlformats.org/officeDocument/2006/relationships/hyperlink" Target="http://catalog.loc.gov/cgi-bin/Pwebrecon.cgi?SC=Author&amp;SEQ=20080513101540&amp;PID=29879&amp;SA=Shakespeare,+William,+1564-1616."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lccn.loc.gov/47023612" TargetMode="External"/><Relationship Id="rId7"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hyperlink" Target="http://catalog.loc.gov/cgi-bin/Pwebrecon.cgi?SC=CallNumber&amp;SEQ=20080513101540&amp;PID=29879&amp;SA=PR2779.H3" TargetMode="External"/><Relationship Id="rId4" Type="http://schemas.openxmlformats.org/officeDocument/2006/relationships/hyperlink" Target="http://catalog.loc.gov/cgi-bin/Pwebrecon.cgi?SC=Author&amp;SEQ=20080513101540&amp;PID=29879&amp;SA=Shakespeare,+William,+1564-1616."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lccn.loc.gov/47023612" TargetMode="External"/><Relationship Id="rId7"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hyperlink" Target="http://catalog.loc.gov/cgi-bin/Pwebrecon.cgi?SC=CallNumber&amp;SEQ=20080513101540&amp;PID=29879&amp;SA=PR2779.H3" TargetMode="External"/><Relationship Id="rId4" Type="http://schemas.openxmlformats.org/officeDocument/2006/relationships/hyperlink" Target="http://catalog.loc.gov/cgi-bin/Pwebrecon.cgi?SC=Author&amp;SEQ=20080513101540&amp;PID=29879&amp;SA=Shakespeare,+William,+1564-1616."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lccn.loc.gov/47023612" TargetMode="External"/><Relationship Id="rId7"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hyperlink" Target="http://catalog.loc.gov/cgi-bin/Pwebrecon.cgi?SC=CallNumber&amp;SEQ=20080513101540&amp;PID=29879&amp;SA=PR2779.H3" TargetMode="External"/><Relationship Id="rId4" Type="http://schemas.openxmlformats.org/officeDocument/2006/relationships/hyperlink" Target="http://catalog.loc.gov/cgi-bin/Pwebrecon.cgi?SC=Author&amp;SEQ=20080513101540&amp;PID=29879&amp;SA=Shakespeare,+William,+1564-1616." TargetMode="External"/></Relationships>
</file>

<file path=ppt/slides/_rels/slide4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lccn.loc.gov/47023612" TargetMode="External"/><Relationship Id="rId7"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hyperlink" Target="http://catalog.loc.gov/cgi-bin/Pwebrecon.cgi?SC=CallNumber&amp;SEQ=20080513101540&amp;PID=29879&amp;SA=PR2779.H3" TargetMode="External"/><Relationship Id="rId4" Type="http://schemas.openxmlformats.org/officeDocument/2006/relationships/hyperlink" Target="http://catalog.loc.gov/cgi-bin/Pwebrecon.cgi?SC=Author&amp;SEQ=20080513101540&amp;PID=29879&amp;SA=Shakespeare,+William,+1564-1616."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www.frbr.org/eg/hp-goblet-1.html"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7.xml"/><Relationship Id="rId1" Type="http://schemas.openxmlformats.org/officeDocument/2006/relationships/slideLayout" Target="../slideLayouts/slideLayout4.xml"/><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371600" y="381000"/>
            <a:ext cx="7315200" cy="1219200"/>
          </a:xfrm>
          <a:prstGeom prst="rect">
            <a:avLst/>
          </a:prstGeom>
          <a:solidFill>
            <a:schemeClr val="accent1"/>
          </a:solidFill>
          <a:ln>
            <a:noFill/>
          </a:ln>
          <a:extLst>
            <a:ext uri="{91240B29-F687-4F45-9708-019B960494DF}">
              <a14:hiddenLine xmlns:a14="http://schemas.microsoft.com/office/drawing/2010/main" w="12700">
                <a:solidFill>
                  <a:schemeClr val="tx2"/>
                </a:solidFill>
                <a:miter lim="800000"/>
                <a:headEnd/>
                <a:tailEnd/>
              </a14:hiddenLine>
            </a:ext>
          </a:extLst>
        </p:spPr>
        <p:txBody>
          <a:bodyPr anchor="ct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9pPr>
          </a:lstStyle>
          <a:p>
            <a:pPr algn="ctr" eaLnBrk="1" fontAlgn="ctr" hangingPunct="1">
              <a:spcBef>
                <a:spcPct val="0"/>
              </a:spcBef>
              <a:buClrTx/>
              <a:buSzTx/>
              <a:buFontTx/>
              <a:buNone/>
            </a:pPr>
            <a:r>
              <a:rPr lang="en-US" altLang="en-US" sz="3200" b="1" dirty="0">
                <a:solidFill>
                  <a:schemeClr val="tx2"/>
                </a:solidFill>
              </a:rPr>
              <a:t>Descriptive </a:t>
            </a:r>
            <a:r>
              <a:rPr lang="en-US" altLang="en-US" sz="3200" b="1" dirty="0" smtClean="0">
                <a:solidFill>
                  <a:schemeClr val="tx2"/>
                </a:solidFill>
              </a:rPr>
              <a:t>Cataloging</a:t>
            </a:r>
          </a:p>
          <a:p>
            <a:pPr algn="ctr" eaLnBrk="1" fontAlgn="ctr" hangingPunct="1">
              <a:spcBef>
                <a:spcPct val="0"/>
              </a:spcBef>
              <a:buClrTx/>
              <a:buSzTx/>
              <a:buFontTx/>
              <a:buNone/>
            </a:pPr>
            <a:r>
              <a:rPr lang="en-US" altLang="en-US" sz="3200" b="1" dirty="0" smtClean="0">
                <a:solidFill>
                  <a:schemeClr val="tx2"/>
                </a:solidFill>
              </a:rPr>
              <a:t>Using RDA</a:t>
            </a:r>
            <a:endParaRPr lang="en-US" altLang="en-US" sz="3200" dirty="0">
              <a:solidFill>
                <a:schemeClr val="tx2"/>
              </a:solidFill>
            </a:endParaRPr>
          </a:p>
        </p:txBody>
      </p:sp>
      <p:sp>
        <p:nvSpPr>
          <p:cNvPr id="3076" name="Rectangle 3"/>
          <p:cNvSpPr>
            <a:spLocks noChangeArrowheads="1"/>
          </p:cNvSpPr>
          <p:nvPr/>
        </p:nvSpPr>
        <p:spPr bwMode="auto">
          <a:xfrm>
            <a:off x="1371600" y="2743200"/>
            <a:ext cx="7315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cs typeface="Arial" pitchFamily="34" charset="0"/>
              </a:defRPr>
            </a:lvl9pPr>
          </a:lstStyle>
          <a:p>
            <a:pPr algn="ctr" eaLnBrk="1" hangingPunct="1">
              <a:lnSpc>
                <a:spcPct val="90000"/>
              </a:lnSpc>
              <a:spcBef>
                <a:spcPct val="0"/>
              </a:spcBef>
              <a:buFont typeface="Wingdings" pitchFamily="2" charset="2"/>
              <a:buNone/>
            </a:pPr>
            <a:r>
              <a:rPr lang="en-US" altLang="en-US" sz="2800" b="1" dirty="0" smtClean="0">
                <a:solidFill>
                  <a:schemeClr val="tx2"/>
                </a:solidFill>
              </a:rPr>
              <a:t>Functional Requirements for Bibliographic Records</a:t>
            </a:r>
            <a:endParaRPr lang="en-US" altLang="en-US" sz="2800" b="1" dirty="0">
              <a:solidFill>
                <a:schemeClr val="tx2"/>
              </a:solidFill>
            </a:endParaRPr>
          </a:p>
          <a:p>
            <a:pPr algn="ctr" eaLnBrk="1" hangingPunct="1">
              <a:lnSpc>
                <a:spcPct val="90000"/>
              </a:lnSpc>
              <a:buFont typeface="Wingdings" pitchFamily="2" charset="2"/>
              <a:buNone/>
            </a:pPr>
            <a:r>
              <a:rPr lang="en-US" altLang="en-US" sz="2800" b="1" dirty="0">
                <a:solidFill>
                  <a:schemeClr val="tx2"/>
                </a:solidFill>
              </a:rPr>
              <a:t>(FRBR)</a:t>
            </a:r>
          </a:p>
          <a:p>
            <a:pPr algn="ctr" eaLnBrk="1" hangingPunct="1">
              <a:lnSpc>
                <a:spcPct val="90000"/>
              </a:lnSpc>
              <a:buFont typeface="Wingdings" pitchFamily="2" charset="2"/>
              <a:buNone/>
            </a:pPr>
            <a:endParaRPr lang="en-US" altLang="en-US" sz="2100" b="1" dirty="0" smtClean="0"/>
          </a:p>
          <a:p>
            <a:pPr algn="ctr" eaLnBrk="1" hangingPunct="1">
              <a:lnSpc>
                <a:spcPct val="90000"/>
              </a:lnSpc>
              <a:buFont typeface="Wingdings" pitchFamily="2" charset="2"/>
              <a:buNone/>
            </a:pPr>
            <a:endParaRPr lang="en-US" altLang="en-US" sz="2100" b="1" dirty="0" smtClean="0"/>
          </a:p>
          <a:p>
            <a:pPr algn="ctr" eaLnBrk="1" hangingPunct="1">
              <a:lnSpc>
                <a:spcPct val="90000"/>
              </a:lnSpc>
              <a:buFont typeface="Wingdings" pitchFamily="2" charset="2"/>
              <a:buNone/>
            </a:pPr>
            <a:endParaRPr lang="en-US" altLang="en-US" sz="2100" b="1" dirty="0"/>
          </a:p>
          <a:p>
            <a:pPr algn="ctr" eaLnBrk="1" hangingPunct="1">
              <a:lnSpc>
                <a:spcPct val="90000"/>
              </a:lnSpc>
              <a:buFont typeface="Wingdings" pitchFamily="2" charset="2"/>
              <a:buNone/>
            </a:pPr>
            <a:r>
              <a:rPr lang="en-US" altLang="en-US" sz="2000" b="1" dirty="0"/>
              <a:t>Cooperative and Instructional Programs Division</a:t>
            </a:r>
          </a:p>
          <a:p>
            <a:pPr algn="ctr" eaLnBrk="1" hangingPunct="1">
              <a:lnSpc>
                <a:spcPct val="90000"/>
              </a:lnSpc>
              <a:buFont typeface="Wingdings" pitchFamily="2" charset="2"/>
              <a:buNone/>
            </a:pPr>
            <a:r>
              <a:rPr lang="en-US" altLang="en-US" sz="2000" b="1" dirty="0"/>
              <a:t>Library of Congress</a:t>
            </a:r>
          </a:p>
          <a:p>
            <a:pPr algn="ctr" eaLnBrk="1" hangingPunct="1">
              <a:lnSpc>
                <a:spcPct val="90000"/>
              </a:lnSpc>
              <a:buFont typeface="Wingdings" pitchFamily="2" charset="2"/>
              <a:buNone/>
            </a:pPr>
            <a:endParaRPr lang="en-US" altLang="en-US" sz="2000" b="1" dirty="0"/>
          </a:p>
          <a:p>
            <a:pPr algn="ctr" eaLnBrk="1" hangingPunct="1">
              <a:lnSpc>
                <a:spcPct val="90000"/>
              </a:lnSpc>
              <a:buFont typeface="Wingdings" pitchFamily="2" charset="2"/>
              <a:buNone/>
            </a:pPr>
            <a:r>
              <a:rPr lang="en-US" altLang="en-US" sz="2000" b="1" dirty="0" smtClean="0"/>
              <a:t>2014</a:t>
            </a:r>
            <a:endParaRPr lang="en-US" altLang="en-US" sz="2000" b="1" dirty="0"/>
          </a:p>
        </p:txBody>
      </p:sp>
      <p:sp>
        <p:nvSpPr>
          <p:cNvPr id="307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57B72AD2-C75B-4124-B450-C3AF5301962F}" type="slidenum">
              <a:rPr lang="en-US" altLang="en-US" smtClean="0"/>
              <a:pPr eaLnBrk="1" hangingPunct="1"/>
              <a:t>1</a:t>
            </a:fld>
            <a:endParaRPr lang="en-US" altLang="en-US" dirty="0" smtClean="0"/>
          </a:p>
        </p:txBody>
      </p:sp>
      <p:sp>
        <p:nvSpPr>
          <p:cNvPr id="2" name="TextBox 1"/>
          <p:cNvSpPr txBox="1"/>
          <p:nvPr/>
        </p:nvSpPr>
        <p:spPr>
          <a:xfrm>
            <a:off x="1371600" y="1828800"/>
            <a:ext cx="7315200" cy="523220"/>
          </a:xfrm>
          <a:prstGeom prst="rect">
            <a:avLst/>
          </a:prstGeom>
          <a:noFill/>
        </p:spPr>
        <p:txBody>
          <a:bodyPr wrap="square" rtlCol="0">
            <a:spAutoFit/>
          </a:bodyPr>
          <a:lstStyle/>
          <a:p>
            <a:pPr algn="ctr"/>
            <a:r>
              <a:rPr lang="en-US" sz="2800" b="1" dirty="0" smtClean="0">
                <a:solidFill>
                  <a:schemeClr val="tx2"/>
                </a:solidFill>
              </a:rPr>
              <a:t>Module 2</a:t>
            </a:r>
            <a:endParaRPr lang="en-US" sz="28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spect="1" noChangeArrowheads="1"/>
          </p:cNvSpPr>
          <p:nvPr>
            <p:ph type="title"/>
          </p:nvPr>
        </p:nvSpPr>
        <p:spPr>
          <a:xfrm>
            <a:off x="1371600" y="301625"/>
            <a:ext cx="7315200" cy="1069975"/>
          </a:xfrm>
        </p:spPr>
        <p:txBody>
          <a:bodyPr/>
          <a:lstStyle/>
          <a:p>
            <a:pPr algn="ctr"/>
            <a:r>
              <a:rPr lang="en-US" altLang="en-US" sz="3200" b="1" dirty="0" smtClean="0"/>
              <a:t>Acknowledgements</a:t>
            </a:r>
          </a:p>
        </p:txBody>
      </p:sp>
      <p:sp>
        <p:nvSpPr>
          <p:cNvPr id="4099" name="Rectangle 3"/>
          <p:cNvSpPr>
            <a:spLocks noGrp="1" noChangeArrowheads="1"/>
          </p:cNvSpPr>
          <p:nvPr>
            <p:ph type="body" idx="1"/>
          </p:nvPr>
        </p:nvSpPr>
        <p:spPr>
          <a:xfrm>
            <a:off x="1143000" y="1676400"/>
            <a:ext cx="7540625" cy="4648200"/>
          </a:xfrm>
        </p:spPr>
        <p:txBody>
          <a:bodyPr/>
          <a:lstStyle/>
          <a:p>
            <a:pPr eaLnBrk="1" hangingPunct="1"/>
            <a:r>
              <a:rPr lang="en-US" altLang="en-US" sz="2800" dirty="0" smtClean="0"/>
              <a:t>This course is the result of collaboration between</a:t>
            </a:r>
          </a:p>
          <a:p>
            <a:pPr lvl="1"/>
            <a:r>
              <a:rPr lang="en-US" altLang="en-US" sz="2600" b="1" dirty="0" smtClean="0">
                <a:solidFill>
                  <a:schemeClr val="tx2"/>
                </a:solidFill>
              </a:rPr>
              <a:t>Tim Carlton</a:t>
            </a:r>
            <a:r>
              <a:rPr lang="en-US" altLang="en-US" sz="2600" b="1" dirty="0" smtClean="0"/>
              <a:t>, Cooperative and Instructional Programs Division, Library of Congress </a:t>
            </a:r>
          </a:p>
          <a:p>
            <a:pPr lvl="1"/>
            <a:r>
              <a:rPr lang="en-US" altLang="en-US" sz="2600" b="1" dirty="0" smtClean="0">
                <a:solidFill>
                  <a:schemeClr val="tx2"/>
                </a:solidFill>
              </a:rPr>
              <a:t>Ingrid Hsieh-Yee, Ph. D.</a:t>
            </a:r>
            <a:r>
              <a:rPr lang="en-US" altLang="en-US" sz="2600" b="1" dirty="0" smtClean="0"/>
              <a:t>, Dept. of Library &amp; Information Science, Catholic University of America</a:t>
            </a:r>
          </a:p>
          <a:p>
            <a:pPr>
              <a:buFont typeface="Wingdings" pitchFamily="2" charset="2"/>
              <a:buNone/>
            </a:pPr>
            <a:endParaRPr lang="en-US" altLang="en-US" dirty="0" smtClean="0"/>
          </a:p>
        </p:txBody>
      </p:sp>
      <p:sp>
        <p:nvSpPr>
          <p:cNvPr id="410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58154D1A-0E2B-4558-8514-DBCE56FA092F}" type="slidenum">
              <a:rPr lang="en-US" altLang="en-US" smtClean="0"/>
              <a:pPr eaLnBrk="1" hangingPunct="1"/>
              <a:t>2</a:t>
            </a:fld>
            <a:endParaRPr lang="en-US" alt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spect="1" noChangeArrowheads="1"/>
          </p:cNvSpPr>
          <p:nvPr>
            <p:ph type="title"/>
          </p:nvPr>
        </p:nvSpPr>
        <p:spPr>
          <a:xfrm>
            <a:off x="1371600" y="301625"/>
            <a:ext cx="7315200" cy="1069975"/>
          </a:xfrm>
        </p:spPr>
        <p:txBody>
          <a:bodyPr/>
          <a:lstStyle/>
          <a:p>
            <a:pPr algn="ctr"/>
            <a:r>
              <a:rPr lang="en-US" altLang="en-US" sz="3200" b="1" dirty="0" smtClean="0"/>
              <a:t>About This Material</a:t>
            </a:r>
          </a:p>
        </p:txBody>
      </p:sp>
      <p:sp>
        <p:nvSpPr>
          <p:cNvPr id="5123" name="Rectangle 3"/>
          <p:cNvSpPr>
            <a:spLocks noGrp="1" noChangeArrowheads="1"/>
          </p:cNvSpPr>
          <p:nvPr>
            <p:ph type="body" idx="1"/>
          </p:nvPr>
        </p:nvSpPr>
        <p:spPr>
          <a:xfrm>
            <a:off x="1219200" y="1676400"/>
            <a:ext cx="7620000" cy="4648200"/>
          </a:xfrm>
        </p:spPr>
        <p:txBody>
          <a:bodyPr/>
          <a:lstStyle/>
          <a:p>
            <a:r>
              <a:rPr lang="en-US" altLang="en-US" sz="2800" dirty="0" smtClean="0"/>
              <a:t>This training material has been created for a primary audience of Library of Congress staff</a:t>
            </a:r>
            <a:r>
              <a:rPr lang="en-US" altLang="en-US" sz="2600" dirty="0" smtClean="0"/>
              <a:t>.</a:t>
            </a:r>
          </a:p>
          <a:p>
            <a:pPr lvl="1"/>
            <a:endParaRPr lang="en-US" altLang="en-US" sz="2400" dirty="0" smtClean="0"/>
          </a:p>
          <a:p>
            <a:pPr lvl="1"/>
            <a:r>
              <a:rPr lang="en-US" altLang="en-US" sz="2400" dirty="0" smtClean="0"/>
              <a:t>Other audiences are welcome to adapt and utilize it as they see fit.  However, it should be understood that it reflects LC policies, and should not be interpreted to either prohibit or require specific practices for other libraries or organizations.</a:t>
            </a:r>
          </a:p>
        </p:txBody>
      </p:sp>
      <p:sp>
        <p:nvSpPr>
          <p:cNvPr id="512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eaLnBrk="1" hangingPunct="1"/>
            <a:fld id="{74CB337A-8C71-4729-AA71-B1072A0291C3}" type="slidenum">
              <a:rPr lang="en-US" altLang="en-US" smtClean="0"/>
              <a:pPr eaLnBrk="1" hangingPunct="1"/>
              <a:t>3</a:t>
            </a:fld>
            <a:endParaRPr lang="en-US" alt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3091D87A-8C7B-4668-9963-94F673D0ABEE}" type="slidenum">
              <a:rPr lang="en-US" altLang="en-US" sz="1400" smtClean="0"/>
              <a:pPr eaLnBrk="1" hangingPunct="1">
                <a:spcBef>
                  <a:spcPct val="0"/>
                </a:spcBef>
                <a:buClrTx/>
                <a:buSzTx/>
                <a:buFontTx/>
                <a:buNone/>
              </a:pPr>
              <a:t>4</a:t>
            </a:fld>
            <a:endParaRPr lang="en-US" altLang="en-US" sz="1400" dirty="0" smtClean="0"/>
          </a:p>
        </p:txBody>
      </p:sp>
      <p:sp>
        <p:nvSpPr>
          <p:cNvPr id="5123" name="Rectangle 2"/>
          <p:cNvSpPr>
            <a:spLocks noGrp="1" noChangeArrowheads="1"/>
          </p:cNvSpPr>
          <p:nvPr>
            <p:ph type="title"/>
          </p:nvPr>
        </p:nvSpPr>
        <p:spPr/>
        <p:txBody>
          <a:bodyPr/>
          <a:lstStyle/>
          <a:p>
            <a:pPr algn="ctr" eaLnBrk="1" hangingPunct="1"/>
            <a:r>
              <a:rPr lang="en-US" altLang="en-US" b="1" dirty="0" smtClean="0"/>
              <a:t>Learning Objectives</a:t>
            </a:r>
          </a:p>
        </p:txBody>
      </p:sp>
      <p:sp>
        <p:nvSpPr>
          <p:cNvPr id="5124" name="Rectangle 3"/>
          <p:cNvSpPr>
            <a:spLocks noGrp="1" noChangeArrowheads="1"/>
          </p:cNvSpPr>
          <p:nvPr>
            <p:ph type="body" idx="1"/>
          </p:nvPr>
        </p:nvSpPr>
        <p:spPr>
          <a:xfrm>
            <a:off x="1219200" y="1676400"/>
            <a:ext cx="7467600" cy="4800600"/>
          </a:xfrm>
        </p:spPr>
        <p:txBody>
          <a:bodyPr/>
          <a:lstStyle/>
          <a:p>
            <a:pPr eaLnBrk="1" hangingPunct="1"/>
            <a:r>
              <a:rPr lang="en-US" altLang="en-US" sz="2600" dirty="0" smtClean="0">
                <a:solidFill>
                  <a:schemeClr val="tx2"/>
                </a:solidFill>
              </a:rPr>
              <a:t>Introduction -- What is FRBR?</a:t>
            </a:r>
          </a:p>
          <a:p>
            <a:pPr eaLnBrk="1" hangingPunct="1"/>
            <a:r>
              <a:rPr lang="en-US" altLang="en-US" sz="2600" dirty="0" smtClean="0">
                <a:solidFill>
                  <a:schemeClr val="tx2"/>
                </a:solidFill>
              </a:rPr>
              <a:t>Overview of FRBR </a:t>
            </a:r>
          </a:p>
          <a:p>
            <a:pPr eaLnBrk="1" hangingPunct="1"/>
            <a:r>
              <a:rPr lang="en-US" altLang="en-US" sz="2600" dirty="0" smtClean="0">
                <a:solidFill>
                  <a:schemeClr val="tx2"/>
                </a:solidFill>
              </a:rPr>
              <a:t>Group 1 Entities</a:t>
            </a:r>
            <a:endParaRPr lang="en-US" altLang="en-US" sz="2600" dirty="0">
              <a:solidFill>
                <a:schemeClr val="tx2"/>
              </a:solidFill>
            </a:endParaRPr>
          </a:p>
          <a:p>
            <a:pPr eaLnBrk="1" hangingPunct="1"/>
            <a:r>
              <a:rPr lang="en-US" altLang="en-US" sz="2600" dirty="0" smtClean="0">
                <a:solidFill>
                  <a:schemeClr val="tx2"/>
                </a:solidFill>
              </a:rPr>
              <a:t>FRBR relationships</a:t>
            </a:r>
          </a:p>
          <a:p>
            <a:pPr eaLnBrk="1" hangingPunct="1"/>
            <a:r>
              <a:rPr lang="en-US" altLang="en-US" sz="2600" dirty="0">
                <a:solidFill>
                  <a:schemeClr val="tx2"/>
                </a:solidFill>
              </a:rPr>
              <a:t>Group </a:t>
            </a:r>
            <a:r>
              <a:rPr lang="en-US" altLang="en-US" sz="2600" dirty="0" smtClean="0">
                <a:solidFill>
                  <a:schemeClr val="tx2"/>
                </a:solidFill>
              </a:rPr>
              <a:t>2 Entities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8100" y="4297680"/>
            <a:ext cx="1447800" cy="2026920"/>
          </a:xfrm>
          <a:prstGeom prst="rect">
            <a:avLst/>
          </a:prstGeom>
          <a:ln w="12700">
            <a:solidFill>
              <a:schemeClr val="tx2"/>
            </a:solidFill>
          </a:ln>
        </p:spPr>
      </p:pic>
    </p:spTree>
    <p:extLst>
      <p:ext uri="{BB962C8B-B14F-4D97-AF65-F5344CB8AC3E}">
        <p14:creationId xmlns:p14="http://schemas.microsoft.com/office/powerpoint/2010/main" val="297213209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3091D87A-8C7B-4668-9963-94F673D0ABEE}" type="slidenum">
              <a:rPr lang="en-US" altLang="en-US" sz="1400" smtClean="0"/>
              <a:pPr eaLnBrk="1" hangingPunct="1">
                <a:spcBef>
                  <a:spcPct val="0"/>
                </a:spcBef>
                <a:buClrTx/>
                <a:buSzTx/>
                <a:buFontTx/>
                <a:buNone/>
              </a:pPr>
              <a:t>5</a:t>
            </a:fld>
            <a:endParaRPr lang="en-US" altLang="en-US" sz="1400" dirty="0" smtClean="0"/>
          </a:p>
        </p:txBody>
      </p:sp>
      <p:sp>
        <p:nvSpPr>
          <p:cNvPr id="5123" name="Rectangle 2"/>
          <p:cNvSpPr>
            <a:spLocks noGrp="1" noChangeArrowheads="1"/>
          </p:cNvSpPr>
          <p:nvPr>
            <p:ph type="title"/>
          </p:nvPr>
        </p:nvSpPr>
        <p:spPr/>
        <p:txBody>
          <a:bodyPr/>
          <a:lstStyle/>
          <a:p>
            <a:pPr algn="ctr" eaLnBrk="1" hangingPunct="1"/>
            <a:r>
              <a:rPr lang="en-US" altLang="en-US" b="1" dirty="0" smtClean="0"/>
              <a:t>Unit 1: Introduction –</a:t>
            </a:r>
            <a:br>
              <a:rPr lang="en-US" altLang="en-US" b="1" dirty="0" smtClean="0"/>
            </a:br>
            <a:r>
              <a:rPr lang="en-US" altLang="en-US" b="1" dirty="0" smtClean="0"/>
              <a:t>What is FRBR?</a:t>
            </a:r>
          </a:p>
        </p:txBody>
      </p:sp>
      <p:sp>
        <p:nvSpPr>
          <p:cNvPr id="5124" name="Rectangle 3"/>
          <p:cNvSpPr>
            <a:spLocks noGrp="1" noChangeArrowheads="1"/>
          </p:cNvSpPr>
          <p:nvPr>
            <p:ph type="body" idx="1"/>
          </p:nvPr>
        </p:nvSpPr>
        <p:spPr>
          <a:xfrm>
            <a:off x="990600" y="1676400"/>
            <a:ext cx="7696200" cy="4800600"/>
          </a:xfrm>
        </p:spPr>
        <p:txBody>
          <a:bodyPr/>
          <a:lstStyle/>
          <a:p>
            <a:pPr eaLnBrk="1" hangingPunct="1"/>
            <a:r>
              <a:rPr lang="en-US" altLang="en-US" sz="2800" dirty="0" smtClean="0"/>
              <a:t>What Does FRBR Stand For?</a:t>
            </a:r>
          </a:p>
          <a:p>
            <a:pPr eaLnBrk="1" hangingPunct="1"/>
            <a:r>
              <a:rPr lang="en-US" altLang="en-US" sz="2800" dirty="0" smtClean="0"/>
              <a:t>Why do You Need to Understand FRBR?</a:t>
            </a:r>
          </a:p>
          <a:p>
            <a:pPr eaLnBrk="1" hangingPunct="1"/>
            <a:r>
              <a:rPr lang="en-US" altLang="en-US" sz="2800" dirty="0" smtClean="0"/>
              <a:t>Conceptual Model</a:t>
            </a:r>
          </a:p>
          <a:p>
            <a:pPr eaLnBrk="1" hangingPunct="1"/>
            <a:r>
              <a:rPr lang="en-US" altLang="en-US" sz="2800" dirty="0" smtClean="0"/>
              <a:t>FRBR, RDA, and MARC</a:t>
            </a:r>
          </a:p>
          <a:p>
            <a:pPr eaLnBrk="1" hangingPunct="1"/>
            <a:r>
              <a:rPr lang="en-US" altLang="en-US" sz="2800" dirty="0" smtClean="0"/>
              <a:t>FRBR User Tasks</a:t>
            </a:r>
          </a:p>
        </p:txBody>
      </p:sp>
    </p:spTree>
    <p:extLst>
      <p:ext uri="{BB962C8B-B14F-4D97-AF65-F5344CB8AC3E}">
        <p14:creationId xmlns:p14="http://schemas.microsoft.com/office/powerpoint/2010/main" val="150313908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477F99D0-ECB1-4289-9EF6-F4032A507512}" type="slidenum">
              <a:rPr lang="en-US" altLang="en-US" sz="1400"/>
              <a:pPr algn="r" eaLnBrk="1" hangingPunct="1">
                <a:spcBef>
                  <a:spcPct val="0"/>
                </a:spcBef>
                <a:buClrTx/>
                <a:buSzTx/>
                <a:buFontTx/>
                <a:buNone/>
              </a:pPr>
              <a:t>6</a:t>
            </a:fld>
            <a:endParaRPr lang="en-US" altLang="en-US" sz="1400" dirty="0"/>
          </a:p>
        </p:txBody>
      </p:sp>
      <p:sp>
        <p:nvSpPr>
          <p:cNvPr id="6147"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8586EFD3-6C32-42B4-B81A-353ACACFBA04}" type="slidenum">
              <a:rPr lang="en-US" altLang="en-US" sz="1400">
                <a:solidFill>
                  <a:srgbClr val="FFFFFF"/>
                </a:solidFill>
                <a:latin typeface="Perpetua" pitchFamily="18" charset="0"/>
              </a:rPr>
              <a:pPr algn="ctr" eaLnBrk="1" hangingPunct="1">
                <a:spcBef>
                  <a:spcPct val="0"/>
                </a:spcBef>
                <a:buClrTx/>
                <a:buSzTx/>
                <a:buFontTx/>
                <a:buNone/>
              </a:pPr>
              <a:t>6</a:t>
            </a:fld>
            <a:endParaRPr lang="en-US" altLang="en-US" sz="1400" dirty="0">
              <a:solidFill>
                <a:srgbClr val="FFFFFF"/>
              </a:solidFill>
              <a:latin typeface="Perpetua" pitchFamily="18" charset="0"/>
            </a:endParaRPr>
          </a:p>
        </p:txBody>
      </p:sp>
      <p:sp>
        <p:nvSpPr>
          <p:cNvPr id="6148" name="Rectangle 2"/>
          <p:cNvSpPr>
            <a:spLocks noGrp="1" noChangeArrowheads="1"/>
          </p:cNvSpPr>
          <p:nvPr>
            <p:ph type="title" idx="4294967295"/>
          </p:nvPr>
        </p:nvSpPr>
        <p:spPr/>
        <p:txBody>
          <a:bodyPr bIns="91440"/>
          <a:lstStyle/>
          <a:p>
            <a:pPr algn="ctr" eaLnBrk="1" hangingPunct="1"/>
            <a:r>
              <a:rPr lang="en-US" altLang="en-US" sz="3200" b="1" dirty="0" smtClean="0"/>
              <a:t>What Does FRBR Stand For?</a:t>
            </a:r>
          </a:p>
        </p:txBody>
      </p:sp>
      <p:sp>
        <p:nvSpPr>
          <p:cNvPr id="6149" name="Rectangle 3"/>
          <p:cNvSpPr>
            <a:spLocks noGrp="1" noChangeArrowheads="1"/>
          </p:cNvSpPr>
          <p:nvPr>
            <p:ph type="body" idx="4294967295"/>
          </p:nvPr>
        </p:nvSpPr>
        <p:spPr>
          <a:xfrm>
            <a:off x="1066800" y="1752600"/>
            <a:ext cx="7620000" cy="4724400"/>
          </a:xfrm>
        </p:spPr>
        <p:txBody>
          <a:bodyPr/>
          <a:lstStyle/>
          <a:p>
            <a:pPr marL="347663" indent="-347663" eaLnBrk="1" hangingPunct="1">
              <a:spcBef>
                <a:spcPts val="600"/>
              </a:spcBef>
            </a:pPr>
            <a:r>
              <a:rPr lang="en-US" altLang="en-US" sz="2800" dirty="0" smtClean="0">
                <a:solidFill>
                  <a:schemeClr val="tx2"/>
                </a:solidFill>
              </a:rPr>
              <a:t>Functional Requirements for Bibliographic Records</a:t>
            </a:r>
          </a:p>
          <a:p>
            <a:pPr marL="347663" indent="-347663" eaLnBrk="1" hangingPunct="1">
              <a:spcBef>
                <a:spcPts val="600"/>
              </a:spcBef>
            </a:pPr>
            <a:r>
              <a:rPr lang="en-US" altLang="en-US" sz="2800" dirty="0" smtClean="0"/>
              <a:t>International Federation of Library Associations and Institutions (IFLA)</a:t>
            </a:r>
          </a:p>
          <a:p>
            <a:pPr marL="347663" indent="-347663" eaLnBrk="1" hangingPunct="1">
              <a:spcBef>
                <a:spcPts val="600"/>
              </a:spcBef>
            </a:pPr>
            <a:r>
              <a:rPr lang="en-US" altLang="en-US" sz="2800" dirty="0" smtClean="0"/>
              <a:t>1998; amended and corrected since</a:t>
            </a:r>
          </a:p>
          <a:p>
            <a:pPr marL="347663" indent="-347663" eaLnBrk="1" hangingPunct="1">
              <a:spcBef>
                <a:spcPts val="600"/>
              </a:spcBef>
            </a:pPr>
            <a:endParaRPr lang="en-US" altLang="en-US" sz="2800" dirty="0" smtClean="0">
              <a:hlinkClick r:id="rId3"/>
            </a:endParaRPr>
          </a:p>
          <a:p>
            <a:pPr marL="347663" indent="-347663" eaLnBrk="1" hangingPunct="1">
              <a:spcBef>
                <a:spcPts val="600"/>
              </a:spcBef>
            </a:pPr>
            <a:r>
              <a:rPr lang="en-US" altLang="en-US" sz="2400" dirty="0" smtClean="0"/>
              <a:t>Available at </a:t>
            </a:r>
            <a:r>
              <a:rPr lang="en-US" altLang="en-US" sz="2400" dirty="0" smtClean="0">
                <a:hlinkClick r:id="rId3"/>
              </a:rPr>
              <a:t>http</a:t>
            </a:r>
            <a:r>
              <a:rPr lang="en-US" altLang="en-US" sz="2400" dirty="0">
                <a:hlinkClick r:id="rId3"/>
              </a:rPr>
              <a:t>://</a:t>
            </a:r>
            <a:r>
              <a:rPr lang="en-US" altLang="en-US" sz="2400" dirty="0" smtClean="0">
                <a:hlinkClick r:id="rId3"/>
              </a:rPr>
              <a:t>www.ifla.org/publications/functional-requirements-for-bibliographic-records</a:t>
            </a:r>
            <a:r>
              <a:rPr lang="en-US" altLang="en-US" sz="2800" dirty="0" smtClean="0"/>
              <a:t> </a:t>
            </a:r>
          </a:p>
          <a:p>
            <a:pPr marL="347663" indent="-347663" eaLnBrk="1" hangingPunct="1">
              <a:spcBef>
                <a:spcPts val="600"/>
              </a:spcBef>
            </a:pPr>
            <a:endParaRPr lang="en-US" altLang="en-US" sz="2800" dirty="0" smtClean="0"/>
          </a:p>
        </p:txBody>
      </p:sp>
      <p:sp>
        <p:nvSpPr>
          <p:cNvPr id="615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F35E398-7950-4C73-9116-604C53D34B4B}" type="slidenum">
              <a:rPr lang="en-US" altLang="en-US" sz="1400" smtClean="0"/>
              <a:pPr eaLnBrk="1" hangingPunct="1">
                <a:spcBef>
                  <a:spcPct val="0"/>
                </a:spcBef>
                <a:buClrTx/>
                <a:buSzTx/>
                <a:buFontTx/>
                <a:buNone/>
              </a:pPr>
              <a:t>6</a:t>
            </a:fld>
            <a:endParaRPr lang="en-US" altLang="en-US" sz="1400" dirty="0" smtClean="0"/>
          </a:p>
        </p:txBody>
      </p:sp>
    </p:spTree>
    <p:extLst>
      <p:ext uri="{BB962C8B-B14F-4D97-AF65-F5344CB8AC3E}">
        <p14:creationId xmlns:p14="http://schemas.microsoft.com/office/powerpoint/2010/main" val="38624501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D788D901-3465-40DA-AD03-F3F0D4414F36}" type="slidenum">
              <a:rPr lang="en-US" altLang="en-US" sz="1400" smtClean="0"/>
              <a:pPr eaLnBrk="1" hangingPunct="1">
                <a:spcBef>
                  <a:spcPct val="0"/>
                </a:spcBef>
                <a:buClrTx/>
                <a:buSzTx/>
                <a:buFontTx/>
                <a:buNone/>
              </a:pPr>
              <a:t>7</a:t>
            </a:fld>
            <a:endParaRPr lang="en-US" altLang="en-US" sz="1400" dirty="0" smtClean="0"/>
          </a:p>
        </p:txBody>
      </p:sp>
      <p:sp>
        <p:nvSpPr>
          <p:cNvPr id="7171" name="Title 6"/>
          <p:cNvSpPr>
            <a:spLocks noGrp="1"/>
          </p:cNvSpPr>
          <p:nvPr>
            <p:ph type="title" idx="4294967295"/>
          </p:nvPr>
        </p:nvSpPr>
        <p:spPr>
          <a:xfrm>
            <a:off x="1447800" y="304800"/>
            <a:ext cx="7239000" cy="1143000"/>
          </a:xfrm>
        </p:spPr>
        <p:txBody>
          <a:bodyPr bIns="91440"/>
          <a:lstStyle/>
          <a:p>
            <a:pPr algn="ctr" eaLnBrk="1" hangingPunct="1"/>
            <a:r>
              <a:rPr lang="en-US" altLang="en-US" sz="3100" b="1" dirty="0" smtClean="0"/>
              <a:t>Why Do You Need to</a:t>
            </a:r>
            <a:br>
              <a:rPr lang="en-US" altLang="en-US" sz="3100" b="1" dirty="0" smtClean="0"/>
            </a:br>
            <a:r>
              <a:rPr lang="en-US" altLang="en-US" sz="3100" b="1" dirty="0" smtClean="0"/>
              <a:t>Understand FRBR?</a:t>
            </a:r>
            <a:endParaRPr lang="en-US" altLang="en-US" sz="3200" dirty="0" smtClean="0"/>
          </a:p>
        </p:txBody>
      </p:sp>
      <p:sp>
        <p:nvSpPr>
          <p:cNvPr id="7172" name="Content Placeholder 7"/>
          <p:cNvSpPr>
            <a:spLocks noGrp="1"/>
          </p:cNvSpPr>
          <p:nvPr>
            <p:ph sz="quarter" idx="4294967295"/>
          </p:nvPr>
        </p:nvSpPr>
        <p:spPr>
          <a:xfrm>
            <a:off x="1219200" y="1676400"/>
            <a:ext cx="7466013" cy="4572000"/>
          </a:xfrm>
        </p:spPr>
        <p:txBody>
          <a:bodyPr/>
          <a:lstStyle/>
          <a:p>
            <a:pPr marL="347663" indent="-347663" eaLnBrk="1" hangingPunct="1"/>
            <a:r>
              <a:rPr lang="en-US" altLang="en-US" sz="2800" dirty="0" smtClean="0">
                <a:solidFill>
                  <a:schemeClr val="tx2"/>
                </a:solidFill>
              </a:rPr>
              <a:t>FRBR </a:t>
            </a:r>
            <a:r>
              <a:rPr lang="en-US" altLang="en-US" sz="2800" dirty="0" smtClean="0"/>
              <a:t>is the conceptual basis of the </a:t>
            </a:r>
            <a:r>
              <a:rPr lang="en-US" altLang="en-US" sz="2800" dirty="0"/>
              <a:t>new cataloging code, </a:t>
            </a:r>
            <a:r>
              <a:rPr lang="en-US" altLang="en-US" sz="2800" dirty="0">
                <a:solidFill>
                  <a:schemeClr val="tx2"/>
                </a:solidFill>
              </a:rPr>
              <a:t>Resource Description and Access (RDA)</a:t>
            </a:r>
          </a:p>
          <a:p>
            <a:pPr marL="747713" lvl="1" indent="-347663" eaLnBrk="1" hangingPunct="1"/>
            <a:r>
              <a:rPr lang="en-US" altLang="en-US" sz="2400" dirty="0" smtClean="0"/>
              <a:t>Provides underlying structure</a:t>
            </a:r>
          </a:p>
          <a:p>
            <a:pPr marL="347663" indent="-347663" eaLnBrk="1" hangingPunct="1"/>
            <a:r>
              <a:rPr lang="en-US" altLang="en-US" sz="2800" dirty="0" smtClean="0"/>
              <a:t>If you understand FRBR, it will be easier to …</a:t>
            </a:r>
          </a:p>
          <a:p>
            <a:pPr marL="682625" lvl="1" indent="-363538" eaLnBrk="1" hangingPunct="1"/>
            <a:r>
              <a:rPr lang="en-US" altLang="en-US" sz="2400" dirty="0" smtClean="0"/>
              <a:t>navigate the RDA text</a:t>
            </a:r>
          </a:p>
          <a:p>
            <a:pPr marL="682625" lvl="1" indent="-363538" eaLnBrk="1" hangingPunct="1"/>
            <a:r>
              <a:rPr lang="en-US" altLang="en-US" sz="2400" dirty="0" smtClean="0"/>
              <a:t>understand RDA instructions in context </a:t>
            </a:r>
          </a:p>
          <a:p>
            <a:pPr marL="682625" lvl="1" indent="-363538" eaLnBrk="1" hangingPunct="1"/>
            <a:r>
              <a:rPr lang="en-US" altLang="en-US" sz="2400" dirty="0" smtClean="0"/>
              <a:t>apply cataloger’s judgment</a:t>
            </a:r>
          </a:p>
          <a:p>
            <a:pPr marL="682625" lvl="1" indent="-363538" eaLnBrk="1" hangingPunct="1"/>
            <a:r>
              <a:rPr lang="en-US" altLang="en-US" sz="2400" dirty="0" smtClean="0">
                <a:solidFill>
                  <a:schemeClr val="tx2"/>
                </a:solidFill>
              </a:rPr>
              <a:t>make the catalog work best for patrons</a:t>
            </a:r>
            <a:r>
              <a:rPr lang="en-US" altLang="en-US" sz="2800" dirty="0" smtClean="0"/>
              <a:t> </a:t>
            </a:r>
          </a:p>
        </p:txBody>
      </p:sp>
    </p:spTree>
    <p:extLst>
      <p:ext uri="{BB962C8B-B14F-4D97-AF65-F5344CB8AC3E}">
        <p14:creationId xmlns:p14="http://schemas.microsoft.com/office/powerpoint/2010/main" val="4288447302"/>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5B5DB251-BA0F-41B4-A70A-797C70788AF8}" type="slidenum">
              <a:rPr lang="en-US" altLang="en-US" sz="1400" smtClean="0"/>
              <a:pPr eaLnBrk="1" hangingPunct="1">
                <a:spcBef>
                  <a:spcPct val="0"/>
                </a:spcBef>
                <a:buClrTx/>
                <a:buSzTx/>
                <a:buFontTx/>
                <a:buNone/>
              </a:pPr>
              <a:t>8</a:t>
            </a:fld>
            <a:endParaRPr lang="en-US" altLang="en-US" sz="1400" dirty="0" smtClean="0"/>
          </a:p>
        </p:txBody>
      </p:sp>
      <p:sp>
        <p:nvSpPr>
          <p:cNvPr id="8195" name="Rectangle 2"/>
          <p:cNvSpPr>
            <a:spLocks noGrp="1" noChangeArrowheads="1"/>
          </p:cNvSpPr>
          <p:nvPr>
            <p:ph type="title"/>
          </p:nvPr>
        </p:nvSpPr>
        <p:spPr/>
        <p:txBody>
          <a:bodyPr/>
          <a:lstStyle/>
          <a:p>
            <a:pPr algn="ctr" eaLnBrk="1" hangingPunct="1"/>
            <a:r>
              <a:rPr lang="en-US" altLang="en-US" sz="3200" b="1" dirty="0" smtClean="0"/>
              <a:t>A Conceptual Model</a:t>
            </a:r>
          </a:p>
        </p:txBody>
      </p:sp>
      <p:sp>
        <p:nvSpPr>
          <p:cNvPr id="8196" name="Rectangle 3"/>
          <p:cNvSpPr>
            <a:spLocks noGrp="1" noChangeArrowheads="1"/>
          </p:cNvSpPr>
          <p:nvPr>
            <p:ph type="body" idx="1"/>
          </p:nvPr>
        </p:nvSpPr>
        <p:spPr>
          <a:xfrm>
            <a:off x="1143000" y="1752600"/>
            <a:ext cx="7696200" cy="4572000"/>
          </a:xfrm>
        </p:spPr>
        <p:txBody>
          <a:bodyPr/>
          <a:lstStyle/>
          <a:p>
            <a:pPr eaLnBrk="1" hangingPunct="1"/>
            <a:r>
              <a:rPr lang="en-US" altLang="en-US" sz="2800" dirty="0" smtClean="0"/>
              <a:t>Not a set of rules</a:t>
            </a:r>
          </a:p>
          <a:p>
            <a:pPr eaLnBrk="1" hangingPunct="1"/>
            <a:r>
              <a:rPr lang="en-US" altLang="en-US" sz="2800" dirty="0" smtClean="0"/>
              <a:t>Entity-relationship model</a:t>
            </a:r>
          </a:p>
          <a:p>
            <a:pPr lvl="1" indent="-277813" eaLnBrk="1" hangingPunct="1"/>
            <a:r>
              <a:rPr lang="en-US" altLang="en-US" sz="2400" dirty="0" smtClean="0"/>
              <a:t>More on this shortly</a:t>
            </a:r>
          </a:p>
        </p:txBody>
      </p:sp>
    </p:spTree>
    <p:extLst>
      <p:ext uri="{BB962C8B-B14F-4D97-AF65-F5344CB8AC3E}">
        <p14:creationId xmlns:p14="http://schemas.microsoft.com/office/powerpoint/2010/main" val="1834173649"/>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FRBR, RDA, and MARC</a:t>
            </a:r>
            <a:endParaRPr lang="en-US" sz="32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81975106"/>
              </p:ext>
            </p:extLst>
          </p:nvPr>
        </p:nvGraphicFramePr>
        <p:xfrm>
          <a:off x="1370013" y="1827213"/>
          <a:ext cx="7313612"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pPr>
              <a:defRPr/>
            </a:pPr>
            <a:fld id="{886C198D-2CC4-49A2-A1A6-BEEB2554EFEC}" type="slidenum">
              <a:rPr lang="en-US" altLang="en-US" smtClean="0"/>
              <a:pPr>
                <a:defRPr/>
              </a:pPr>
              <a:t>9</a:t>
            </a:fld>
            <a:endParaRPr lang="en-US" altLang="en-US" dirty="0"/>
          </a:p>
        </p:txBody>
      </p:sp>
    </p:spTree>
    <p:extLst>
      <p:ext uri="{BB962C8B-B14F-4D97-AF65-F5344CB8AC3E}">
        <p14:creationId xmlns:p14="http://schemas.microsoft.com/office/powerpoint/2010/main" val="6727074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DD246013-45E5-49F7-89EE-E4A42F65EDB6}" type="slidenum">
              <a:rPr lang="en-US" altLang="en-US" sz="1400" smtClean="0"/>
              <a:pPr eaLnBrk="1" hangingPunct="1">
                <a:spcBef>
                  <a:spcPct val="0"/>
                </a:spcBef>
                <a:buClrTx/>
                <a:buSzTx/>
                <a:buFontTx/>
                <a:buNone/>
              </a:pPr>
              <a:t>10</a:t>
            </a:fld>
            <a:endParaRPr lang="en-US" altLang="en-US" sz="1400" dirty="0" smtClean="0"/>
          </a:p>
        </p:txBody>
      </p:sp>
      <p:sp>
        <p:nvSpPr>
          <p:cNvPr id="9219" name="Rectangle 2"/>
          <p:cNvSpPr>
            <a:spLocks noGrp="1" noChangeArrowheads="1"/>
          </p:cNvSpPr>
          <p:nvPr>
            <p:ph type="title"/>
          </p:nvPr>
        </p:nvSpPr>
        <p:spPr>
          <a:xfrm>
            <a:off x="1371600" y="301625"/>
            <a:ext cx="7315200" cy="1143000"/>
          </a:xfrm>
        </p:spPr>
        <p:txBody>
          <a:bodyPr/>
          <a:lstStyle/>
          <a:p>
            <a:pPr algn="ctr" eaLnBrk="1" hangingPunct="1"/>
            <a:r>
              <a:rPr lang="en-US" altLang="en-US" sz="3200" b="1" dirty="0" smtClean="0"/>
              <a:t>FRBR, RDA, and MARC</a:t>
            </a:r>
            <a:endParaRPr lang="en-US" altLang="en-US" sz="2800" b="1" dirty="0" smtClean="0"/>
          </a:p>
        </p:txBody>
      </p:sp>
      <p:sp>
        <p:nvSpPr>
          <p:cNvPr id="9220" name="Rectangle 3"/>
          <p:cNvSpPr>
            <a:spLocks noGrp="1" noChangeArrowheads="1"/>
          </p:cNvSpPr>
          <p:nvPr>
            <p:ph type="body" idx="1"/>
          </p:nvPr>
        </p:nvSpPr>
        <p:spPr>
          <a:xfrm>
            <a:off x="1219200" y="1828800"/>
            <a:ext cx="7464425" cy="4572000"/>
          </a:xfrm>
        </p:spPr>
        <p:txBody>
          <a:bodyPr/>
          <a:lstStyle/>
          <a:p>
            <a:pPr eaLnBrk="1" hangingPunct="1">
              <a:spcBef>
                <a:spcPts val="600"/>
              </a:spcBef>
            </a:pPr>
            <a:r>
              <a:rPr lang="en-US" altLang="en-US" sz="2800" dirty="0" smtClean="0">
                <a:solidFill>
                  <a:schemeClr val="tx2"/>
                </a:solidFill>
              </a:rPr>
              <a:t>FRBR</a:t>
            </a:r>
            <a:r>
              <a:rPr lang="en-US" altLang="en-US" sz="2800" dirty="0" smtClean="0"/>
              <a:t> is a conceptual model</a:t>
            </a:r>
          </a:p>
          <a:p>
            <a:pPr eaLnBrk="1" hangingPunct="1">
              <a:spcBef>
                <a:spcPts val="600"/>
              </a:spcBef>
            </a:pPr>
            <a:r>
              <a:rPr lang="en-US" altLang="en-US" sz="2800" dirty="0" smtClean="0">
                <a:solidFill>
                  <a:schemeClr val="tx2"/>
                </a:solidFill>
              </a:rPr>
              <a:t>RDA</a:t>
            </a:r>
            <a:r>
              <a:rPr lang="en-US" altLang="en-US" sz="2800" dirty="0" smtClean="0"/>
              <a:t> is a cataloging standard </a:t>
            </a:r>
            <a:r>
              <a:rPr lang="en-US" altLang="en-US" sz="2800" i="1" dirty="0" smtClean="0"/>
              <a:t>based</a:t>
            </a:r>
            <a:r>
              <a:rPr lang="en-US" altLang="en-US" sz="2800" dirty="0" smtClean="0"/>
              <a:t> on the FRBR conceptual model</a:t>
            </a:r>
          </a:p>
          <a:p>
            <a:pPr eaLnBrk="1" hangingPunct="1">
              <a:spcBef>
                <a:spcPts val="600"/>
              </a:spcBef>
            </a:pPr>
            <a:r>
              <a:rPr lang="en-US" altLang="en-US" sz="2800" dirty="0" smtClean="0">
                <a:solidFill>
                  <a:schemeClr val="tx2"/>
                </a:solidFill>
              </a:rPr>
              <a:t>MARC</a:t>
            </a:r>
            <a:r>
              <a:rPr lang="en-US" altLang="en-US" sz="2800" dirty="0" smtClean="0"/>
              <a:t> (</a:t>
            </a:r>
            <a:r>
              <a:rPr lang="en-US" altLang="en-US" sz="2800" dirty="0" smtClean="0">
                <a:solidFill>
                  <a:schemeClr val="tx2"/>
                </a:solidFill>
              </a:rPr>
              <a:t>MA</a:t>
            </a:r>
            <a:r>
              <a:rPr lang="en-US" altLang="en-US" sz="2800" dirty="0" smtClean="0"/>
              <a:t>chine-</a:t>
            </a:r>
            <a:r>
              <a:rPr lang="en-US" altLang="en-US" sz="2800" dirty="0" smtClean="0">
                <a:solidFill>
                  <a:schemeClr val="tx2"/>
                </a:solidFill>
              </a:rPr>
              <a:t>R</a:t>
            </a:r>
            <a:r>
              <a:rPr lang="en-US" altLang="en-US" sz="2800" dirty="0" smtClean="0"/>
              <a:t>eadable </a:t>
            </a:r>
            <a:r>
              <a:rPr lang="en-US" altLang="en-US" sz="2800" dirty="0" smtClean="0">
                <a:solidFill>
                  <a:schemeClr val="tx2"/>
                </a:solidFill>
              </a:rPr>
              <a:t>C</a:t>
            </a:r>
            <a:r>
              <a:rPr lang="en-US" altLang="en-US" sz="2800" dirty="0" smtClean="0"/>
              <a:t>ataloging) is an encoding scheme by which computers exchange, use, and interpret bibliographic information</a:t>
            </a:r>
          </a:p>
        </p:txBody>
      </p:sp>
    </p:spTree>
    <p:extLst>
      <p:ext uri="{BB962C8B-B14F-4D97-AF65-F5344CB8AC3E}">
        <p14:creationId xmlns:p14="http://schemas.microsoft.com/office/powerpoint/2010/main" val="423958674"/>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49BEF9F-7AEA-4C99-8231-19AA3E65EAE8}" type="slidenum">
              <a:rPr lang="en-US" altLang="en-US" sz="1400" smtClean="0"/>
              <a:pPr eaLnBrk="1" hangingPunct="1">
                <a:spcBef>
                  <a:spcPct val="0"/>
                </a:spcBef>
                <a:buClrTx/>
                <a:buSzTx/>
                <a:buFontTx/>
                <a:buNone/>
              </a:pPr>
              <a:t>11</a:t>
            </a:fld>
            <a:endParaRPr lang="en-US" altLang="en-US" sz="1400" dirty="0" smtClean="0"/>
          </a:p>
        </p:txBody>
      </p:sp>
      <p:sp>
        <p:nvSpPr>
          <p:cNvPr id="11267" name="Rectangle 3"/>
          <p:cNvSpPr>
            <a:spLocks noGrp="1" noChangeArrowheads="1"/>
          </p:cNvSpPr>
          <p:nvPr>
            <p:ph type="body" idx="1"/>
          </p:nvPr>
        </p:nvSpPr>
        <p:spPr>
          <a:xfrm>
            <a:off x="1295400" y="1828800"/>
            <a:ext cx="7315200" cy="4648200"/>
          </a:xfrm>
        </p:spPr>
        <p:txBody>
          <a:bodyPr/>
          <a:lstStyle/>
          <a:p>
            <a:pPr eaLnBrk="1" hangingPunct="1"/>
            <a:r>
              <a:rPr lang="en-US" altLang="en-US" sz="2800" dirty="0" smtClean="0"/>
              <a:t>“F” stands for “Functional”</a:t>
            </a:r>
          </a:p>
          <a:p>
            <a:pPr eaLnBrk="1" hangingPunct="1"/>
            <a:r>
              <a:rPr lang="en-US" altLang="en-US" sz="2800" dirty="0" smtClean="0"/>
              <a:t>User-centered</a:t>
            </a:r>
          </a:p>
          <a:p>
            <a:pPr eaLnBrk="1" hangingPunct="1"/>
            <a:r>
              <a:rPr lang="en-US" altLang="en-US" sz="2800" dirty="0" smtClean="0"/>
              <a:t>assist with concrete user tasks</a:t>
            </a:r>
          </a:p>
          <a:p>
            <a:pPr eaLnBrk="1" hangingPunct="1"/>
            <a:endParaRPr lang="en-US" altLang="en-US" sz="2800" i="1" dirty="0" smtClean="0">
              <a:solidFill>
                <a:schemeClr val="tx2"/>
              </a:solidFill>
            </a:endParaRPr>
          </a:p>
          <a:p>
            <a:pPr eaLnBrk="1" hangingPunct="1"/>
            <a:r>
              <a:rPr lang="en-US" altLang="en-US" sz="2800" i="1" dirty="0" smtClean="0">
                <a:solidFill>
                  <a:schemeClr val="tx2"/>
                </a:solidFill>
              </a:rPr>
              <a:t>this</a:t>
            </a:r>
            <a:r>
              <a:rPr lang="en-US" altLang="en-US" sz="2800" dirty="0" smtClean="0"/>
              <a:t> is what ‘judgment’ is all about</a:t>
            </a:r>
          </a:p>
        </p:txBody>
      </p:sp>
      <p:sp>
        <p:nvSpPr>
          <p:cNvPr id="11268" name="Title 1"/>
          <p:cNvSpPr>
            <a:spLocks noGrp="1"/>
          </p:cNvSpPr>
          <p:nvPr>
            <p:ph type="title"/>
          </p:nvPr>
        </p:nvSpPr>
        <p:spPr>
          <a:xfrm>
            <a:off x="1371600" y="381000"/>
            <a:ext cx="7313613" cy="1143000"/>
          </a:xfrm>
        </p:spPr>
        <p:txBody>
          <a:bodyPr/>
          <a:lstStyle/>
          <a:p>
            <a:pPr algn="ctr" eaLnBrk="1" hangingPunct="1"/>
            <a:r>
              <a:rPr lang="en-US" altLang="en-US" sz="3200" b="1" dirty="0" smtClean="0"/>
              <a:t>FRBR User Tasks</a:t>
            </a:r>
          </a:p>
        </p:txBody>
      </p:sp>
    </p:spTree>
    <p:extLst>
      <p:ext uri="{BB962C8B-B14F-4D97-AF65-F5344CB8AC3E}">
        <p14:creationId xmlns:p14="http://schemas.microsoft.com/office/powerpoint/2010/main" val="3954663754"/>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49BEF9F-7AEA-4C99-8231-19AA3E65EAE8}" type="slidenum">
              <a:rPr lang="en-US" altLang="en-US" sz="1400" smtClean="0"/>
              <a:pPr eaLnBrk="1" hangingPunct="1">
                <a:spcBef>
                  <a:spcPct val="0"/>
                </a:spcBef>
                <a:buClrTx/>
                <a:buSzTx/>
                <a:buFontTx/>
                <a:buNone/>
              </a:pPr>
              <a:t>12</a:t>
            </a:fld>
            <a:endParaRPr lang="en-US" altLang="en-US" sz="1400" dirty="0" smtClean="0"/>
          </a:p>
        </p:txBody>
      </p:sp>
      <p:sp>
        <p:nvSpPr>
          <p:cNvPr id="11268" name="Title 1"/>
          <p:cNvSpPr>
            <a:spLocks noGrp="1"/>
          </p:cNvSpPr>
          <p:nvPr>
            <p:ph type="title"/>
          </p:nvPr>
        </p:nvSpPr>
        <p:spPr>
          <a:xfrm>
            <a:off x="1371600" y="381000"/>
            <a:ext cx="7313613" cy="1143000"/>
          </a:xfrm>
        </p:spPr>
        <p:txBody>
          <a:bodyPr/>
          <a:lstStyle/>
          <a:p>
            <a:pPr algn="ctr" eaLnBrk="1" hangingPunct="1"/>
            <a:r>
              <a:rPr lang="en-US" altLang="en-US" sz="3200" b="1" dirty="0" smtClean="0"/>
              <a:t>FRBR User Tasks</a:t>
            </a:r>
          </a:p>
        </p:txBody>
      </p:sp>
      <p:graphicFrame>
        <p:nvGraphicFramePr>
          <p:cNvPr id="2" name="Diagram 1"/>
          <p:cNvGraphicFramePr/>
          <p:nvPr>
            <p:extLst>
              <p:ext uri="{D42A27DB-BD31-4B8C-83A1-F6EECF244321}">
                <p14:modId xmlns:p14="http://schemas.microsoft.com/office/powerpoint/2010/main" val="2632915601"/>
              </p:ext>
            </p:extLst>
          </p:nvPr>
        </p:nvGraphicFramePr>
        <p:xfrm>
          <a:off x="1371600" y="1905000"/>
          <a:ext cx="7315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361726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graphicEl>
                                              <a:dgm id="{04EE3C5C-7485-4593-945E-9462C23B797F}"/>
                                            </p:graphicEl>
                                          </p:spTgt>
                                        </p:tgtEl>
                                      </p:cBhvr>
                                    </p:animEffect>
                                    <p:animScale>
                                      <p:cBhvr>
                                        <p:cTn id="7" dur="250" autoRev="1" fill="hold"/>
                                        <p:tgtEl>
                                          <p:spTgt spid="2">
                                            <p:graphicEl>
                                              <a:dgm id="{04EE3C5C-7485-4593-945E-9462C23B797F}"/>
                                            </p:graphicEl>
                                          </p:spTgt>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2">
                                            <p:graphicEl>
                                              <a:dgm id="{3DF4FA05-EABC-4A0F-8521-35F1D29DBEDF}"/>
                                            </p:graphicEl>
                                          </p:spTgt>
                                        </p:tgtEl>
                                      </p:cBhvr>
                                    </p:animEffect>
                                    <p:animScale>
                                      <p:cBhvr>
                                        <p:cTn id="10" dur="250" autoRev="1" fill="hold"/>
                                        <p:tgtEl>
                                          <p:spTgt spid="2">
                                            <p:graphicEl>
                                              <a:dgm id="{3DF4FA05-EABC-4A0F-8521-35F1D29DBEDF}"/>
                                            </p:graphicEl>
                                          </p:spTgt>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2">
                                            <p:graphicEl>
                                              <a:dgm id="{CC1CA8A7-CEAD-4B76-B8BC-36D874581CEC}"/>
                                            </p:graphicEl>
                                          </p:spTgt>
                                        </p:tgtEl>
                                      </p:cBhvr>
                                    </p:animEffect>
                                    <p:animScale>
                                      <p:cBhvr>
                                        <p:cTn id="15" dur="250" autoRev="1" fill="hold"/>
                                        <p:tgtEl>
                                          <p:spTgt spid="2">
                                            <p:graphicEl>
                                              <a:dgm id="{CC1CA8A7-CEAD-4B76-B8BC-36D874581CEC}"/>
                                            </p:graphicEl>
                                          </p:spTgt>
                                        </p:tgtEl>
                                      </p:cBhvr>
                                      <p:by x="105000" y="105000"/>
                                    </p:animScale>
                                  </p:childTnLst>
                                </p:cTn>
                              </p:par>
                              <p:par>
                                <p:cTn id="16" presetID="26" presetClass="emph" presetSubtype="0" fill="hold" grpId="0" nodeType="withEffect">
                                  <p:stCondLst>
                                    <p:cond delay="0"/>
                                  </p:stCondLst>
                                  <p:childTnLst>
                                    <p:animEffect transition="out" filter="fade">
                                      <p:cBhvr>
                                        <p:cTn id="17" dur="500" tmFilter="0, 0; .2, .5; .8, .5; 1, 0"/>
                                        <p:tgtEl>
                                          <p:spTgt spid="2">
                                            <p:graphicEl>
                                              <a:dgm id="{782FE792-6042-4B30-A2E7-93D5139504E5}"/>
                                            </p:graphicEl>
                                          </p:spTgt>
                                        </p:tgtEl>
                                      </p:cBhvr>
                                    </p:animEffect>
                                    <p:animScale>
                                      <p:cBhvr>
                                        <p:cTn id="18" dur="250" autoRev="1" fill="hold"/>
                                        <p:tgtEl>
                                          <p:spTgt spid="2">
                                            <p:graphicEl>
                                              <a:dgm id="{782FE792-6042-4B30-A2E7-93D5139504E5}"/>
                                            </p:graphicEl>
                                          </p:spTgt>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2">
                                            <p:graphicEl>
                                              <a:dgm id="{172B0806-658D-4EE0-910C-5B4B9E3683D3}"/>
                                            </p:graphicEl>
                                          </p:spTgt>
                                        </p:tgtEl>
                                      </p:cBhvr>
                                    </p:animEffect>
                                    <p:animScale>
                                      <p:cBhvr>
                                        <p:cTn id="23" dur="250" autoRev="1" fill="hold"/>
                                        <p:tgtEl>
                                          <p:spTgt spid="2">
                                            <p:graphicEl>
                                              <a:dgm id="{172B0806-658D-4EE0-910C-5B4B9E3683D3}"/>
                                            </p:graphicEl>
                                          </p:spTgt>
                                        </p:tgtEl>
                                      </p:cBhvr>
                                      <p:by x="105000" y="105000"/>
                                    </p:animScale>
                                  </p:childTnLst>
                                </p:cTn>
                              </p:par>
                              <p:par>
                                <p:cTn id="24" presetID="26" presetClass="emph" presetSubtype="0" fill="hold" grpId="0" nodeType="withEffect">
                                  <p:stCondLst>
                                    <p:cond delay="0"/>
                                  </p:stCondLst>
                                  <p:childTnLst>
                                    <p:animEffect transition="out" filter="fade">
                                      <p:cBhvr>
                                        <p:cTn id="25" dur="500" tmFilter="0, 0; .2, .5; .8, .5; 1, 0"/>
                                        <p:tgtEl>
                                          <p:spTgt spid="2">
                                            <p:graphicEl>
                                              <a:dgm id="{6E84293B-03E8-48FE-BB09-CF29D3435AA1}"/>
                                            </p:graphicEl>
                                          </p:spTgt>
                                        </p:tgtEl>
                                      </p:cBhvr>
                                    </p:animEffect>
                                    <p:animScale>
                                      <p:cBhvr>
                                        <p:cTn id="26" dur="250" autoRev="1" fill="hold"/>
                                        <p:tgtEl>
                                          <p:spTgt spid="2">
                                            <p:graphicEl>
                                              <a:dgm id="{6E84293B-03E8-48FE-BB09-CF29D3435AA1}"/>
                                            </p:graphicEl>
                                          </p:spTgt>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0" nodeType="clickEffect">
                                  <p:stCondLst>
                                    <p:cond delay="0"/>
                                  </p:stCondLst>
                                  <p:childTnLst>
                                    <p:animEffect transition="out" filter="fade">
                                      <p:cBhvr>
                                        <p:cTn id="30" dur="500" tmFilter="0, 0; .2, .5; .8, .5; 1, 0"/>
                                        <p:tgtEl>
                                          <p:spTgt spid="2">
                                            <p:graphicEl>
                                              <a:dgm id="{E94AFFC1-E85A-4A6C-99EA-7E1D029B262D}"/>
                                            </p:graphicEl>
                                          </p:spTgt>
                                        </p:tgtEl>
                                      </p:cBhvr>
                                    </p:animEffect>
                                    <p:animScale>
                                      <p:cBhvr>
                                        <p:cTn id="31" dur="250" autoRev="1" fill="hold"/>
                                        <p:tgtEl>
                                          <p:spTgt spid="2">
                                            <p:graphicEl>
                                              <a:dgm id="{E94AFFC1-E85A-4A6C-99EA-7E1D029B262D}"/>
                                            </p:graphic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lvl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554800FE-61F0-4D62-BE2A-D8B14631FA86}" type="slidenum">
              <a:rPr lang="en-US" altLang="en-US" sz="1400" smtClean="0"/>
              <a:pPr eaLnBrk="1" hangingPunct="1">
                <a:spcBef>
                  <a:spcPct val="0"/>
                </a:spcBef>
                <a:buClrTx/>
                <a:buSzTx/>
                <a:buFontTx/>
                <a:buNone/>
              </a:pPr>
              <a:t>13</a:t>
            </a:fld>
            <a:endParaRPr lang="en-US" altLang="en-US" sz="1400" dirty="0" smtClean="0"/>
          </a:p>
        </p:txBody>
      </p:sp>
      <p:sp>
        <p:nvSpPr>
          <p:cNvPr id="12291" name="Rectangle 2"/>
          <p:cNvSpPr>
            <a:spLocks noGrp="1" noChangeArrowheads="1"/>
          </p:cNvSpPr>
          <p:nvPr>
            <p:ph type="title"/>
          </p:nvPr>
        </p:nvSpPr>
        <p:spPr/>
        <p:txBody>
          <a:bodyPr/>
          <a:lstStyle/>
          <a:p>
            <a:pPr algn="ctr" eaLnBrk="1" hangingPunct="1"/>
            <a:r>
              <a:rPr lang="en-US" altLang="en-US" sz="3200" b="1" dirty="0" smtClean="0"/>
              <a:t>FRBR User Tasks –</a:t>
            </a:r>
            <a:br>
              <a:rPr lang="en-US" altLang="en-US" sz="3200" b="1" dirty="0" smtClean="0"/>
            </a:br>
            <a:r>
              <a:rPr lang="en-US" altLang="en-US" sz="2800" b="1" dirty="0" smtClean="0"/>
              <a:t>Find</a:t>
            </a:r>
          </a:p>
        </p:txBody>
      </p:sp>
      <p:sp>
        <p:nvSpPr>
          <p:cNvPr id="12292" name="Rectangle 3"/>
          <p:cNvSpPr>
            <a:spLocks noGrp="1" noChangeArrowheads="1"/>
          </p:cNvSpPr>
          <p:nvPr>
            <p:ph type="body" idx="1"/>
          </p:nvPr>
        </p:nvSpPr>
        <p:spPr>
          <a:xfrm>
            <a:off x="1066800" y="1827213"/>
            <a:ext cx="6705600" cy="4725987"/>
          </a:xfrm>
        </p:spPr>
        <p:txBody>
          <a:bodyPr/>
          <a:lstStyle/>
          <a:p>
            <a:pPr eaLnBrk="1" hangingPunct="1">
              <a:spcBef>
                <a:spcPts val="600"/>
              </a:spcBef>
            </a:pPr>
            <a:r>
              <a:rPr lang="en-US" altLang="en-US" sz="2800" dirty="0" smtClean="0"/>
              <a:t>“using the data to </a:t>
            </a:r>
            <a:r>
              <a:rPr lang="en-US" altLang="en-US" sz="2800" u="sng" dirty="0" smtClean="0"/>
              <a:t>find</a:t>
            </a:r>
            <a:r>
              <a:rPr lang="en-US" altLang="en-US" sz="2800" dirty="0" smtClean="0"/>
              <a:t> materials that correspond to the user’s stated search criteria (e.g., in the context of a search for all documents on a given subject …)” </a:t>
            </a:r>
          </a:p>
          <a:p>
            <a:pPr eaLnBrk="1" hangingPunct="1">
              <a:spcBef>
                <a:spcPts val="600"/>
              </a:spcBef>
              <a:buFont typeface="Wingdings" pitchFamily="2" charset="2"/>
              <a:buNone/>
            </a:pPr>
            <a:r>
              <a:rPr lang="en-US" altLang="en-US" sz="2800" dirty="0" smtClean="0"/>
              <a:t>	</a:t>
            </a:r>
            <a:br>
              <a:rPr lang="en-US" altLang="en-US" sz="2800" dirty="0" smtClean="0"/>
            </a:br>
            <a:endParaRPr lang="en-US" altLang="en-US" sz="2800" dirty="0" smtClean="0"/>
          </a:p>
          <a:p>
            <a:pPr eaLnBrk="1" hangingPunct="1"/>
            <a:r>
              <a:rPr lang="en-US" altLang="en-US" sz="2800" dirty="0" smtClean="0"/>
              <a:t>Practical Example: </a:t>
            </a:r>
            <a:r>
              <a:rPr lang="en-US" altLang="en-US" sz="2800" dirty="0" smtClean="0">
                <a:solidFill>
                  <a:schemeClr val="tx2"/>
                </a:solidFill>
              </a:rPr>
              <a:t>Ken Burns’ </a:t>
            </a:r>
            <a:r>
              <a:rPr lang="en-US" altLang="en-US" sz="2800" i="1" dirty="0" smtClean="0">
                <a:solidFill>
                  <a:schemeClr val="tx2"/>
                </a:solidFill>
              </a:rPr>
              <a:t>Baseball</a:t>
            </a:r>
            <a:r>
              <a:rPr lang="en-US" altLang="en-US" sz="2800" dirty="0" smtClean="0"/>
              <a:t> – search for and find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4191000"/>
            <a:ext cx="914400" cy="914400"/>
          </a:xfrm>
          <a:prstGeom prst="rect">
            <a:avLst/>
          </a:prstGeom>
        </p:spPr>
      </p:pic>
    </p:spTree>
    <p:extLst>
      <p:ext uri="{BB962C8B-B14F-4D97-AF65-F5344CB8AC3E}">
        <p14:creationId xmlns:p14="http://schemas.microsoft.com/office/powerpoint/2010/main" val="4126709387"/>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F4C9DAD1-172B-4523-A921-A0BA2C529D3E}" type="slidenum">
              <a:rPr lang="en-US" altLang="en-US" sz="1400"/>
              <a:pPr algn="r" eaLnBrk="1" hangingPunct="1">
                <a:spcBef>
                  <a:spcPct val="0"/>
                </a:spcBef>
                <a:buClrTx/>
                <a:buSzTx/>
                <a:buFontTx/>
                <a:buNone/>
              </a:pPr>
              <a:t>14</a:t>
            </a:fld>
            <a:endParaRPr lang="en-US" altLang="en-US" sz="1400" dirty="0"/>
          </a:p>
        </p:txBody>
      </p:sp>
      <p:sp>
        <p:nvSpPr>
          <p:cNvPr id="13315" name="Rectangle 2"/>
          <p:cNvSpPr>
            <a:spLocks noGrp="1" noChangeArrowheads="1"/>
          </p:cNvSpPr>
          <p:nvPr>
            <p:ph type="title" idx="4294967295"/>
          </p:nvPr>
        </p:nvSpPr>
        <p:spPr/>
        <p:txBody>
          <a:bodyPr/>
          <a:lstStyle/>
          <a:p>
            <a:pPr algn="ctr" eaLnBrk="1" hangingPunct="1"/>
            <a:r>
              <a:rPr lang="en-US" altLang="en-US" sz="3200" b="1" dirty="0" smtClean="0"/>
              <a:t>FRBR User Tasks –</a:t>
            </a:r>
            <a:br>
              <a:rPr lang="en-US" altLang="en-US" sz="3200" b="1" dirty="0" smtClean="0"/>
            </a:br>
            <a:r>
              <a:rPr lang="en-US" altLang="en-US" sz="2800" b="1" dirty="0" smtClean="0"/>
              <a:t>Identify</a:t>
            </a:r>
          </a:p>
        </p:txBody>
      </p:sp>
      <p:sp>
        <p:nvSpPr>
          <p:cNvPr id="13316" name="Rectangle 3"/>
          <p:cNvSpPr>
            <a:spLocks noGrp="1" noChangeArrowheads="1"/>
          </p:cNvSpPr>
          <p:nvPr>
            <p:ph type="body" idx="4294967295"/>
          </p:nvPr>
        </p:nvSpPr>
        <p:spPr>
          <a:xfrm>
            <a:off x="1066800" y="1600200"/>
            <a:ext cx="7315200" cy="5105400"/>
          </a:xfrm>
        </p:spPr>
        <p:txBody>
          <a:bodyPr/>
          <a:lstStyle/>
          <a:p>
            <a:pPr eaLnBrk="1" hangingPunct="1">
              <a:spcBef>
                <a:spcPts val="600"/>
              </a:spcBef>
            </a:pPr>
            <a:r>
              <a:rPr lang="en-US" altLang="en-US" sz="2800" dirty="0" smtClean="0"/>
              <a:t>“using the data retrieved to </a:t>
            </a:r>
            <a:r>
              <a:rPr lang="en-US" altLang="en-US" sz="2800" u="sng" dirty="0" smtClean="0"/>
              <a:t>identify</a:t>
            </a:r>
            <a:r>
              <a:rPr lang="en-US" altLang="en-US" sz="2800" dirty="0" smtClean="0"/>
              <a:t> an entity (e.g., to confirm that the document described in a record corresponds to the document sought by the user, or to distinguish between two texts …)”</a:t>
            </a:r>
          </a:p>
          <a:p>
            <a:pPr lvl="1" eaLnBrk="1" hangingPunct="1"/>
            <a:r>
              <a:rPr lang="en-US" altLang="en-US" sz="2400" dirty="0" smtClean="0"/>
              <a:t>The </a:t>
            </a:r>
            <a:r>
              <a:rPr lang="en-US" altLang="en-US" sz="2400" i="1" dirty="0" smtClean="0"/>
              <a:t>next</a:t>
            </a:r>
            <a:r>
              <a:rPr lang="en-US" altLang="en-US" sz="2400" dirty="0" smtClean="0"/>
              <a:t> level of searching</a:t>
            </a:r>
          </a:p>
          <a:p>
            <a:pPr eaLnBrk="1" hangingPunct="1">
              <a:buFont typeface="Wingdings" pitchFamily="2" charset="2"/>
              <a:buNone/>
            </a:pPr>
            <a:endParaRPr lang="en-US" altLang="en-US" sz="2800" dirty="0" smtClean="0"/>
          </a:p>
          <a:p>
            <a:pPr eaLnBrk="1" hangingPunct="1"/>
            <a:r>
              <a:rPr lang="en-US" altLang="en-US" sz="2800" dirty="0" smtClean="0"/>
              <a:t>Practical Example: </a:t>
            </a:r>
            <a:r>
              <a:rPr lang="en-US" altLang="en-US" sz="2800" dirty="0" smtClean="0">
                <a:solidFill>
                  <a:schemeClr val="tx2"/>
                </a:solidFill>
              </a:rPr>
              <a:t>Ken Burns’ </a:t>
            </a:r>
            <a:r>
              <a:rPr lang="en-US" altLang="en-US" sz="2800" i="1" dirty="0" smtClean="0">
                <a:solidFill>
                  <a:schemeClr val="tx2"/>
                </a:solidFill>
              </a:rPr>
              <a:t>Baseball</a:t>
            </a:r>
            <a:r>
              <a:rPr lang="en-US" altLang="en-US" sz="2800" dirty="0" smtClean="0"/>
              <a:t> – identify the ‘work’</a:t>
            </a:r>
          </a:p>
        </p:txBody>
      </p:sp>
      <p:sp>
        <p:nvSpPr>
          <p:cNvPr id="1331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53C3CEB8-BE13-4121-A670-331EF03085A5}" type="slidenum">
              <a:rPr lang="en-US" altLang="en-US" sz="1400" smtClean="0"/>
              <a:pPr eaLnBrk="1" hangingPunct="1">
                <a:spcBef>
                  <a:spcPct val="0"/>
                </a:spcBef>
                <a:buClrTx/>
                <a:buSzTx/>
                <a:buFontTx/>
                <a:buNone/>
              </a:pPr>
              <a:t>14</a:t>
            </a:fld>
            <a:endParaRPr lang="en-US" altLang="en-US" sz="1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4267200"/>
            <a:ext cx="1188720" cy="890390"/>
          </a:xfrm>
          <a:prstGeom prst="rect">
            <a:avLst/>
          </a:prstGeom>
          <a:ln w="12700">
            <a:solidFill>
              <a:schemeClr val="tx1"/>
            </a:solidFill>
          </a:ln>
        </p:spPr>
      </p:pic>
    </p:spTree>
    <p:extLst>
      <p:ext uri="{BB962C8B-B14F-4D97-AF65-F5344CB8AC3E}">
        <p14:creationId xmlns:p14="http://schemas.microsoft.com/office/powerpoint/2010/main" val="3113878236"/>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8456D16-F70F-4636-99B7-06A1E6CD2537}" type="slidenum">
              <a:rPr lang="en-US" altLang="en-US" sz="1400" smtClean="0"/>
              <a:pPr eaLnBrk="1" hangingPunct="1">
                <a:spcBef>
                  <a:spcPct val="0"/>
                </a:spcBef>
                <a:buClrTx/>
                <a:buSzTx/>
                <a:buFontTx/>
                <a:buNone/>
              </a:pPr>
              <a:t>15</a:t>
            </a:fld>
            <a:endParaRPr lang="en-US" altLang="en-US" sz="1400" dirty="0" smtClean="0"/>
          </a:p>
        </p:txBody>
      </p:sp>
      <p:sp>
        <p:nvSpPr>
          <p:cNvPr id="14339" name="Rectangle 2"/>
          <p:cNvSpPr>
            <a:spLocks noGrp="1" noChangeArrowheads="1"/>
          </p:cNvSpPr>
          <p:nvPr>
            <p:ph type="title"/>
          </p:nvPr>
        </p:nvSpPr>
        <p:spPr/>
        <p:txBody>
          <a:bodyPr/>
          <a:lstStyle/>
          <a:p>
            <a:pPr algn="ctr" eaLnBrk="1" hangingPunct="1"/>
            <a:r>
              <a:rPr lang="en-US" altLang="en-US" sz="3200" b="1" dirty="0" smtClean="0"/>
              <a:t>FRBR User Tasks –</a:t>
            </a:r>
            <a:br>
              <a:rPr lang="en-US" altLang="en-US" sz="3200" b="1" dirty="0" smtClean="0"/>
            </a:br>
            <a:r>
              <a:rPr lang="en-US" altLang="en-US" sz="2800" b="1" dirty="0" smtClean="0"/>
              <a:t>Select</a:t>
            </a:r>
          </a:p>
        </p:txBody>
      </p:sp>
      <p:sp>
        <p:nvSpPr>
          <p:cNvPr id="14340" name="Rectangle 3"/>
          <p:cNvSpPr>
            <a:spLocks noGrp="1" noChangeArrowheads="1"/>
          </p:cNvSpPr>
          <p:nvPr>
            <p:ph type="body" idx="1"/>
          </p:nvPr>
        </p:nvSpPr>
        <p:spPr>
          <a:xfrm>
            <a:off x="1143000" y="1828800"/>
            <a:ext cx="7467600" cy="4572000"/>
          </a:xfrm>
        </p:spPr>
        <p:txBody>
          <a:bodyPr/>
          <a:lstStyle/>
          <a:p>
            <a:pPr eaLnBrk="1" hangingPunct="1"/>
            <a:r>
              <a:rPr lang="en-US" altLang="en-US" sz="2800" dirty="0" smtClean="0"/>
              <a:t>“using the data to </a:t>
            </a:r>
            <a:r>
              <a:rPr lang="en-US" altLang="en-US" sz="2800" u="sng" dirty="0" smtClean="0"/>
              <a:t>select</a:t>
            </a:r>
            <a:r>
              <a:rPr lang="en-US" altLang="en-US" sz="2800" dirty="0" smtClean="0"/>
              <a:t> an entity that is appropriate to the user’s needs (e.g., to select a text in a language the user understands … )”</a:t>
            </a:r>
          </a:p>
          <a:p>
            <a:pPr eaLnBrk="1" hangingPunct="1">
              <a:spcBef>
                <a:spcPct val="0"/>
              </a:spcBef>
            </a:pPr>
            <a:endParaRPr lang="en-US" altLang="en-US" sz="2800" dirty="0" smtClean="0"/>
          </a:p>
          <a:p>
            <a:pPr eaLnBrk="1" hangingPunct="1">
              <a:spcBef>
                <a:spcPct val="0"/>
              </a:spcBef>
            </a:pPr>
            <a:endParaRPr lang="en-US" altLang="en-US" sz="2800" dirty="0" smtClean="0"/>
          </a:p>
          <a:p>
            <a:pPr eaLnBrk="1" hangingPunct="1">
              <a:spcBef>
                <a:spcPct val="0"/>
              </a:spcBef>
            </a:pPr>
            <a:endParaRPr lang="en-US" altLang="en-US" sz="2800" dirty="0"/>
          </a:p>
          <a:p>
            <a:pPr eaLnBrk="1" hangingPunct="1">
              <a:spcBef>
                <a:spcPct val="0"/>
              </a:spcBef>
            </a:pPr>
            <a:r>
              <a:rPr lang="en-US" altLang="en-US" sz="2800" dirty="0" smtClean="0"/>
              <a:t>Practical Example: </a:t>
            </a:r>
            <a:r>
              <a:rPr lang="en-US" altLang="en-US" sz="2800" dirty="0" smtClean="0">
                <a:solidFill>
                  <a:schemeClr val="tx2"/>
                </a:solidFill>
              </a:rPr>
              <a:t>Ken Burns’ </a:t>
            </a:r>
            <a:r>
              <a:rPr lang="en-US" altLang="en-US" sz="2800" i="1" dirty="0" smtClean="0">
                <a:solidFill>
                  <a:schemeClr val="tx2"/>
                </a:solidFill>
              </a:rPr>
              <a:t>Baseball</a:t>
            </a:r>
            <a:r>
              <a:rPr lang="en-US" altLang="en-US" sz="2800" dirty="0" smtClean="0"/>
              <a:t> – select the ‘version’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3799327"/>
            <a:ext cx="1371600" cy="772673"/>
          </a:xfrm>
          <a:prstGeom prst="rect">
            <a:avLst/>
          </a:prstGeom>
          <a:ln w="12700">
            <a:solidFill>
              <a:schemeClr val="tx2"/>
            </a:solidFill>
          </a:ln>
        </p:spPr>
      </p:pic>
    </p:spTree>
    <p:extLst>
      <p:ext uri="{BB962C8B-B14F-4D97-AF65-F5344CB8AC3E}">
        <p14:creationId xmlns:p14="http://schemas.microsoft.com/office/powerpoint/2010/main" val="3540279977"/>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43EAB9F0-F7E4-4C4F-92D4-1B9DF755735E}" type="slidenum">
              <a:rPr lang="en-US" altLang="en-US" sz="1400"/>
              <a:pPr algn="r" eaLnBrk="1" hangingPunct="1">
                <a:spcBef>
                  <a:spcPct val="0"/>
                </a:spcBef>
                <a:buClrTx/>
                <a:buSzTx/>
                <a:buFontTx/>
                <a:buNone/>
              </a:pPr>
              <a:t>16</a:t>
            </a:fld>
            <a:endParaRPr lang="en-US" altLang="en-US" sz="1400" dirty="0"/>
          </a:p>
        </p:txBody>
      </p:sp>
      <p:sp>
        <p:nvSpPr>
          <p:cNvPr id="15363" name="Rectangle 2"/>
          <p:cNvSpPr>
            <a:spLocks noGrp="1" noChangeArrowheads="1"/>
          </p:cNvSpPr>
          <p:nvPr>
            <p:ph type="title" idx="4294967295"/>
          </p:nvPr>
        </p:nvSpPr>
        <p:spPr/>
        <p:txBody>
          <a:bodyPr/>
          <a:lstStyle/>
          <a:p>
            <a:pPr algn="ctr" eaLnBrk="1" hangingPunct="1"/>
            <a:r>
              <a:rPr lang="en-US" altLang="en-US" sz="3200" b="1" dirty="0" smtClean="0"/>
              <a:t>FRBR User Tasks –</a:t>
            </a:r>
            <a:r>
              <a:rPr lang="en-US" altLang="en-US" sz="2800" b="1" dirty="0" smtClean="0"/>
              <a:t/>
            </a:r>
            <a:br>
              <a:rPr lang="en-US" altLang="en-US" sz="2800" b="1" dirty="0" smtClean="0"/>
            </a:br>
            <a:r>
              <a:rPr lang="en-US" altLang="en-US" sz="2800" b="1" dirty="0" smtClean="0"/>
              <a:t>Obtain</a:t>
            </a:r>
          </a:p>
        </p:txBody>
      </p:sp>
      <p:sp>
        <p:nvSpPr>
          <p:cNvPr id="15364" name="Rectangle 3"/>
          <p:cNvSpPr>
            <a:spLocks noGrp="1" noChangeArrowheads="1"/>
          </p:cNvSpPr>
          <p:nvPr>
            <p:ph type="body" idx="4294967295"/>
          </p:nvPr>
        </p:nvSpPr>
        <p:spPr>
          <a:xfrm>
            <a:off x="1066800" y="1676401"/>
            <a:ext cx="7543800" cy="4800600"/>
          </a:xfrm>
        </p:spPr>
        <p:txBody>
          <a:bodyPr/>
          <a:lstStyle/>
          <a:p>
            <a:pPr eaLnBrk="1" hangingPunct="1">
              <a:spcBef>
                <a:spcPts val="600"/>
              </a:spcBef>
            </a:pPr>
            <a:r>
              <a:rPr lang="en-US" altLang="en-US" sz="2800" dirty="0" smtClean="0"/>
              <a:t>“using the data in order to acquire or </a:t>
            </a:r>
            <a:r>
              <a:rPr lang="en-US" altLang="en-US" sz="2800" u="sng" dirty="0" smtClean="0"/>
              <a:t>obtain</a:t>
            </a:r>
            <a:r>
              <a:rPr lang="en-US" altLang="en-US" sz="2800" dirty="0" smtClean="0"/>
              <a:t> access to the entity described (e.g., to place a purchase order for a publication … or to access online an electronic document stored on</a:t>
            </a:r>
          </a:p>
          <a:p>
            <a:pPr marL="0" indent="0" eaLnBrk="1" hangingPunct="1">
              <a:spcBef>
                <a:spcPts val="0"/>
              </a:spcBef>
              <a:buNone/>
            </a:pPr>
            <a:r>
              <a:rPr lang="en-US" altLang="en-US" sz="2800" dirty="0"/>
              <a:t> </a:t>
            </a:r>
            <a:r>
              <a:rPr lang="en-US" altLang="en-US" sz="2800" dirty="0" smtClean="0"/>
              <a:t>  a remote computer).”</a:t>
            </a:r>
          </a:p>
          <a:p>
            <a:pPr eaLnBrk="1" hangingPunct="1">
              <a:spcBef>
                <a:spcPct val="0"/>
              </a:spcBef>
            </a:pPr>
            <a:endParaRPr lang="en-US" altLang="en-US" sz="2800" dirty="0" smtClean="0"/>
          </a:p>
          <a:p>
            <a:pPr eaLnBrk="1" hangingPunct="1">
              <a:spcBef>
                <a:spcPct val="0"/>
              </a:spcBef>
            </a:pPr>
            <a:endParaRPr lang="en-US" altLang="en-US" sz="2800" dirty="0" smtClean="0"/>
          </a:p>
          <a:p>
            <a:pPr eaLnBrk="1" hangingPunct="1">
              <a:spcBef>
                <a:spcPct val="0"/>
              </a:spcBef>
            </a:pPr>
            <a:r>
              <a:rPr lang="en-US" altLang="en-US" sz="2800" dirty="0" smtClean="0"/>
              <a:t>Practical Example: </a:t>
            </a:r>
            <a:r>
              <a:rPr lang="en-US" altLang="en-US" sz="2800" dirty="0" smtClean="0">
                <a:solidFill>
                  <a:schemeClr val="tx2"/>
                </a:solidFill>
              </a:rPr>
              <a:t>Ken Burns’</a:t>
            </a:r>
          </a:p>
          <a:p>
            <a:pPr marL="0" indent="0" eaLnBrk="1" hangingPunct="1">
              <a:spcBef>
                <a:spcPct val="0"/>
              </a:spcBef>
              <a:buNone/>
            </a:pPr>
            <a:r>
              <a:rPr lang="en-US" altLang="en-US" sz="2800" i="1" dirty="0">
                <a:solidFill>
                  <a:schemeClr val="tx2"/>
                </a:solidFill>
              </a:rPr>
              <a:t> </a:t>
            </a:r>
            <a:r>
              <a:rPr lang="en-US" altLang="en-US" sz="2800" i="1" dirty="0" smtClean="0">
                <a:solidFill>
                  <a:schemeClr val="tx2"/>
                </a:solidFill>
              </a:rPr>
              <a:t>  Baseball</a:t>
            </a:r>
            <a:r>
              <a:rPr lang="en-US" altLang="en-US" sz="2800" dirty="0" smtClean="0"/>
              <a:t> – obtain/access the ‘version’</a:t>
            </a:r>
          </a:p>
        </p:txBody>
      </p:sp>
      <p:sp>
        <p:nvSpPr>
          <p:cNvPr id="1536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104F95A2-B77D-4516-BA47-FAA1BA2754CD}" type="slidenum">
              <a:rPr lang="en-US" altLang="en-US" sz="1400" smtClean="0"/>
              <a:pPr eaLnBrk="1" hangingPunct="1">
                <a:spcBef>
                  <a:spcPct val="0"/>
                </a:spcBef>
                <a:buClrTx/>
                <a:buSzTx/>
                <a:buFontTx/>
                <a:buNone/>
              </a:pPr>
              <a:t>16</a:t>
            </a:fld>
            <a:endParaRPr lang="en-US" altLang="en-US" sz="1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3964587"/>
            <a:ext cx="1371600" cy="912213"/>
          </a:xfrm>
          <a:prstGeom prst="rect">
            <a:avLst/>
          </a:prstGeom>
          <a:ln w="12700">
            <a:solidFill>
              <a:schemeClr val="tx2"/>
            </a:solidFill>
          </a:ln>
        </p:spPr>
      </p:pic>
    </p:spTree>
    <p:extLst>
      <p:ext uri="{BB962C8B-B14F-4D97-AF65-F5344CB8AC3E}">
        <p14:creationId xmlns:p14="http://schemas.microsoft.com/office/powerpoint/2010/main" val="197570467"/>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9CF5410-B2F0-4CFF-A024-6F13FB381F33}" type="slidenum">
              <a:rPr lang="en-US" altLang="en-US" sz="1400" smtClean="0"/>
              <a:pPr eaLnBrk="1" hangingPunct="1">
                <a:spcBef>
                  <a:spcPct val="0"/>
                </a:spcBef>
                <a:buClrTx/>
                <a:buSzTx/>
                <a:buFontTx/>
                <a:buNone/>
              </a:pPr>
              <a:t>17</a:t>
            </a:fld>
            <a:endParaRPr lang="en-US" altLang="en-US" sz="1400" dirty="0" smtClean="0"/>
          </a:p>
        </p:txBody>
      </p:sp>
      <p:sp>
        <p:nvSpPr>
          <p:cNvPr id="16387" name="Rectangle 2"/>
          <p:cNvSpPr>
            <a:spLocks noGrp="1" noChangeArrowheads="1"/>
          </p:cNvSpPr>
          <p:nvPr>
            <p:ph type="title"/>
          </p:nvPr>
        </p:nvSpPr>
        <p:spPr/>
        <p:txBody>
          <a:bodyPr/>
          <a:lstStyle/>
          <a:p>
            <a:pPr algn="ctr" eaLnBrk="1" hangingPunct="1"/>
            <a:r>
              <a:rPr lang="en-US" altLang="en-US" b="1" dirty="0" smtClean="0"/>
              <a:t>Unit 2: Overview of FRBR</a:t>
            </a:r>
          </a:p>
        </p:txBody>
      </p:sp>
      <p:sp>
        <p:nvSpPr>
          <p:cNvPr id="16388" name="Rectangle 3"/>
          <p:cNvSpPr>
            <a:spLocks noGrp="1" noChangeArrowheads="1"/>
          </p:cNvSpPr>
          <p:nvPr>
            <p:ph type="body" idx="1"/>
          </p:nvPr>
        </p:nvSpPr>
        <p:spPr>
          <a:xfrm>
            <a:off x="1295400" y="1827213"/>
            <a:ext cx="7391400" cy="4497387"/>
          </a:xfrm>
        </p:spPr>
        <p:txBody>
          <a:bodyPr/>
          <a:lstStyle/>
          <a:p>
            <a:pPr eaLnBrk="1" hangingPunct="1"/>
            <a:r>
              <a:rPr lang="en-US" altLang="en-US" sz="2800" dirty="0" smtClean="0"/>
              <a:t>FRBR Entity-Relationship Model</a:t>
            </a:r>
          </a:p>
          <a:p>
            <a:pPr eaLnBrk="1" hangingPunct="1"/>
            <a:r>
              <a:rPr lang="en-US" altLang="en-US" sz="2800" dirty="0" smtClean="0"/>
              <a:t>Outline of Group 1-3 Entities</a:t>
            </a:r>
          </a:p>
          <a:p>
            <a:pPr eaLnBrk="1" hangingPunct="1"/>
            <a:r>
              <a:rPr lang="en-US" altLang="en-US" sz="2800" dirty="0" smtClean="0"/>
              <a:t>Thinking Conceptually</a:t>
            </a:r>
          </a:p>
          <a:p>
            <a:pPr eaLnBrk="1" hangingPunct="1"/>
            <a:r>
              <a:rPr lang="en-US" altLang="en-US" sz="2800" dirty="0" smtClean="0"/>
              <a:t>Group 1 Entities -- Terminology</a:t>
            </a:r>
          </a:p>
          <a:p>
            <a:pPr eaLnBrk="1" hangingPunct="1"/>
            <a:r>
              <a:rPr lang="en-US" altLang="en-US" sz="2800" dirty="0" smtClean="0"/>
              <a:t>The WEMI Entities</a:t>
            </a:r>
          </a:p>
          <a:p>
            <a:pPr eaLnBrk="1" hangingPunct="1"/>
            <a:r>
              <a:rPr lang="en-US" altLang="en-US" sz="2800" dirty="0" smtClean="0"/>
              <a:t>Is FRBR Really New?</a:t>
            </a:r>
          </a:p>
        </p:txBody>
      </p:sp>
    </p:spTree>
    <p:extLst>
      <p:ext uri="{BB962C8B-B14F-4D97-AF65-F5344CB8AC3E}">
        <p14:creationId xmlns:p14="http://schemas.microsoft.com/office/powerpoint/2010/main" val="2903015872"/>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9CF5410-B2F0-4CFF-A024-6F13FB381F33}" type="slidenum">
              <a:rPr lang="en-US" altLang="en-US" sz="1400" smtClean="0"/>
              <a:pPr eaLnBrk="1" hangingPunct="1">
                <a:spcBef>
                  <a:spcPct val="0"/>
                </a:spcBef>
                <a:buClrTx/>
                <a:buSzTx/>
                <a:buFontTx/>
                <a:buNone/>
              </a:pPr>
              <a:t>18</a:t>
            </a:fld>
            <a:endParaRPr lang="en-US" altLang="en-US" sz="1400" dirty="0" smtClean="0"/>
          </a:p>
        </p:txBody>
      </p:sp>
      <p:sp>
        <p:nvSpPr>
          <p:cNvPr id="16387" name="Rectangle 2"/>
          <p:cNvSpPr>
            <a:spLocks noGrp="1" noChangeArrowheads="1"/>
          </p:cNvSpPr>
          <p:nvPr>
            <p:ph type="title"/>
          </p:nvPr>
        </p:nvSpPr>
        <p:spPr/>
        <p:txBody>
          <a:bodyPr/>
          <a:lstStyle/>
          <a:p>
            <a:pPr algn="ctr" eaLnBrk="1" hangingPunct="1"/>
            <a:r>
              <a:rPr lang="en-US" altLang="en-US" sz="3200" b="1" dirty="0" smtClean="0"/>
              <a:t>FRBR Entity-Relationship Model</a:t>
            </a:r>
          </a:p>
        </p:txBody>
      </p:sp>
      <p:sp>
        <p:nvSpPr>
          <p:cNvPr id="16388" name="Rectangle 3"/>
          <p:cNvSpPr>
            <a:spLocks noGrp="1" noChangeArrowheads="1"/>
          </p:cNvSpPr>
          <p:nvPr>
            <p:ph type="body" idx="1"/>
          </p:nvPr>
        </p:nvSpPr>
        <p:spPr>
          <a:xfrm>
            <a:off x="1066800" y="1827213"/>
            <a:ext cx="7772400" cy="4497387"/>
          </a:xfrm>
        </p:spPr>
        <p:txBody>
          <a:bodyPr/>
          <a:lstStyle/>
          <a:p>
            <a:pPr eaLnBrk="1" hangingPunct="1"/>
            <a:r>
              <a:rPr lang="en-US" altLang="en-US" sz="2800" dirty="0" smtClean="0">
                <a:solidFill>
                  <a:schemeClr val="tx2"/>
                </a:solidFill>
              </a:rPr>
              <a:t>Entities</a:t>
            </a:r>
            <a:r>
              <a:rPr lang="en-US" altLang="en-US" sz="2800" dirty="0" smtClean="0"/>
              <a:t> (classes of things</a:t>
            </a:r>
            <a:r>
              <a:rPr lang="en-US" altLang="en-US" sz="3200" dirty="0" smtClean="0"/>
              <a:t>)</a:t>
            </a:r>
          </a:p>
          <a:p>
            <a:pPr lvl="1" eaLnBrk="1" hangingPunct="1"/>
            <a:r>
              <a:rPr lang="en-US" altLang="en-US" sz="2400" dirty="0" smtClean="0"/>
              <a:t>Attributes (characteristics of the entities)</a:t>
            </a:r>
          </a:p>
          <a:p>
            <a:pPr lvl="1" eaLnBrk="1" hangingPunct="1"/>
            <a:r>
              <a:rPr lang="en-US" altLang="en-US" sz="2400" dirty="0" smtClean="0"/>
              <a:t>RDA calls these “</a:t>
            </a:r>
            <a:r>
              <a:rPr lang="en-US" altLang="en-US" sz="2400" dirty="0" smtClean="0">
                <a:solidFill>
                  <a:schemeClr val="tx2"/>
                </a:solidFill>
              </a:rPr>
              <a:t>elements</a:t>
            </a:r>
            <a:r>
              <a:rPr lang="en-US" altLang="en-US" sz="2400" dirty="0" smtClean="0"/>
              <a:t>”</a:t>
            </a:r>
            <a:endParaRPr lang="en-US" altLang="en-US" sz="2800" dirty="0" smtClean="0"/>
          </a:p>
          <a:p>
            <a:pPr eaLnBrk="1" hangingPunct="1"/>
            <a:r>
              <a:rPr lang="en-US" altLang="en-US" sz="2800" dirty="0" smtClean="0">
                <a:solidFill>
                  <a:schemeClr val="tx2"/>
                </a:solidFill>
              </a:rPr>
              <a:t>Relationships</a:t>
            </a:r>
            <a:r>
              <a:rPr lang="en-US" altLang="en-US" sz="2800" dirty="0" smtClean="0"/>
              <a:t> (associations among entities)</a:t>
            </a:r>
          </a:p>
        </p:txBody>
      </p:sp>
    </p:spTree>
    <p:extLst>
      <p:ext uri="{BB962C8B-B14F-4D97-AF65-F5344CB8AC3E}">
        <p14:creationId xmlns:p14="http://schemas.microsoft.com/office/powerpoint/2010/main" val="3371125524"/>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FE239E3B-4050-4D63-85CC-1569C2BE47B2}" type="slidenum">
              <a:rPr lang="en-US" altLang="en-US" sz="1400" smtClean="0"/>
              <a:pPr eaLnBrk="1" hangingPunct="1">
                <a:spcBef>
                  <a:spcPct val="0"/>
                </a:spcBef>
                <a:buClrTx/>
                <a:buSzTx/>
                <a:buFontTx/>
                <a:buNone/>
              </a:pPr>
              <a:t>19</a:t>
            </a:fld>
            <a:endParaRPr lang="en-US" altLang="en-US" sz="1400" dirty="0" smtClean="0"/>
          </a:p>
        </p:txBody>
      </p:sp>
      <p:sp>
        <p:nvSpPr>
          <p:cNvPr id="17411" name="Rectangle 2"/>
          <p:cNvSpPr>
            <a:spLocks noGrp="1" noChangeArrowheads="1"/>
          </p:cNvSpPr>
          <p:nvPr>
            <p:ph type="title"/>
          </p:nvPr>
        </p:nvSpPr>
        <p:spPr/>
        <p:txBody>
          <a:bodyPr/>
          <a:lstStyle/>
          <a:p>
            <a:pPr algn="ctr" eaLnBrk="1" hangingPunct="1"/>
            <a:r>
              <a:rPr lang="en-US" altLang="en-US" sz="3200" b="1" dirty="0" smtClean="0"/>
              <a:t>Outline of Group 1-3 Entities</a:t>
            </a:r>
          </a:p>
        </p:txBody>
      </p:sp>
      <p:sp>
        <p:nvSpPr>
          <p:cNvPr id="17412" name="Rectangle 3"/>
          <p:cNvSpPr>
            <a:spLocks noGrp="1" noChangeArrowheads="1"/>
          </p:cNvSpPr>
          <p:nvPr>
            <p:ph type="body" idx="1"/>
          </p:nvPr>
        </p:nvSpPr>
        <p:spPr>
          <a:xfrm>
            <a:off x="1143000" y="1827213"/>
            <a:ext cx="7543800" cy="4497387"/>
          </a:xfrm>
        </p:spPr>
        <p:txBody>
          <a:bodyPr/>
          <a:lstStyle/>
          <a:p>
            <a:pPr eaLnBrk="1" hangingPunct="1"/>
            <a:r>
              <a:rPr lang="en-US" altLang="en-US" sz="2800" dirty="0" smtClean="0"/>
              <a:t>Group 1 Entities -- ‘</a:t>
            </a:r>
            <a:r>
              <a:rPr lang="en-US" altLang="en-US" sz="2800" dirty="0" smtClean="0">
                <a:solidFill>
                  <a:schemeClr val="tx2"/>
                </a:solidFill>
              </a:rPr>
              <a:t>products</a:t>
            </a:r>
            <a:r>
              <a:rPr lang="en-US" altLang="en-US" sz="2800" dirty="0" smtClean="0"/>
              <a:t>’</a:t>
            </a:r>
          </a:p>
          <a:p>
            <a:pPr lvl="1" eaLnBrk="1" hangingPunct="1"/>
            <a:r>
              <a:rPr lang="en-US" altLang="en-US" sz="2400" dirty="0" smtClean="0"/>
              <a:t>Works, Expressions, Manifestations, Items</a:t>
            </a:r>
          </a:p>
          <a:p>
            <a:pPr eaLnBrk="1" hangingPunct="1"/>
            <a:r>
              <a:rPr lang="en-US" altLang="en-US" sz="2800" dirty="0" smtClean="0"/>
              <a:t>Group 2 Entities -- ‘</a:t>
            </a:r>
            <a:r>
              <a:rPr lang="en-US" altLang="en-US" sz="2800" dirty="0" smtClean="0">
                <a:solidFill>
                  <a:schemeClr val="tx2"/>
                </a:solidFill>
              </a:rPr>
              <a:t>producers</a:t>
            </a:r>
            <a:r>
              <a:rPr lang="en-US" altLang="en-US" sz="2800" dirty="0" smtClean="0"/>
              <a:t>’</a:t>
            </a:r>
          </a:p>
          <a:p>
            <a:pPr lvl="1" eaLnBrk="1" hangingPunct="1"/>
            <a:r>
              <a:rPr lang="en-US" altLang="en-US" sz="2400" dirty="0"/>
              <a:t>Persons, Corporate Bodies, Families</a:t>
            </a:r>
          </a:p>
          <a:p>
            <a:pPr eaLnBrk="1" hangingPunct="1"/>
            <a:r>
              <a:rPr lang="en-US" altLang="en-US" sz="2800" dirty="0" smtClean="0"/>
              <a:t>Group 3 Entities – ‘</a:t>
            </a:r>
            <a:r>
              <a:rPr lang="en-US" altLang="en-US" sz="2800" dirty="0" smtClean="0">
                <a:solidFill>
                  <a:schemeClr val="tx2"/>
                </a:solidFill>
              </a:rPr>
              <a:t>subjects</a:t>
            </a:r>
            <a:r>
              <a:rPr lang="en-US" altLang="en-US" sz="2800" dirty="0" smtClean="0"/>
              <a:t>’</a:t>
            </a:r>
          </a:p>
          <a:p>
            <a:pPr lvl="1" eaLnBrk="1" hangingPunct="1"/>
            <a:r>
              <a:rPr lang="en-US" altLang="en-US" sz="2400" dirty="0"/>
              <a:t>Concept, Object, Event, Place, plus all Group 1 &amp; 2 Entities (Subjects)</a:t>
            </a:r>
          </a:p>
        </p:txBody>
      </p:sp>
    </p:spTree>
    <p:extLst>
      <p:ext uri="{BB962C8B-B14F-4D97-AF65-F5344CB8AC3E}">
        <p14:creationId xmlns:p14="http://schemas.microsoft.com/office/powerpoint/2010/main" val="3460416130"/>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11078A3D-722D-4688-9797-14967BDACEFF}" type="slidenum">
              <a:rPr lang="en-US" altLang="en-US" sz="1400"/>
              <a:pPr algn="r" eaLnBrk="1" hangingPunct="1">
                <a:spcBef>
                  <a:spcPct val="0"/>
                </a:spcBef>
                <a:buClrTx/>
                <a:buSzTx/>
                <a:buFontTx/>
                <a:buNone/>
              </a:pPr>
              <a:t>20</a:t>
            </a:fld>
            <a:endParaRPr lang="en-US" altLang="en-US" sz="1400" dirty="0"/>
          </a:p>
        </p:txBody>
      </p:sp>
      <p:sp>
        <p:nvSpPr>
          <p:cNvPr id="18435" name="Rectangle 2"/>
          <p:cNvSpPr>
            <a:spLocks noGrp="1" noChangeArrowheads="1"/>
          </p:cNvSpPr>
          <p:nvPr>
            <p:ph type="title" idx="4294967295"/>
          </p:nvPr>
        </p:nvSpPr>
        <p:spPr/>
        <p:txBody>
          <a:bodyPr/>
          <a:lstStyle/>
          <a:p>
            <a:pPr algn="ctr" eaLnBrk="1" hangingPunct="1"/>
            <a:r>
              <a:rPr lang="en-US" altLang="en-US" sz="3200" b="1" dirty="0" smtClean="0"/>
              <a:t>Thinking Conceptually –</a:t>
            </a:r>
            <a:br>
              <a:rPr lang="en-US" altLang="en-US" sz="3200" b="1" dirty="0" smtClean="0"/>
            </a:br>
            <a:r>
              <a:rPr lang="en-US" altLang="en-US" sz="2800" b="1" dirty="0" smtClean="0"/>
              <a:t>What This Module is REALLY About </a:t>
            </a:r>
          </a:p>
        </p:txBody>
      </p:sp>
      <p:sp>
        <p:nvSpPr>
          <p:cNvPr id="267268" name="Rectangle 3"/>
          <p:cNvSpPr>
            <a:spLocks noGrp="1" noChangeArrowheads="1"/>
          </p:cNvSpPr>
          <p:nvPr>
            <p:ph type="body" idx="4294967295"/>
          </p:nvPr>
        </p:nvSpPr>
        <p:spPr>
          <a:xfrm>
            <a:off x="838200" y="1752600"/>
            <a:ext cx="8153400" cy="4876800"/>
          </a:xfrm>
        </p:spPr>
        <p:txBody>
          <a:bodyPr/>
          <a:lstStyle/>
          <a:p>
            <a:pPr eaLnBrk="1" hangingPunct="1"/>
            <a:r>
              <a:rPr lang="en-US" altLang="en-US" sz="2800" dirty="0" smtClean="0"/>
              <a:t>We are not </a:t>
            </a:r>
            <a:r>
              <a:rPr lang="en-US" altLang="en-US" sz="2800" i="1" dirty="0" smtClean="0"/>
              <a:t>yet</a:t>
            </a:r>
            <a:r>
              <a:rPr lang="en-US" altLang="en-US" sz="2800" dirty="0" smtClean="0"/>
              <a:t> concerned with detailed instructions for how to record attributes</a:t>
            </a:r>
          </a:p>
          <a:p>
            <a:pPr marL="627063" lvl="1" eaLnBrk="1" hangingPunct="1"/>
            <a:r>
              <a:rPr lang="en-US" altLang="en-US" sz="2400" i="1" dirty="0" smtClean="0"/>
              <a:t>that</a:t>
            </a:r>
            <a:r>
              <a:rPr lang="en-US" altLang="en-US" sz="2400" dirty="0" smtClean="0"/>
              <a:t> is </a:t>
            </a:r>
            <a:r>
              <a:rPr lang="en-US" altLang="en-US" sz="2400" dirty="0" smtClean="0">
                <a:solidFill>
                  <a:schemeClr val="tx2"/>
                </a:solidFill>
              </a:rPr>
              <a:t>RDA</a:t>
            </a:r>
            <a:r>
              <a:rPr lang="en-US" altLang="en-US" sz="2400" dirty="0" smtClean="0"/>
              <a:t>, and will come later</a:t>
            </a:r>
          </a:p>
          <a:p>
            <a:pPr eaLnBrk="1" hangingPunct="1">
              <a:spcBef>
                <a:spcPts val="1200"/>
              </a:spcBef>
            </a:pPr>
            <a:endParaRPr lang="en-US" altLang="en-US" sz="2800" dirty="0" smtClean="0"/>
          </a:p>
          <a:p>
            <a:pPr eaLnBrk="1" hangingPunct="1">
              <a:spcBef>
                <a:spcPts val="600"/>
              </a:spcBef>
            </a:pPr>
            <a:r>
              <a:rPr lang="en-US" altLang="en-US" sz="2800" dirty="0" smtClean="0"/>
              <a:t>FRBR means thinking </a:t>
            </a:r>
            <a:r>
              <a:rPr lang="en-US" altLang="en-US" sz="2800" i="1" dirty="0" smtClean="0">
                <a:solidFill>
                  <a:schemeClr val="tx2"/>
                </a:solidFill>
              </a:rPr>
              <a:t>conceptually</a:t>
            </a:r>
            <a:r>
              <a:rPr lang="en-US" altLang="en-US" sz="2800" dirty="0" smtClean="0"/>
              <a:t> about</a:t>
            </a:r>
          </a:p>
          <a:p>
            <a:pPr marL="627063" lvl="1" eaLnBrk="1" hangingPunct="1"/>
            <a:r>
              <a:rPr lang="en-US" altLang="en-US" sz="2400" dirty="0" smtClean="0"/>
              <a:t>the </a:t>
            </a:r>
            <a:r>
              <a:rPr lang="en-US" altLang="en-US" sz="2400" dirty="0" smtClean="0">
                <a:solidFill>
                  <a:schemeClr val="tx2"/>
                </a:solidFill>
              </a:rPr>
              <a:t>things</a:t>
            </a:r>
            <a:r>
              <a:rPr lang="en-US" altLang="en-US" sz="2400" dirty="0" smtClean="0"/>
              <a:t> we catalog</a:t>
            </a:r>
          </a:p>
          <a:p>
            <a:pPr marL="911225" lvl="2" eaLnBrk="1" hangingPunct="1"/>
            <a:r>
              <a:rPr lang="en-US" altLang="en-US" sz="2000" dirty="0" smtClean="0"/>
              <a:t>the ‘</a:t>
            </a:r>
            <a:r>
              <a:rPr lang="en-US" altLang="en-US" sz="2000" dirty="0"/>
              <a:t>products’ </a:t>
            </a:r>
            <a:r>
              <a:rPr lang="en-US" altLang="en-US" sz="2000" dirty="0" smtClean="0"/>
              <a:t>-- the </a:t>
            </a:r>
            <a:r>
              <a:rPr lang="en-US" altLang="en-US" sz="2000" dirty="0"/>
              <a:t>Group 1 </a:t>
            </a:r>
            <a:r>
              <a:rPr lang="en-US" altLang="en-US" sz="2000" dirty="0" smtClean="0"/>
              <a:t>Entities</a:t>
            </a:r>
          </a:p>
          <a:p>
            <a:pPr marL="627063" lvl="1" eaLnBrk="1" hangingPunct="1"/>
            <a:r>
              <a:rPr lang="en-US" altLang="en-US" sz="2400" dirty="0" smtClean="0"/>
              <a:t>the </a:t>
            </a:r>
            <a:r>
              <a:rPr lang="en-US" altLang="en-US" sz="2400" dirty="0" smtClean="0">
                <a:solidFill>
                  <a:schemeClr val="tx2"/>
                </a:solidFill>
              </a:rPr>
              <a:t>creators of</a:t>
            </a:r>
            <a:r>
              <a:rPr lang="en-US" altLang="en-US" sz="2400" dirty="0" smtClean="0"/>
              <a:t> and </a:t>
            </a:r>
            <a:r>
              <a:rPr lang="en-US" altLang="en-US" sz="2400" dirty="0" smtClean="0">
                <a:solidFill>
                  <a:schemeClr val="tx2"/>
                </a:solidFill>
              </a:rPr>
              <a:t>contributors</a:t>
            </a:r>
            <a:r>
              <a:rPr lang="en-US" altLang="en-US" sz="2400" dirty="0" smtClean="0"/>
              <a:t> </a:t>
            </a:r>
            <a:r>
              <a:rPr lang="en-US" altLang="en-US" sz="2400" dirty="0" smtClean="0">
                <a:solidFill>
                  <a:schemeClr val="tx2"/>
                </a:solidFill>
              </a:rPr>
              <a:t>to</a:t>
            </a:r>
            <a:r>
              <a:rPr lang="en-US" altLang="en-US" sz="2400" dirty="0" smtClean="0"/>
              <a:t> those things</a:t>
            </a:r>
          </a:p>
          <a:p>
            <a:pPr marL="911225" lvl="2" eaLnBrk="1" hangingPunct="1"/>
            <a:r>
              <a:rPr lang="en-US" altLang="en-US" sz="2000" dirty="0" smtClean="0"/>
              <a:t>the </a:t>
            </a:r>
            <a:r>
              <a:rPr lang="en-US" altLang="en-US" sz="2000" dirty="0"/>
              <a:t>‘producers</a:t>
            </a:r>
            <a:r>
              <a:rPr lang="en-US" altLang="en-US" sz="2000" dirty="0" smtClean="0"/>
              <a:t>’ -- the Group 2 Entities</a:t>
            </a:r>
          </a:p>
        </p:txBody>
      </p:sp>
      <p:sp>
        <p:nvSpPr>
          <p:cNvPr id="184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2ABD277E-36C5-4B37-9460-369CA5998B02}" type="slidenum">
              <a:rPr lang="en-US" altLang="en-US" sz="1400" smtClean="0"/>
              <a:pPr eaLnBrk="1" hangingPunct="1">
                <a:spcBef>
                  <a:spcPct val="0"/>
                </a:spcBef>
                <a:buClrTx/>
                <a:buSzTx/>
                <a:buFontTx/>
                <a:buNone/>
              </a:pPr>
              <a:t>20</a:t>
            </a:fld>
            <a:endParaRPr lang="en-US" altLang="en-US" sz="1400" dirty="0" smtClean="0"/>
          </a:p>
        </p:txBody>
      </p:sp>
    </p:spTree>
    <p:extLst>
      <p:ext uri="{BB962C8B-B14F-4D97-AF65-F5344CB8AC3E}">
        <p14:creationId xmlns:p14="http://schemas.microsoft.com/office/powerpoint/2010/main" val="325311796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6726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7268">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6726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726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726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726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726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4DD1AE45-C583-4CDD-82FA-EFD3BB97C6FE}" type="slidenum">
              <a:rPr lang="en-US" altLang="en-US" sz="1400"/>
              <a:pPr algn="r" eaLnBrk="1" hangingPunct="1">
                <a:spcBef>
                  <a:spcPct val="0"/>
                </a:spcBef>
                <a:buClrTx/>
                <a:buSzTx/>
                <a:buFontTx/>
                <a:buNone/>
              </a:pPr>
              <a:t>21</a:t>
            </a:fld>
            <a:endParaRPr lang="en-US" altLang="en-US" sz="1400" dirty="0"/>
          </a:p>
        </p:txBody>
      </p:sp>
      <p:sp>
        <p:nvSpPr>
          <p:cNvPr id="19459" name="Rectangle 2"/>
          <p:cNvSpPr>
            <a:spLocks noGrp="1" noChangeArrowheads="1"/>
          </p:cNvSpPr>
          <p:nvPr>
            <p:ph type="title" idx="4294967295"/>
          </p:nvPr>
        </p:nvSpPr>
        <p:spPr/>
        <p:txBody>
          <a:bodyPr/>
          <a:lstStyle/>
          <a:p>
            <a:pPr algn="ctr" eaLnBrk="1" hangingPunct="1"/>
            <a:r>
              <a:rPr lang="en-US" altLang="en-US" sz="3200" b="1" dirty="0" smtClean="0"/>
              <a:t>Group 1 Entities -- Terminology</a:t>
            </a:r>
          </a:p>
        </p:txBody>
      </p:sp>
      <p:sp>
        <p:nvSpPr>
          <p:cNvPr id="19460" name="Rectangle 3"/>
          <p:cNvSpPr>
            <a:spLocks noGrp="1" noChangeArrowheads="1"/>
          </p:cNvSpPr>
          <p:nvPr>
            <p:ph type="body" idx="4294967295"/>
          </p:nvPr>
        </p:nvSpPr>
        <p:spPr>
          <a:xfrm>
            <a:off x="1143000" y="1676401"/>
            <a:ext cx="7543800" cy="4800600"/>
          </a:xfrm>
        </p:spPr>
        <p:txBody>
          <a:bodyPr/>
          <a:lstStyle/>
          <a:p>
            <a:pPr eaLnBrk="1" hangingPunct="1"/>
            <a:r>
              <a:rPr lang="en-US" altLang="en-US" sz="2800" dirty="0" smtClean="0"/>
              <a:t>The English language can be imprecise</a:t>
            </a:r>
          </a:p>
          <a:p>
            <a:pPr eaLnBrk="1" hangingPunct="1"/>
            <a:r>
              <a:rPr lang="en-US" altLang="en-US" sz="2800" dirty="0" smtClean="0"/>
              <a:t>We will look at 4 different meanings of the word “book”</a:t>
            </a:r>
          </a:p>
          <a:p>
            <a:pPr eaLnBrk="1" hangingPunct="1"/>
            <a:r>
              <a:rPr lang="en-US" altLang="en-US" sz="2800" dirty="0" smtClean="0"/>
              <a:t>What is the FRBR term for each of these meanings – these ‘entities’?</a:t>
            </a:r>
          </a:p>
          <a:p>
            <a:pPr eaLnBrk="1" hangingPunct="1"/>
            <a:endParaRPr lang="en-US" altLang="en-US" sz="2800" dirty="0" smtClean="0"/>
          </a:p>
          <a:p>
            <a:pPr lvl="1" eaLnBrk="1" hangingPunct="1"/>
            <a:r>
              <a:rPr lang="en-US" altLang="en-US" sz="2000" i="1" dirty="0" smtClean="0"/>
              <a:t>The following conceptualization is courtesy of Patrick LeBoeuf, former chair of the IFLA FRBR Review Group</a:t>
            </a:r>
          </a:p>
        </p:txBody>
      </p:sp>
      <p:sp>
        <p:nvSpPr>
          <p:cNvPr id="1946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15B6BD87-73E5-4C96-BCFB-8202DC4D6F44}" type="slidenum">
              <a:rPr lang="en-US" altLang="en-US" sz="1400" smtClean="0"/>
              <a:pPr eaLnBrk="1" hangingPunct="1">
                <a:spcBef>
                  <a:spcPct val="0"/>
                </a:spcBef>
                <a:buClrTx/>
                <a:buSzTx/>
                <a:buFontTx/>
                <a:buNone/>
              </a:pPr>
              <a:t>21</a:t>
            </a:fld>
            <a:endParaRPr lang="en-US" altLang="en-US" sz="1400" dirty="0" smtClean="0"/>
          </a:p>
        </p:txBody>
      </p:sp>
    </p:spTree>
    <p:extLst>
      <p:ext uri="{BB962C8B-B14F-4D97-AF65-F5344CB8AC3E}">
        <p14:creationId xmlns:p14="http://schemas.microsoft.com/office/powerpoint/2010/main" val="3673678223"/>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A0D618E-54AC-4769-B162-B740A5E91783}" type="slidenum">
              <a:rPr lang="en-US" altLang="en-US" sz="1400" smtClean="0"/>
              <a:pPr eaLnBrk="1" hangingPunct="1">
                <a:spcBef>
                  <a:spcPct val="0"/>
                </a:spcBef>
                <a:buClrTx/>
                <a:buSzTx/>
                <a:buFontTx/>
                <a:buNone/>
              </a:pPr>
              <a:t>22</a:t>
            </a:fld>
            <a:endParaRPr lang="en-US" altLang="en-US" sz="1400" dirty="0" smtClean="0"/>
          </a:p>
        </p:txBody>
      </p:sp>
      <p:sp>
        <p:nvSpPr>
          <p:cNvPr id="20483"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43A61E0D-78D5-404B-B2AB-CEB7505E9379}" type="slidenum">
              <a:rPr lang="en-US" altLang="en-US" sz="1400">
                <a:solidFill>
                  <a:srgbClr val="FFFFFF"/>
                </a:solidFill>
                <a:latin typeface="Perpetua" pitchFamily="18" charset="0"/>
              </a:rPr>
              <a:pPr algn="ctr" eaLnBrk="1" hangingPunct="1">
                <a:spcBef>
                  <a:spcPct val="0"/>
                </a:spcBef>
                <a:buClrTx/>
                <a:buSzTx/>
                <a:buFontTx/>
                <a:buNone/>
              </a:pPr>
              <a:t>22</a:t>
            </a:fld>
            <a:endParaRPr lang="en-US" altLang="en-US" sz="1400" dirty="0">
              <a:solidFill>
                <a:srgbClr val="FFFFFF"/>
              </a:solidFill>
              <a:latin typeface="Perpetua" pitchFamily="18" charset="0"/>
            </a:endParaRPr>
          </a:p>
        </p:txBody>
      </p:sp>
      <p:sp>
        <p:nvSpPr>
          <p:cNvPr id="20484" name="Rectangle 2"/>
          <p:cNvSpPr>
            <a:spLocks noGrp="1" noChangeArrowheads="1"/>
          </p:cNvSpPr>
          <p:nvPr>
            <p:ph type="title" idx="4294967295"/>
          </p:nvPr>
        </p:nvSpPr>
        <p:spPr>
          <a:xfrm>
            <a:off x="1373187" y="228600"/>
            <a:ext cx="7313613" cy="1143000"/>
          </a:xfrm>
        </p:spPr>
        <p:txBody>
          <a:bodyPr bIns="91440" anchor="ctr"/>
          <a:lstStyle/>
          <a:p>
            <a:pPr algn="ctr" eaLnBrk="1" hangingPunct="1"/>
            <a:r>
              <a:rPr lang="en-US" altLang="en-US" sz="3200" b="1" dirty="0" smtClean="0"/>
              <a:t>Group 1 Terminology –</a:t>
            </a:r>
            <a:br>
              <a:rPr lang="en-US" altLang="en-US" sz="3200" b="1" dirty="0" smtClean="0"/>
            </a:br>
            <a:r>
              <a:rPr lang="en-US" altLang="en-US" sz="2800" b="1" dirty="0" smtClean="0"/>
              <a:t>“Book”</a:t>
            </a:r>
          </a:p>
        </p:txBody>
      </p:sp>
      <p:pic>
        <p:nvPicPr>
          <p:cNvPr id="20485" name="Picture 12" descr="MC90041358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286000"/>
            <a:ext cx="1439863"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Rectangle 3"/>
          <p:cNvSpPr>
            <a:spLocks noChangeArrowheads="1"/>
          </p:cNvSpPr>
          <p:nvPr/>
        </p:nvSpPr>
        <p:spPr bwMode="auto">
          <a:xfrm>
            <a:off x="1066800" y="1600200"/>
            <a:ext cx="6400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r>
              <a:rPr lang="en-US" altLang="en-US" sz="3200" dirty="0"/>
              <a:t>At the most abstract level, we may think of a “book” in the sense of ‘</a:t>
            </a:r>
            <a:r>
              <a:rPr lang="en-US" altLang="en-US" sz="3200" dirty="0">
                <a:solidFill>
                  <a:schemeClr val="tx2"/>
                </a:solidFill>
              </a:rPr>
              <a:t>who wrote that book?</a:t>
            </a:r>
            <a:r>
              <a:rPr lang="en-US" altLang="en-US" sz="3200" dirty="0"/>
              <a:t>’</a:t>
            </a:r>
          </a:p>
          <a:p>
            <a:pPr eaLnBrk="1" hangingPunct="1"/>
            <a:r>
              <a:rPr lang="en-US" altLang="en-US" sz="3200" dirty="0"/>
              <a:t>Conceptual or intellectual content</a:t>
            </a:r>
          </a:p>
          <a:p>
            <a:pPr eaLnBrk="1" hangingPunct="1"/>
            <a:r>
              <a:rPr lang="en-US" altLang="en-US" sz="3200" dirty="0"/>
              <a:t>Ideas in the head of the author, composer, artist, etc. </a:t>
            </a:r>
            <a:endParaRPr lang="en-US" altLang="en-US" sz="2400" i="1" dirty="0"/>
          </a:p>
        </p:txBody>
      </p:sp>
      <p:sp>
        <p:nvSpPr>
          <p:cNvPr id="15375" name="Text Box 15"/>
          <p:cNvSpPr txBox="1">
            <a:spLocks noChangeArrowheads="1"/>
          </p:cNvSpPr>
          <p:nvPr/>
        </p:nvSpPr>
        <p:spPr bwMode="auto">
          <a:xfrm>
            <a:off x="990600" y="5181600"/>
            <a:ext cx="7086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3200" dirty="0">
                <a:latin typeface="Verdana" pitchFamily="34" charset="0"/>
                <a:sym typeface="Wingdings" pitchFamily="2" charset="2"/>
              </a:rPr>
              <a:t>	</a:t>
            </a:r>
            <a:r>
              <a:rPr lang="en-US" altLang="en-US" sz="3000" dirty="0">
                <a:latin typeface="Verdana" pitchFamily="34" charset="0"/>
              </a:rPr>
              <a:t>FRBR calls this the </a:t>
            </a:r>
            <a:r>
              <a:rPr lang="en-US" altLang="en-US" sz="3000" b="1" dirty="0">
                <a:solidFill>
                  <a:schemeClr val="tx2"/>
                </a:solidFill>
                <a:latin typeface="Verdana" pitchFamily="34" charset="0"/>
              </a:rPr>
              <a:t>Work</a:t>
            </a:r>
          </a:p>
        </p:txBody>
      </p:sp>
    </p:spTree>
    <p:extLst>
      <p:ext uri="{BB962C8B-B14F-4D97-AF65-F5344CB8AC3E}">
        <p14:creationId xmlns:p14="http://schemas.microsoft.com/office/powerpoint/2010/main" val="21183516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75"/>
                                        </p:tgtEl>
                                        <p:attrNameLst>
                                          <p:attrName>style.visibility</p:attrName>
                                        </p:attrNameLst>
                                      </p:cBhvr>
                                      <p:to>
                                        <p:strVal val="visible"/>
                                      </p:to>
                                    </p:set>
                                    <p:animEffect transition="in" filter="dissolve">
                                      <p:cBhvr>
                                        <p:cTn id="7" dur="500"/>
                                        <p:tgtEl>
                                          <p:spTgt spid="15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2529122C-3C8C-423F-8CF1-E63D27F2A2E6}" type="slidenum">
              <a:rPr lang="en-US" altLang="en-US" sz="1400"/>
              <a:pPr algn="r" eaLnBrk="1" hangingPunct="1">
                <a:spcBef>
                  <a:spcPct val="0"/>
                </a:spcBef>
                <a:buClrTx/>
                <a:buSzTx/>
                <a:buFontTx/>
                <a:buNone/>
              </a:pPr>
              <a:t>23</a:t>
            </a:fld>
            <a:endParaRPr lang="en-US" altLang="en-US" sz="1400" dirty="0"/>
          </a:p>
        </p:txBody>
      </p:sp>
      <p:sp>
        <p:nvSpPr>
          <p:cNvPr id="21507"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333F377C-7544-4E10-8CF9-B7CFDAA9E68F}" type="slidenum">
              <a:rPr lang="en-US" altLang="en-US" sz="1400">
                <a:solidFill>
                  <a:srgbClr val="FFFFFF"/>
                </a:solidFill>
                <a:latin typeface="Perpetua" pitchFamily="18" charset="0"/>
              </a:rPr>
              <a:pPr algn="ctr" eaLnBrk="1" hangingPunct="1">
                <a:spcBef>
                  <a:spcPct val="0"/>
                </a:spcBef>
                <a:buClrTx/>
                <a:buSzTx/>
                <a:buFontTx/>
                <a:buNone/>
              </a:pPr>
              <a:t>23</a:t>
            </a:fld>
            <a:endParaRPr lang="en-US" altLang="en-US" sz="1400" dirty="0">
              <a:solidFill>
                <a:srgbClr val="FFFFFF"/>
              </a:solidFill>
              <a:latin typeface="Perpetua" pitchFamily="18" charset="0"/>
            </a:endParaRPr>
          </a:p>
        </p:txBody>
      </p:sp>
      <p:sp>
        <p:nvSpPr>
          <p:cNvPr id="21508" name="Rectangle 2"/>
          <p:cNvSpPr>
            <a:spLocks noGrp="1" noChangeArrowheads="1"/>
          </p:cNvSpPr>
          <p:nvPr>
            <p:ph type="title" idx="4294967295"/>
          </p:nvPr>
        </p:nvSpPr>
        <p:spPr>
          <a:xfrm>
            <a:off x="1373187" y="228600"/>
            <a:ext cx="7313613" cy="1143000"/>
          </a:xfrm>
        </p:spPr>
        <p:txBody>
          <a:bodyPr bIns="91440" anchor="ctr"/>
          <a:lstStyle/>
          <a:p>
            <a:pPr algn="ctr" eaLnBrk="1" hangingPunct="1"/>
            <a:r>
              <a:rPr lang="en-US" altLang="en-US" sz="3200" b="1" dirty="0"/>
              <a:t>Group 1 Terminology –</a:t>
            </a:r>
            <a:r>
              <a:rPr lang="en-US" altLang="en-US" b="1" dirty="0"/>
              <a:t/>
            </a:r>
            <a:br>
              <a:rPr lang="en-US" altLang="en-US" b="1" dirty="0"/>
            </a:br>
            <a:r>
              <a:rPr lang="en-US" altLang="en-US" sz="2800" b="1" dirty="0"/>
              <a:t>“Book”</a:t>
            </a:r>
            <a:endParaRPr lang="en-US" altLang="en-US" sz="2800" dirty="0" smtClean="0"/>
          </a:p>
        </p:txBody>
      </p:sp>
      <p:pic>
        <p:nvPicPr>
          <p:cNvPr id="21509" name="Picture 12" descr="MC90041358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828800"/>
            <a:ext cx="12287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Rectangle 3"/>
          <p:cNvSpPr>
            <a:spLocks noChangeArrowheads="1"/>
          </p:cNvSpPr>
          <p:nvPr/>
        </p:nvSpPr>
        <p:spPr bwMode="auto">
          <a:xfrm>
            <a:off x="1066800" y="1600200"/>
            <a:ext cx="6324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r>
              <a:rPr lang="en-US" altLang="en-US" sz="3200" dirty="0"/>
              <a:t>At a </a:t>
            </a:r>
            <a:r>
              <a:rPr lang="en-US" altLang="en-US" sz="3200" i="1" dirty="0"/>
              <a:t>slightly</a:t>
            </a:r>
            <a:r>
              <a:rPr lang="en-US" altLang="en-US" sz="3200" dirty="0"/>
              <a:t> less abstract level, we may think of a “book” in the sense of ‘</a:t>
            </a:r>
            <a:r>
              <a:rPr lang="en-US" altLang="en-US" sz="3200" dirty="0">
                <a:solidFill>
                  <a:schemeClr val="tx2"/>
                </a:solidFill>
              </a:rPr>
              <a:t>who translated or illustrated that book?</a:t>
            </a:r>
            <a:r>
              <a:rPr lang="en-US" altLang="en-US" sz="3200" dirty="0"/>
              <a:t>’</a:t>
            </a:r>
          </a:p>
          <a:p>
            <a:pPr eaLnBrk="1" hangingPunct="1"/>
            <a:r>
              <a:rPr lang="en-US" altLang="en-US" sz="3200" dirty="0"/>
              <a:t>How </a:t>
            </a:r>
            <a:r>
              <a:rPr lang="en-US" altLang="en-US" sz="3200" dirty="0" smtClean="0"/>
              <a:t>those </a:t>
            </a:r>
            <a:r>
              <a:rPr lang="en-US" altLang="en-US" sz="3200" dirty="0"/>
              <a:t>ideas </a:t>
            </a:r>
            <a:r>
              <a:rPr lang="en-US" altLang="en-US" sz="3200" dirty="0" smtClean="0"/>
              <a:t>are expressed</a:t>
            </a:r>
            <a:endParaRPr lang="en-US" altLang="en-US" sz="3200" dirty="0"/>
          </a:p>
          <a:p>
            <a:pPr lvl="1" eaLnBrk="1" hangingPunct="1"/>
            <a:r>
              <a:rPr lang="en-US" altLang="en-US" sz="2800" dirty="0"/>
              <a:t> </a:t>
            </a:r>
            <a:r>
              <a:rPr lang="en-US" altLang="en-US" sz="2800" dirty="0" smtClean="0"/>
              <a:t>printed </a:t>
            </a:r>
            <a:r>
              <a:rPr lang="en-US" altLang="en-US" sz="2800" dirty="0"/>
              <a:t>words? </a:t>
            </a:r>
            <a:r>
              <a:rPr lang="en-US" altLang="en-US" sz="2800" dirty="0" smtClean="0"/>
              <a:t> pictures</a:t>
            </a:r>
            <a:r>
              <a:rPr lang="en-US" altLang="en-US" sz="2800" dirty="0"/>
              <a:t>? </a:t>
            </a:r>
            <a:r>
              <a:rPr lang="en-US" altLang="en-US" sz="2800" dirty="0" smtClean="0"/>
              <a:t> spoken</a:t>
            </a:r>
            <a:r>
              <a:rPr lang="en-US" altLang="en-US" sz="2800" dirty="0"/>
              <a:t>?</a:t>
            </a:r>
            <a:endParaRPr lang="en-US" altLang="en-US" sz="2000" i="1" dirty="0"/>
          </a:p>
        </p:txBody>
      </p:sp>
      <p:sp>
        <p:nvSpPr>
          <p:cNvPr id="189447" name="Text Box 7"/>
          <p:cNvSpPr txBox="1">
            <a:spLocks noChangeArrowheads="1"/>
          </p:cNvSpPr>
          <p:nvPr/>
        </p:nvSpPr>
        <p:spPr bwMode="auto">
          <a:xfrm>
            <a:off x="990600" y="5562600"/>
            <a:ext cx="7315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3200" dirty="0">
                <a:latin typeface="Verdana" pitchFamily="34" charset="0"/>
                <a:sym typeface="Wingdings" pitchFamily="2" charset="2"/>
              </a:rPr>
              <a:t>	</a:t>
            </a:r>
            <a:r>
              <a:rPr lang="en-US" altLang="en-US" sz="3000" dirty="0">
                <a:latin typeface="Verdana" pitchFamily="34" charset="0"/>
              </a:rPr>
              <a:t>FRBR calls this the </a:t>
            </a:r>
            <a:r>
              <a:rPr lang="en-US" altLang="en-US" sz="3000" b="1" dirty="0">
                <a:solidFill>
                  <a:schemeClr val="tx2"/>
                </a:solidFill>
                <a:latin typeface="Verdana" pitchFamily="34" charset="0"/>
              </a:rPr>
              <a:t>Expression</a:t>
            </a:r>
          </a:p>
        </p:txBody>
      </p:sp>
      <p:pic>
        <p:nvPicPr>
          <p:cNvPr id="21512" name="Picture 8" descr="MC90029070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114800"/>
            <a:ext cx="129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99A1B463-03C9-40FA-ACCD-F5B64A2E65A6}" type="slidenum">
              <a:rPr lang="en-US" altLang="en-US" sz="1400" smtClean="0"/>
              <a:pPr eaLnBrk="1" hangingPunct="1">
                <a:spcBef>
                  <a:spcPct val="0"/>
                </a:spcBef>
                <a:buClrTx/>
                <a:buSzTx/>
                <a:buFontTx/>
                <a:buNone/>
              </a:pPr>
              <a:t>23</a:t>
            </a:fld>
            <a:endParaRPr lang="en-US" altLang="en-US" sz="1400" dirty="0" smtClean="0"/>
          </a:p>
        </p:txBody>
      </p:sp>
    </p:spTree>
    <p:extLst>
      <p:ext uri="{BB962C8B-B14F-4D97-AF65-F5344CB8AC3E}">
        <p14:creationId xmlns:p14="http://schemas.microsoft.com/office/powerpoint/2010/main" val="3975433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9447"/>
                                        </p:tgtEl>
                                        <p:attrNameLst>
                                          <p:attrName>style.visibility</p:attrName>
                                        </p:attrNameLst>
                                      </p:cBhvr>
                                      <p:to>
                                        <p:strVal val="visible"/>
                                      </p:to>
                                    </p:set>
                                    <p:animEffect transition="in" filter="dissolve">
                                      <p:cBhvr>
                                        <p:cTn id="7" dur="500"/>
                                        <p:tgtEl>
                                          <p:spTgt spid="189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147193ED-475D-4F9B-990C-6DD525CEE006}" type="slidenum">
              <a:rPr lang="en-US" altLang="en-US" sz="1400"/>
              <a:pPr algn="r" eaLnBrk="1" hangingPunct="1">
                <a:spcBef>
                  <a:spcPct val="0"/>
                </a:spcBef>
                <a:buClrTx/>
                <a:buSzTx/>
                <a:buFontTx/>
                <a:buNone/>
              </a:pPr>
              <a:t>24</a:t>
            </a:fld>
            <a:endParaRPr lang="en-US" altLang="en-US" sz="1400" dirty="0"/>
          </a:p>
        </p:txBody>
      </p:sp>
      <p:sp>
        <p:nvSpPr>
          <p:cNvPr id="22531"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3292A6F9-22D0-4DD6-9685-3AE3CA960AAB}" type="slidenum">
              <a:rPr lang="en-US" altLang="en-US" sz="1400">
                <a:solidFill>
                  <a:srgbClr val="FFFFFF"/>
                </a:solidFill>
                <a:latin typeface="Perpetua" pitchFamily="18" charset="0"/>
              </a:rPr>
              <a:pPr algn="ctr" eaLnBrk="1" hangingPunct="1">
                <a:spcBef>
                  <a:spcPct val="0"/>
                </a:spcBef>
                <a:buClrTx/>
                <a:buSzTx/>
                <a:buFontTx/>
                <a:buNone/>
              </a:pPr>
              <a:t>24</a:t>
            </a:fld>
            <a:endParaRPr lang="en-US" altLang="en-US" sz="1400" dirty="0">
              <a:solidFill>
                <a:srgbClr val="FFFFFF"/>
              </a:solidFill>
              <a:latin typeface="Perpetua" pitchFamily="18" charset="0"/>
            </a:endParaRPr>
          </a:p>
        </p:txBody>
      </p:sp>
      <p:sp>
        <p:nvSpPr>
          <p:cNvPr id="22532" name="Rectangle 2"/>
          <p:cNvSpPr>
            <a:spLocks noGrp="1" noChangeArrowheads="1"/>
          </p:cNvSpPr>
          <p:nvPr>
            <p:ph type="title" idx="4294967295"/>
          </p:nvPr>
        </p:nvSpPr>
        <p:spPr>
          <a:xfrm>
            <a:off x="1373187" y="228600"/>
            <a:ext cx="7313613" cy="1143000"/>
          </a:xfrm>
        </p:spPr>
        <p:txBody>
          <a:bodyPr bIns="91440" anchor="ctr"/>
          <a:lstStyle/>
          <a:p>
            <a:pPr algn="ctr" eaLnBrk="1" hangingPunct="1"/>
            <a:r>
              <a:rPr lang="en-US" altLang="en-US" sz="3200" b="1" dirty="0"/>
              <a:t>Group 1 Terminology –</a:t>
            </a:r>
            <a:r>
              <a:rPr lang="en-US" altLang="en-US" b="1" dirty="0"/>
              <a:t/>
            </a:r>
            <a:br>
              <a:rPr lang="en-US" altLang="en-US" b="1" dirty="0"/>
            </a:br>
            <a:r>
              <a:rPr lang="en-US" altLang="en-US" sz="2800" b="1" dirty="0"/>
              <a:t>“Book”</a:t>
            </a:r>
            <a:endParaRPr lang="en-US" altLang="en-US" sz="2800" dirty="0" smtClean="0"/>
          </a:p>
        </p:txBody>
      </p:sp>
      <p:sp>
        <p:nvSpPr>
          <p:cNvPr id="22533" name="Rectangle 3"/>
          <p:cNvSpPr>
            <a:spLocks noChangeArrowheads="1"/>
          </p:cNvSpPr>
          <p:nvPr/>
        </p:nvSpPr>
        <p:spPr bwMode="auto">
          <a:xfrm>
            <a:off x="1066800" y="1676400"/>
            <a:ext cx="6324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r>
              <a:rPr lang="en-US" altLang="en-US" sz="3200" dirty="0"/>
              <a:t>At a more concrete</a:t>
            </a:r>
            <a:r>
              <a:rPr lang="en-US" altLang="en-US" sz="3200" i="1" dirty="0"/>
              <a:t> </a:t>
            </a:r>
            <a:r>
              <a:rPr lang="en-US" altLang="en-US" sz="3200" dirty="0"/>
              <a:t>level, we may think of a “book” in the sense of ‘</a:t>
            </a:r>
            <a:r>
              <a:rPr lang="en-US" altLang="en-US" sz="3200" dirty="0">
                <a:solidFill>
                  <a:schemeClr val="tx2"/>
                </a:solidFill>
              </a:rPr>
              <a:t>the physical thing you buy at a bookstore, request in a library, or read as an online PDF</a:t>
            </a:r>
            <a:r>
              <a:rPr lang="en-US" altLang="en-US" sz="3200" dirty="0"/>
              <a:t>’</a:t>
            </a:r>
          </a:p>
          <a:p>
            <a:pPr eaLnBrk="1" hangingPunct="1"/>
            <a:r>
              <a:rPr lang="en-US" altLang="en-US" sz="3200" dirty="0"/>
              <a:t>A specific publication, version … </a:t>
            </a:r>
          </a:p>
        </p:txBody>
      </p:sp>
      <p:sp>
        <p:nvSpPr>
          <p:cNvPr id="191495" name="Text Box 7"/>
          <p:cNvSpPr txBox="1">
            <a:spLocks noChangeArrowheads="1"/>
          </p:cNvSpPr>
          <p:nvPr/>
        </p:nvSpPr>
        <p:spPr bwMode="auto">
          <a:xfrm>
            <a:off x="990600" y="56388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3200" dirty="0">
                <a:latin typeface="Verdana" pitchFamily="34" charset="0"/>
                <a:sym typeface="Wingdings" pitchFamily="2" charset="2"/>
              </a:rPr>
              <a:t>	</a:t>
            </a:r>
            <a:r>
              <a:rPr lang="en-US" altLang="en-US" sz="3000" dirty="0">
                <a:latin typeface="Verdana" pitchFamily="34" charset="0"/>
              </a:rPr>
              <a:t>FRBR calls this the </a:t>
            </a:r>
            <a:r>
              <a:rPr lang="en-US" altLang="en-US" sz="3000" b="1" dirty="0">
                <a:solidFill>
                  <a:schemeClr val="tx2"/>
                </a:solidFill>
                <a:latin typeface="Verdana" pitchFamily="34" charset="0"/>
              </a:rPr>
              <a:t>Manifestation</a:t>
            </a:r>
          </a:p>
        </p:txBody>
      </p:sp>
      <p:pic>
        <p:nvPicPr>
          <p:cNvPr id="22535" name="Picture 11" descr="MC90041104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2057400"/>
            <a:ext cx="1266825"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WordArt 12"/>
          <p:cNvSpPr>
            <a:spLocks noChangeArrowheads="1" noChangeShapeType="1" noTextEdit="1"/>
          </p:cNvSpPr>
          <p:nvPr/>
        </p:nvSpPr>
        <p:spPr bwMode="auto">
          <a:xfrm>
            <a:off x="7391400" y="4114800"/>
            <a:ext cx="1371600" cy="8604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kern="10" dirty="0">
                <a:solidFill>
                  <a:schemeClr val="tx2"/>
                </a:solidFill>
                <a:effectLst>
                  <a:outerShdw dist="53882" dir="2700000" algn="ctr" rotWithShape="0">
                    <a:schemeClr val="accent1">
                      <a:alpha val="79999"/>
                    </a:schemeClr>
                  </a:outerShdw>
                </a:effectLst>
                <a:latin typeface="Times New Roman"/>
                <a:cs typeface="Times New Roman"/>
              </a:rPr>
              <a:t>ISBN</a:t>
            </a:r>
          </a:p>
        </p:txBody>
      </p:sp>
      <p:sp>
        <p:nvSpPr>
          <p:cNvPr id="225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EE4E40BA-3B45-4253-9850-AD4781BE4EAE}" type="slidenum">
              <a:rPr lang="en-US" altLang="en-US" sz="1400" smtClean="0"/>
              <a:pPr eaLnBrk="1" hangingPunct="1">
                <a:spcBef>
                  <a:spcPct val="0"/>
                </a:spcBef>
                <a:buClrTx/>
                <a:buSzTx/>
                <a:buFontTx/>
                <a:buNone/>
              </a:pPr>
              <a:t>24</a:t>
            </a:fld>
            <a:endParaRPr lang="en-US" altLang="en-US" sz="1400" dirty="0" smtClean="0"/>
          </a:p>
        </p:txBody>
      </p:sp>
    </p:spTree>
    <p:extLst>
      <p:ext uri="{BB962C8B-B14F-4D97-AF65-F5344CB8AC3E}">
        <p14:creationId xmlns:p14="http://schemas.microsoft.com/office/powerpoint/2010/main" val="335580759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1495"/>
                                        </p:tgtEl>
                                        <p:attrNameLst>
                                          <p:attrName>style.visibility</p:attrName>
                                        </p:attrNameLst>
                                      </p:cBhvr>
                                      <p:to>
                                        <p:strVal val="visible"/>
                                      </p:to>
                                    </p:set>
                                    <p:animEffect transition="in" filter="dissolve">
                                      <p:cBhvr>
                                        <p:cTn id="7" dur="500"/>
                                        <p:tgtEl>
                                          <p:spTgt spid="191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00483F94-B3FC-413A-898C-1DD78A98E963}" type="slidenum">
              <a:rPr lang="en-US" altLang="en-US" sz="1400"/>
              <a:pPr algn="r" eaLnBrk="1" hangingPunct="1">
                <a:spcBef>
                  <a:spcPct val="0"/>
                </a:spcBef>
                <a:buClrTx/>
                <a:buSzTx/>
                <a:buFontTx/>
                <a:buNone/>
              </a:pPr>
              <a:t>25</a:t>
            </a:fld>
            <a:endParaRPr lang="en-US" altLang="en-US" sz="1400" dirty="0"/>
          </a:p>
        </p:txBody>
      </p:sp>
      <p:sp>
        <p:nvSpPr>
          <p:cNvPr id="23555"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DD13C757-D097-45F9-A753-2E4A5FF9F91A}" type="slidenum">
              <a:rPr lang="en-US" altLang="en-US" sz="1400">
                <a:solidFill>
                  <a:srgbClr val="FFFFFF"/>
                </a:solidFill>
                <a:latin typeface="Perpetua" pitchFamily="18" charset="0"/>
              </a:rPr>
              <a:pPr algn="ctr" eaLnBrk="1" hangingPunct="1">
                <a:spcBef>
                  <a:spcPct val="0"/>
                </a:spcBef>
                <a:buClrTx/>
                <a:buSzTx/>
                <a:buFontTx/>
                <a:buNone/>
              </a:pPr>
              <a:t>25</a:t>
            </a:fld>
            <a:endParaRPr lang="en-US" altLang="en-US" sz="1400" dirty="0">
              <a:solidFill>
                <a:srgbClr val="FFFFFF"/>
              </a:solidFill>
              <a:latin typeface="Perpetua" pitchFamily="18" charset="0"/>
            </a:endParaRPr>
          </a:p>
        </p:txBody>
      </p:sp>
      <p:sp>
        <p:nvSpPr>
          <p:cNvPr id="23556" name="Rectangle 2"/>
          <p:cNvSpPr>
            <a:spLocks noGrp="1" noChangeArrowheads="1"/>
          </p:cNvSpPr>
          <p:nvPr>
            <p:ph type="title" idx="4294967295"/>
          </p:nvPr>
        </p:nvSpPr>
        <p:spPr>
          <a:xfrm>
            <a:off x="1373187" y="228600"/>
            <a:ext cx="7313613" cy="1143000"/>
          </a:xfrm>
        </p:spPr>
        <p:txBody>
          <a:bodyPr bIns="91440" anchor="ctr"/>
          <a:lstStyle/>
          <a:p>
            <a:pPr algn="ctr" eaLnBrk="1" hangingPunct="1"/>
            <a:r>
              <a:rPr lang="en-US" altLang="en-US" sz="3200" b="1" dirty="0"/>
              <a:t>Group 1 Terminology –</a:t>
            </a:r>
            <a:r>
              <a:rPr lang="en-US" altLang="en-US" b="1" dirty="0"/>
              <a:t/>
            </a:r>
            <a:br>
              <a:rPr lang="en-US" altLang="en-US" b="1" dirty="0"/>
            </a:br>
            <a:r>
              <a:rPr lang="en-US" altLang="en-US" sz="2800" b="1" dirty="0"/>
              <a:t>“Book”</a:t>
            </a:r>
            <a:endParaRPr lang="en-US" altLang="en-US" sz="2800" dirty="0" smtClean="0"/>
          </a:p>
        </p:txBody>
      </p:sp>
      <p:sp>
        <p:nvSpPr>
          <p:cNvPr id="23557" name="Rectangle 3"/>
          <p:cNvSpPr>
            <a:spLocks noChangeArrowheads="1"/>
          </p:cNvSpPr>
          <p:nvPr/>
        </p:nvSpPr>
        <p:spPr bwMode="auto">
          <a:xfrm>
            <a:off x="990600" y="1676400"/>
            <a:ext cx="6477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ts val="0"/>
              </a:spcBef>
            </a:pPr>
            <a:r>
              <a:rPr lang="en-US" altLang="en-US" sz="3200" dirty="0"/>
              <a:t>And at the most concrete</a:t>
            </a:r>
            <a:r>
              <a:rPr lang="en-US" altLang="en-US" sz="3200" i="1" dirty="0"/>
              <a:t> </a:t>
            </a:r>
            <a:r>
              <a:rPr lang="en-US" altLang="en-US" sz="3200" dirty="0"/>
              <a:t>level, we may think of a “book” in the sense of ‘</a:t>
            </a:r>
            <a:r>
              <a:rPr lang="en-US" altLang="en-US" sz="3200" dirty="0">
                <a:solidFill>
                  <a:schemeClr val="tx2"/>
                </a:solidFill>
              </a:rPr>
              <a:t>the specific physical </a:t>
            </a:r>
            <a:r>
              <a:rPr lang="en-US" altLang="en-US" sz="3200" dirty="0" smtClean="0">
                <a:solidFill>
                  <a:schemeClr val="tx2"/>
                </a:solidFill>
              </a:rPr>
              <a:t>thing -- ink on paper, between covers -- you </a:t>
            </a:r>
            <a:r>
              <a:rPr lang="en-US" altLang="en-US" sz="3200" dirty="0">
                <a:solidFill>
                  <a:schemeClr val="tx2"/>
                </a:solidFill>
              </a:rPr>
              <a:t>take with you to the beach, or (</a:t>
            </a:r>
            <a:r>
              <a:rPr lang="en-US" altLang="en-US" sz="3200" i="1" dirty="0">
                <a:solidFill>
                  <a:schemeClr val="tx2"/>
                </a:solidFill>
              </a:rPr>
              <a:t>horrors!</a:t>
            </a:r>
            <a:r>
              <a:rPr lang="en-US" altLang="en-US" sz="3200" dirty="0">
                <a:solidFill>
                  <a:schemeClr val="tx2"/>
                </a:solidFill>
              </a:rPr>
              <a:t>) use to prop open a door</a:t>
            </a:r>
            <a:r>
              <a:rPr lang="en-US" altLang="en-US" sz="3200" dirty="0"/>
              <a:t>’</a:t>
            </a:r>
          </a:p>
          <a:p>
            <a:pPr eaLnBrk="1" hangingPunct="1">
              <a:spcBef>
                <a:spcPts val="0"/>
              </a:spcBef>
            </a:pPr>
            <a:r>
              <a:rPr lang="en-US" altLang="en-US" sz="3200" dirty="0"/>
              <a:t>A specific copy of a </a:t>
            </a:r>
            <a:r>
              <a:rPr lang="en-US" altLang="en-US" sz="3200" dirty="0" smtClean="0"/>
              <a:t>publication</a:t>
            </a:r>
            <a:endParaRPr lang="en-US" altLang="en-US" sz="3200" dirty="0"/>
          </a:p>
        </p:txBody>
      </p:sp>
      <p:sp>
        <p:nvSpPr>
          <p:cNvPr id="193542" name="Text Box 6"/>
          <p:cNvSpPr txBox="1">
            <a:spLocks noChangeArrowheads="1"/>
          </p:cNvSpPr>
          <p:nvPr/>
        </p:nvSpPr>
        <p:spPr bwMode="auto">
          <a:xfrm>
            <a:off x="990600" y="57912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3200" dirty="0">
                <a:latin typeface="Verdana" pitchFamily="34" charset="0"/>
                <a:sym typeface="Wingdings" pitchFamily="2" charset="2"/>
              </a:rPr>
              <a:t>	</a:t>
            </a:r>
            <a:r>
              <a:rPr lang="en-US" altLang="en-US" sz="3000" dirty="0" smtClean="0">
                <a:latin typeface="Verdana" pitchFamily="34" charset="0"/>
              </a:rPr>
              <a:t>FRBR </a:t>
            </a:r>
            <a:r>
              <a:rPr lang="en-US" altLang="en-US" sz="3000" dirty="0">
                <a:latin typeface="Verdana" pitchFamily="34" charset="0"/>
              </a:rPr>
              <a:t>calls this the </a:t>
            </a:r>
            <a:r>
              <a:rPr lang="en-US" altLang="en-US" sz="3000" b="1" dirty="0">
                <a:solidFill>
                  <a:schemeClr val="tx2"/>
                </a:solidFill>
                <a:latin typeface="Verdana" pitchFamily="34" charset="0"/>
              </a:rPr>
              <a:t>Item</a:t>
            </a:r>
          </a:p>
        </p:txBody>
      </p:sp>
      <p:pic>
        <p:nvPicPr>
          <p:cNvPr id="23559" name="Picture 11" descr="MC90043264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25908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789F2C47-789A-4EAE-B29D-F19B0720AAF9}" type="slidenum">
              <a:rPr lang="en-US" altLang="en-US" sz="1400" smtClean="0"/>
              <a:pPr eaLnBrk="1" hangingPunct="1">
                <a:spcBef>
                  <a:spcPct val="0"/>
                </a:spcBef>
                <a:buClrTx/>
                <a:buSzTx/>
                <a:buFontTx/>
                <a:buNone/>
              </a:pPr>
              <a:t>25</a:t>
            </a:fld>
            <a:endParaRPr lang="en-US" altLang="en-US" sz="1400" dirty="0" smtClean="0"/>
          </a:p>
        </p:txBody>
      </p:sp>
    </p:spTree>
    <p:extLst>
      <p:ext uri="{BB962C8B-B14F-4D97-AF65-F5344CB8AC3E}">
        <p14:creationId xmlns:p14="http://schemas.microsoft.com/office/powerpoint/2010/main" val="37124178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3542"/>
                                        </p:tgtEl>
                                        <p:attrNameLst>
                                          <p:attrName>style.visibility</p:attrName>
                                        </p:attrNameLst>
                                      </p:cBhvr>
                                      <p:to>
                                        <p:strVal val="visible"/>
                                      </p:to>
                                    </p:set>
                                    <p:animEffect transition="in" filter="dissolve">
                                      <p:cBhvr>
                                        <p:cTn id="7" dur="500"/>
                                        <p:tgtEl>
                                          <p:spTgt spid="193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13B5224A-3CA8-44BF-9E9F-D956CDEBBF2D}" type="slidenum">
              <a:rPr lang="en-US" altLang="en-US" sz="1400" smtClean="0"/>
              <a:pPr eaLnBrk="1" hangingPunct="1">
                <a:spcBef>
                  <a:spcPct val="0"/>
                </a:spcBef>
                <a:buClrTx/>
                <a:buSzTx/>
                <a:buFontTx/>
                <a:buNone/>
              </a:pPr>
              <a:t>26</a:t>
            </a:fld>
            <a:endParaRPr lang="en-US" altLang="en-US" sz="1400" dirty="0" smtClean="0"/>
          </a:p>
        </p:txBody>
      </p:sp>
      <p:sp>
        <p:nvSpPr>
          <p:cNvPr id="17412" name="Rectangle 2"/>
          <p:cNvSpPr>
            <a:spLocks noGrp="1" noChangeArrowheads="1"/>
          </p:cNvSpPr>
          <p:nvPr>
            <p:ph type="title"/>
          </p:nvPr>
        </p:nvSpPr>
        <p:spPr/>
        <p:txBody>
          <a:bodyPr/>
          <a:lstStyle/>
          <a:p>
            <a:pPr algn="ctr" eaLnBrk="1" hangingPunct="1">
              <a:defRPr/>
            </a:pPr>
            <a:r>
              <a:rPr lang="en-US" altLang="en-US" sz="3200" b="1" dirty="0" smtClean="0"/>
              <a:t>Group </a:t>
            </a:r>
            <a:r>
              <a:rPr lang="en-US" altLang="en-US" sz="3200" b="1" dirty="0"/>
              <a:t>1 Terminology –</a:t>
            </a:r>
            <a:br>
              <a:rPr lang="en-US" altLang="en-US" sz="3200" b="1" dirty="0"/>
            </a:br>
            <a:r>
              <a:rPr lang="en-US" altLang="en-US" sz="2800" b="1" dirty="0" smtClean="0"/>
              <a:t>Recap</a:t>
            </a:r>
            <a:endParaRPr lang="en-US" altLang="en-US" sz="3200" dirty="0" smtClean="0"/>
          </a:p>
        </p:txBody>
      </p:sp>
      <p:sp>
        <p:nvSpPr>
          <p:cNvPr id="153603" name="Rectangle 3"/>
          <p:cNvSpPr>
            <a:spLocks noGrp="1" noChangeArrowheads="1"/>
          </p:cNvSpPr>
          <p:nvPr>
            <p:ph type="body" sz="half" idx="1"/>
          </p:nvPr>
        </p:nvSpPr>
        <p:spPr>
          <a:xfrm>
            <a:off x="1370013" y="1827213"/>
            <a:ext cx="3354387" cy="3735388"/>
          </a:xfrm>
          <a:noFill/>
        </p:spPr>
        <p:txBody>
          <a:bodyPr/>
          <a:lstStyle/>
          <a:p>
            <a:pPr eaLnBrk="1" hangingPunct="1">
              <a:spcBef>
                <a:spcPts val="600"/>
              </a:spcBef>
            </a:pPr>
            <a:r>
              <a:rPr lang="en-US" altLang="en-US" sz="2800" dirty="0" smtClean="0"/>
              <a:t>Work</a:t>
            </a:r>
          </a:p>
          <a:p>
            <a:pPr eaLnBrk="1" hangingPunct="1">
              <a:spcBef>
                <a:spcPts val="600"/>
              </a:spcBef>
            </a:pPr>
            <a:endParaRPr lang="en-US" altLang="en-US" sz="2800" dirty="0" smtClean="0"/>
          </a:p>
          <a:p>
            <a:pPr eaLnBrk="1" hangingPunct="1">
              <a:spcBef>
                <a:spcPts val="600"/>
              </a:spcBef>
            </a:pPr>
            <a:r>
              <a:rPr lang="en-US" altLang="en-US" sz="2800" dirty="0" smtClean="0"/>
              <a:t>Expression</a:t>
            </a:r>
          </a:p>
          <a:p>
            <a:pPr eaLnBrk="1" hangingPunct="1">
              <a:spcBef>
                <a:spcPts val="600"/>
              </a:spcBef>
            </a:pPr>
            <a:endParaRPr lang="en-US" altLang="en-US" sz="2800" dirty="0" smtClean="0"/>
          </a:p>
          <a:p>
            <a:pPr eaLnBrk="1" hangingPunct="1">
              <a:spcBef>
                <a:spcPts val="600"/>
              </a:spcBef>
            </a:pPr>
            <a:r>
              <a:rPr lang="en-US" altLang="en-US" sz="2800" dirty="0" smtClean="0"/>
              <a:t>Manifestation</a:t>
            </a:r>
          </a:p>
          <a:p>
            <a:pPr eaLnBrk="1" hangingPunct="1">
              <a:spcBef>
                <a:spcPts val="600"/>
              </a:spcBef>
            </a:pPr>
            <a:endParaRPr lang="en-US" altLang="en-US" sz="2800" dirty="0" smtClean="0"/>
          </a:p>
          <a:p>
            <a:pPr eaLnBrk="1" hangingPunct="1">
              <a:spcBef>
                <a:spcPts val="600"/>
              </a:spcBef>
            </a:pPr>
            <a:r>
              <a:rPr lang="en-US" altLang="en-US" sz="2800" dirty="0" smtClean="0"/>
              <a:t>Item</a:t>
            </a:r>
          </a:p>
        </p:txBody>
      </p:sp>
      <p:sp>
        <p:nvSpPr>
          <p:cNvPr id="17422" name="Line 14"/>
          <p:cNvSpPr>
            <a:spLocks noChangeShapeType="1"/>
          </p:cNvSpPr>
          <p:nvPr/>
        </p:nvSpPr>
        <p:spPr bwMode="auto">
          <a:xfrm>
            <a:off x="838200" y="3614157"/>
            <a:ext cx="7391400" cy="0"/>
          </a:xfrm>
          <a:prstGeom prst="line">
            <a:avLst/>
          </a:prstGeom>
          <a:noFill/>
          <a:ln w="19050">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3" name="Text Box 15"/>
          <p:cNvSpPr txBox="1">
            <a:spLocks noChangeArrowheads="1"/>
          </p:cNvSpPr>
          <p:nvPr/>
        </p:nvSpPr>
        <p:spPr bwMode="auto">
          <a:xfrm>
            <a:off x="5257800" y="2286000"/>
            <a:ext cx="2971800"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ts val="600"/>
              </a:spcBef>
              <a:buClrTx/>
              <a:buSzTx/>
              <a:buFontTx/>
              <a:buNone/>
            </a:pPr>
            <a:r>
              <a:rPr lang="en-US" altLang="en-US" sz="2800" i="1" dirty="0">
                <a:solidFill>
                  <a:schemeClr val="tx2"/>
                </a:solidFill>
                <a:latin typeface="Verdana" pitchFamily="34" charset="0"/>
              </a:rPr>
              <a:t>Abstract</a:t>
            </a:r>
          </a:p>
          <a:p>
            <a:pPr algn="ctr" eaLnBrk="1" hangingPunct="1">
              <a:spcBef>
                <a:spcPts val="600"/>
              </a:spcBef>
              <a:buClrTx/>
              <a:buSzTx/>
              <a:buFontTx/>
              <a:buNone/>
            </a:pPr>
            <a:endParaRPr lang="en-US" altLang="en-US" sz="2800" dirty="0">
              <a:solidFill>
                <a:schemeClr val="tx2"/>
              </a:solidFill>
              <a:latin typeface="Verdana" pitchFamily="34" charset="0"/>
            </a:endParaRPr>
          </a:p>
          <a:p>
            <a:pPr algn="ctr" eaLnBrk="1" hangingPunct="1">
              <a:spcBef>
                <a:spcPts val="600"/>
              </a:spcBef>
              <a:buClrTx/>
              <a:buSzTx/>
              <a:buFontTx/>
              <a:buNone/>
            </a:pPr>
            <a:endParaRPr lang="en-US" altLang="en-US" sz="2800" dirty="0">
              <a:solidFill>
                <a:schemeClr val="tx2"/>
              </a:solidFill>
              <a:latin typeface="Verdana" pitchFamily="34" charset="0"/>
            </a:endParaRPr>
          </a:p>
          <a:p>
            <a:pPr algn="ctr" eaLnBrk="1" hangingPunct="1">
              <a:spcBef>
                <a:spcPts val="600"/>
              </a:spcBef>
              <a:buClrTx/>
              <a:buSzTx/>
              <a:buFontTx/>
              <a:buNone/>
            </a:pPr>
            <a:endParaRPr lang="en-US" altLang="en-US" sz="2800" i="1" dirty="0" smtClean="0">
              <a:solidFill>
                <a:schemeClr val="tx2"/>
              </a:solidFill>
              <a:latin typeface="Verdana" pitchFamily="34" charset="0"/>
            </a:endParaRPr>
          </a:p>
          <a:p>
            <a:pPr algn="ctr" eaLnBrk="1" hangingPunct="1">
              <a:spcBef>
                <a:spcPts val="1800"/>
              </a:spcBef>
              <a:buClrTx/>
              <a:buSzTx/>
              <a:buFontTx/>
              <a:buNone/>
            </a:pPr>
            <a:r>
              <a:rPr lang="en-US" altLang="en-US" sz="2800" i="1" dirty="0" smtClean="0">
                <a:solidFill>
                  <a:schemeClr val="tx2"/>
                </a:solidFill>
                <a:latin typeface="Verdana" pitchFamily="34" charset="0"/>
              </a:rPr>
              <a:t>Concrete</a:t>
            </a:r>
            <a:endParaRPr lang="en-US" altLang="en-US" sz="2800" i="1" dirty="0">
              <a:solidFill>
                <a:schemeClr val="tx2"/>
              </a:solidFill>
              <a:latin typeface="Verdana" pitchFamily="34" charset="0"/>
            </a:endParaRPr>
          </a:p>
        </p:txBody>
      </p:sp>
      <p:sp>
        <p:nvSpPr>
          <p:cNvPr id="2" name="TextBox 1"/>
          <p:cNvSpPr txBox="1"/>
          <p:nvPr/>
        </p:nvSpPr>
        <p:spPr>
          <a:xfrm>
            <a:off x="3200400" y="5791200"/>
            <a:ext cx="3352800" cy="523220"/>
          </a:xfrm>
          <a:prstGeom prst="rect">
            <a:avLst/>
          </a:prstGeom>
          <a:noFill/>
        </p:spPr>
        <p:txBody>
          <a:bodyPr wrap="square" rtlCol="0">
            <a:spAutoFit/>
          </a:bodyPr>
          <a:lstStyle/>
          <a:p>
            <a:pPr algn="ctr"/>
            <a:r>
              <a:rPr lang="en-US" sz="2800" b="1" dirty="0" smtClean="0">
                <a:solidFill>
                  <a:schemeClr val="tx2"/>
                </a:solidFill>
              </a:rPr>
              <a:t>“Products”</a:t>
            </a:r>
            <a:endParaRPr lang="en-US" sz="2800" b="1" dirty="0">
              <a:solidFill>
                <a:schemeClr val="tx2"/>
              </a:solidFill>
            </a:endParaRPr>
          </a:p>
        </p:txBody>
      </p:sp>
    </p:spTree>
    <p:extLst>
      <p:ext uri="{BB962C8B-B14F-4D97-AF65-F5344CB8AC3E}">
        <p14:creationId xmlns:p14="http://schemas.microsoft.com/office/powerpoint/2010/main" val="19205127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iterate type="wd">
                                    <p:tmAbs val="500"/>
                                  </p:iterate>
                                  <p:childTnLst>
                                    <p:set>
                                      <p:cBhvr>
                                        <p:cTn id="6" dur="1" fill="hold">
                                          <p:stCondLst>
                                            <p:cond delay="0"/>
                                          </p:stCondLst>
                                        </p:cTn>
                                        <p:tgtEl>
                                          <p:spTgt spid="153603">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1000"/>
                                  </p:stCondLst>
                                  <p:iterate type="wd">
                                    <p:tmAbs val="500"/>
                                  </p:iterate>
                                  <p:childTnLst>
                                    <p:set>
                                      <p:cBhvr>
                                        <p:cTn id="9" dur="1" fill="hold">
                                          <p:stCondLst>
                                            <p:cond delay="0"/>
                                          </p:stCondLst>
                                        </p:cTn>
                                        <p:tgtEl>
                                          <p:spTgt spid="153603">
                                            <p:txEl>
                                              <p:pRg st="2" end="2"/>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iterate type="wd">
                                    <p:tmAbs val="500"/>
                                  </p:iterate>
                                  <p:childTnLst>
                                    <p:set>
                                      <p:cBhvr>
                                        <p:cTn id="12" dur="1" fill="hold">
                                          <p:stCondLst>
                                            <p:cond delay="0"/>
                                          </p:stCondLst>
                                        </p:cTn>
                                        <p:tgtEl>
                                          <p:spTgt spid="153603">
                                            <p:txEl>
                                              <p:pRg st="4" end="4"/>
                                            </p:txEl>
                                          </p:spTgt>
                                        </p:tgtEl>
                                        <p:attrNameLst>
                                          <p:attrName>style.visibility</p:attrName>
                                        </p:attrNameLst>
                                      </p:cBhvr>
                                      <p:to>
                                        <p:strVal val="visible"/>
                                      </p:to>
                                    </p:set>
                                  </p:childTnLst>
                                </p:cTn>
                              </p:par>
                            </p:childTnLst>
                          </p:cTn>
                        </p:par>
                        <p:par>
                          <p:cTn id="13" fill="hold" nodeType="afterGroup">
                            <p:stCondLst>
                              <p:cond delay="3000"/>
                            </p:stCondLst>
                            <p:childTnLst>
                              <p:par>
                                <p:cTn id="14" presetID="1" presetClass="entr" presetSubtype="0" fill="hold" nodeType="afterEffect">
                                  <p:stCondLst>
                                    <p:cond delay="1000"/>
                                  </p:stCondLst>
                                  <p:iterate type="wd">
                                    <p:tmAbs val="500"/>
                                  </p:iterate>
                                  <p:childTnLst>
                                    <p:set>
                                      <p:cBhvr>
                                        <p:cTn id="15" dur="1" fill="hold">
                                          <p:stCondLst>
                                            <p:cond delay="0"/>
                                          </p:stCondLst>
                                        </p:cTn>
                                        <p:tgtEl>
                                          <p:spTgt spid="153603">
                                            <p:txEl>
                                              <p:pRg st="6" end="6"/>
                                            </p:txEl>
                                          </p:spTgt>
                                        </p:tgtEl>
                                        <p:attrNameLst>
                                          <p:attrName>style.visibility</p:attrName>
                                        </p:attrNameLst>
                                      </p:cBhvr>
                                      <p:to>
                                        <p:strVal val="visible"/>
                                      </p:to>
                                    </p:set>
                                  </p:childTnLst>
                                </p:cTn>
                              </p:par>
                            </p:childTnLst>
                          </p:cTn>
                        </p:par>
                        <p:par>
                          <p:cTn id="16" fill="hold" nodeType="afterGroup">
                            <p:stCondLst>
                              <p:cond delay="4000"/>
                            </p:stCondLst>
                            <p:childTnLst>
                              <p:par>
                                <p:cTn id="17" presetID="1" presetClass="entr" presetSubtype="0" fill="hold" grpId="0" nodeType="afterEffect">
                                  <p:stCondLst>
                                    <p:cond delay="1000"/>
                                  </p:stCondLst>
                                  <p:childTnLst>
                                    <p:set>
                                      <p:cBhvr>
                                        <p:cTn id="18" dur="1" fill="hold">
                                          <p:stCondLst>
                                            <p:cond delay="0"/>
                                          </p:stCondLst>
                                        </p:cTn>
                                        <p:tgtEl>
                                          <p:spTgt spid="17422"/>
                                        </p:tgtEl>
                                        <p:attrNameLst>
                                          <p:attrName>style.visibility</p:attrName>
                                        </p:attrNameLst>
                                      </p:cBhvr>
                                      <p:to>
                                        <p:strVal val="visible"/>
                                      </p:to>
                                    </p:set>
                                  </p:childTnLst>
                                </p:cTn>
                              </p:par>
                            </p:childTnLst>
                          </p:cTn>
                        </p:par>
                        <p:par>
                          <p:cTn id="19" fill="hold" nodeType="afterGroup">
                            <p:stCondLst>
                              <p:cond delay="5000"/>
                            </p:stCondLst>
                            <p:childTnLst>
                              <p:par>
                                <p:cTn id="20" presetID="1" presetClass="entr" presetSubtype="0" fill="hold" grpId="0" nodeType="afterEffect">
                                  <p:stCondLst>
                                    <p:cond delay="500"/>
                                  </p:stCondLst>
                                  <p:childTnLst>
                                    <p:set>
                                      <p:cBhvr>
                                        <p:cTn id="21" dur="1" fill="hold">
                                          <p:stCondLst>
                                            <p:cond delay="0"/>
                                          </p:stCondLst>
                                        </p:cTn>
                                        <p:tgtEl>
                                          <p:spTgt spid="17423">
                                            <p:txEl>
                                              <p:pRg st="0" end="0"/>
                                            </p:txEl>
                                          </p:spTgt>
                                        </p:tgtEl>
                                        <p:attrNameLst>
                                          <p:attrName>style.visibility</p:attrName>
                                        </p:attrNameLst>
                                      </p:cBhvr>
                                      <p:to>
                                        <p:strVal val="visible"/>
                                      </p:to>
                                    </p:set>
                                  </p:childTnLst>
                                </p:cTn>
                              </p:par>
                            </p:childTnLst>
                          </p:cTn>
                        </p:par>
                        <p:par>
                          <p:cTn id="22" fill="hold">
                            <p:stCondLst>
                              <p:cond delay="5500"/>
                            </p:stCondLst>
                            <p:childTnLst>
                              <p:par>
                                <p:cTn id="23" presetID="1" presetClass="entr" presetSubtype="0" fill="hold" grpId="0" nodeType="afterEffect">
                                  <p:stCondLst>
                                    <p:cond delay="500"/>
                                  </p:stCondLst>
                                  <p:childTnLst>
                                    <p:set>
                                      <p:cBhvr>
                                        <p:cTn id="24" dur="1" fill="hold">
                                          <p:stCondLst>
                                            <p:cond delay="0"/>
                                          </p:stCondLst>
                                        </p:cTn>
                                        <p:tgtEl>
                                          <p:spTgt spid="1742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423">
                                            <p:txEl>
                                              <p:pRg st="4" end="4"/>
                                            </p:txEl>
                                          </p:spTgt>
                                        </p:tgtEl>
                                        <p:attrNameLst>
                                          <p:attrName>style.visibility</p:attrName>
                                        </p:attrNameLst>
                                      </p:cBhvr>
                                      <p:to>
                                        <p:strVal val="visible"/>
                                      </p:to>
                                    </p:set>
                                  </p:childTnLst>
                                </p:cTn>
                              </p:par>
                            </p:childTnLst>
                          </p:cTn>
                        </p:par>
                        <p:par>
                          <p:cTn id="27" fill="hold">
                            <p:stCondLst>
                              <p:cond delay="6000"/>
                            </p:stCondLst>
                            <p:childTnLst>
                              <p:par>
                                <p:cTn id="28" presetID="9" presetClass="entr" presetSubtype="0" fill="hold" grpId="0" nodeType="afterEffect">
                                  <p:stCondLst>
                                    <p:cond delay="1000"/>
                                  </p:stCondLst>
                                  <p:childTnLst>
                                    <p:set>
                                      <p:cBhvr>
                                        <p:cTn id="29" dur="1" fill="hold">
                                          <p:stCondLst>
                                            <p:cond delay="0"/>
                                          </p:stCondLst>
                                        </p:cTn>
                                        <p:tgtEl>
                                          <p:spTgt spid="2"/>
                                        </p:tgtEl>
                                        <p:attrNameLst>
                                          <p:attrName>style.visibility</p:attrName>
                                        </p:attrNameLst>
                                      </p:cBhvr>
                                      <p:to>
                                        <p:strVal val="visible"/>
                                      </p:to>
                                    </p:set>
                                    <p:animEffect transition="in" filter="dissolv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2" grpId="0" animBg="1"/>
      <p:bldP spid="17423" grpId="0" build="allAtOnce"/>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F11D7F22-9AF5-4131-9CEB-D82582844555}" type="slidenum">
              <a:rPr lang="en-US" altLang="en-US" sz="1400" smtClean="0"/>
              <a:pPr eaLnBrk="1" hangingPunct="1">
                <a:spcBef>
                  <a:spcPct val="0"/>
                </a:spcBef>
                <a:buClrTx/>
                <a:buSzTx/>
                <a:buFontTx/>
                <a:buNone/>
              </a:pPr>
              <a:t>27</a:t>
            </a:fld>
            <a:endParaRPr lang="en-US" altLang="en-US" sz="1400" dirty="0" smtClean="0"/>
          </a:p>
        </p:txBody>
      </p:sp>
      <p:sp>
        <p:nvSpPr>
          <p:cNvPr id="25603" name="Rectangle 2"/>
          <p:cNvSpPr>
            <a:spLocks noGrp="1" noChangeArrowheads="1"/>
          </p:cNvSpPr>
          <p:nvPr>
            <p:ph type="title"/>
          </p:nvPr>
        </p:nvSpPr>
        <p:spPr/>
        <p:txBody>
          <a:bodyPr/>
          <a:lstStyle/>
          <a:p>
            <a:pPr algn="ctr" eaLnBrk="1" hangingPunct="1"/>
            <a:r>
              <a:rPr lang="en-US" altLang="en-US" sz="3200" b="1" dirty="0"/>
              <a:t>Group 1 </a:t>
            </a:r>
            <a:r>
              <a:rPr lang="en-US" altLang="en-US" sz="3200" b="1" dirty="0" smtClean="0"/>
              <a:t>Terminology</a:t>
            </a:r>
            <a:endParaRPr lang="en-US" altLang="en-US" sz="3200" dirty="0" smtClean="0"/>
          </a:p>
        </p:txBody>
      </p:sp>
      <p:sp>
        <p:nvSpPr>
          <p:cNvPr id="25604" name="Rectangle 3"/>
          <p:cNvSpPr>
            <a:spLocks noGrp="1" noChangeArrowheads="1"/>
          </p:cNvSpPr>
          <p:nvPr>
            <p:ph type="body" idx="1"/>
          </p:nvPr>
        </p:nvSpPr>
        <p:spPr>
          <a:xfrm>
            <a:off x="1143000" y="1676401"/>
            <a:ext cx="7620000" cy="4724400"/>
          </a:xfrm>
        </p:spPr>
        <p:txBody>
          <a:bodyPr/>
          <a:lstStyle/>
          <a:p>
            <a:pPr eaLnBrk="1" hangingPunct="1"/>
            <a:r>
              <a:rPr lang="en-US" altLang="en-US" sz="2800" dirty="0" smtClean="0"/>
              <a:t>When you catalog a “book” on your desk:</a:t>
            </a:r>
          </a:p>
          <a:p>
            <a:pPr lvl="1" eaLnBrk="1" hangingPunct="1"/>
            <a:r>
              <a:rPr lang="en-US" altLang="en-US" sz="2400" dirty="0" smtClean="0"/>
              <a:t>You are working with a FRBR Group 1 </a:t>
            </a:r>
            <a:r>
              <a:rPr lang="en-US" altLang="en-US" sz="2400" i="1" dirty="0" smtClean="0">
                <a:solidFill>
                  <a:schemeClr val="tx2"/>
                </a:solidFill>
              </a:rPr>
              <a:t>Item</a:t>
            </a:r>
          </a:p>
          <a:p>
            <a:pPr lvl="1" eaLnBrk="1" hangingPunct="1"/>
            <a:r>
              <a:rPr lang="en-US" altLang="en-US" sz="2400" dirty="0" smtClean="0"/>
              <a:t>The bibliographic record you create will represent a FRBR Group 1 </a:t>
            </a:r>
            <a:r>
              <a:rPr lang="en-US" altLang="en-US" sz="2400" i="1" dirty="0" smtClean="0">
                <a:solidFill>
                  <a:schemeClr val="tx2"/>
                </a:solidFill>
              </a:rPr>
              <a:t>Manifestation, </a:t>
            </a:r>
            <a:r>
              <a:rPr lang="en-US" altLang="en-US" sz="2400" dirty="0" smtClean="0"/>
              <a:t>with some characteristics of the contained </a:t>
            </a:r>
            <a:r>
              <a:rPr lang="en-US" altLang="en-US" sz="2400" i="1" dirty="0" smtClean="0">
                <a:solidFill>
                  <a:schemeClr val="tx2"/>
                </a:solidFill>
              </a:rPr>
              <a:t>Work</a:t>
            </a:r>
            <a:r>
              <a:rPr lang="en-US" altLang="en-US" sz="2400" dirty="0" smtClean="0"/>
              <a:t> and </a:t>
            </a:r>
            <a:r>
              <a:rPr lang="en-US" altLang="en-US" sz="2400" i="1" dirty="0" smtClean="0">
                <a:solidFill>
                  <a:schemeClr val="tx2"/>
                </a:solidFill>
              </a:rPr>
              <a:t>Expression</a:t>
            </a:r>
          </a:p>
          <a:p>
            <a:pPr lvl="1" eaLnBrk="1" hangingPunct="1"/>
            <a:r>
              <a:rPr lang="en-US" altLang="en-US" sz="2400" dirty="0" smtClean="0"/>
              <a:t>Attributes of other FRBR entities may also appear in the bibliographic record</a:t>
            </a:r>
          </a:p>
          <a:p>
            <a:pPr eaLnBrk="1" hangingPunct="1"/>
            <a:r>
              <a:rPr lang="en-US" altLang="en-US" sz="2800" dirty="0" smtClean="0"/>
              <a:t>Analogy to Amazon </a:t>
            </a:r>
          </a:p>
        </p:txBody>
      </p:sp>
    </p:spTree>
    <p:extLst>
      <p:ext uri="{BB962C8B-B14F-4D97-AF65-F5344CB8AC3E}">
        <p14:creationId xmlns:p14="http://schemas.microsoft.com/office/powerpoint/2010/main" val="196664580"/>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idx="1"/>
          </p:nvPr>
        </p:nvSpPr>
        <p:spPr>
          <a:xfrm>
            <a:off x="1219200" y="1676401"/>
            <a:ext cx="7315200" cy="4572000"/>
          </a:xfrm>
        </p:spPr>
        <p:txBody>
          <a:bodyPr/>
          <a:lstStyle/>
          <a:p>
            <a:pPr eaLnBrk="1" hangingPunct="1">
              <a:lnSpc>
                <a:spcPct val="90000"/>
              </a:lnSpc>
            </a:pPr>
            <a:r>
              <a:rPr lang="en-US" altLang="en-US" sz="2800" dirty="0" smtClean="0">
                <a:solidFill>
                  <a:schemeClr val="tx2"/>
                </a:solidFill>
              </a:rPr>
              <a:t>Abstract</a:t>
            </a:r>
            <a:r>
              <a:rPr lang="en-US" altLang="en-US" sz="2800" dirty="0" smtClean="0"/>
              <a:t> entity -- </a:t>
            </a:r>
            <a:r>
              <a:rPr lang="en-US" altLang="en-US" sz="2800" dirty="0" smtClean="0">
                <a:solidFill>
                  <a:schemeClr val="tx2"/>
                </a:solidFill>
              </a:rPr>
              <a:t>ideas</a:t>
            </a:r>
          </a:p>
          <a:p>
            <a:pPr eaLnBrk="1" hangingPunct="1">
              <a:lnSpc>
                <a:spcPct val="90000"/>
              </a:lnSpc>
            </a:pPr>
            <a:r>
              <a:rPr lang="en-US" altLang="en-US" sz="2800" dirty="0" smtClean="0"/>
              <a:t>Recognized through individual realizations or expressions</a:t>
            </a:r>
          </a:p>
          <a:p>
            <a:pPr eaLnBrk="1" hangingPunct="1">
              <a:lnSpc>
                <a:spcPct val="90000"/>
              </a:lnSpc>
            </a:pPr>
            <a:endParaRPr lang="en-US" altLang="en-US" sz="2800" dirty="0" smtClean="0"/>
          </a:p>
          <a:p>
            <a:pPr eaLnBrk="1" hangingPunct="1">
              <a:lnSpc>
                <a:spcPct val="90000"/>
              </a:lnSpc>
            </a:pPr>
            <a:r>
              <a:rPr lang="en-US" altLang="en-US" sz="2800" dirty="0" smtClean="0"/>
              <a:t>Selected attributes:</a:t>
            </a:r>
          </a:p>
          <a:p>
            <a:pPr lvl="1" eaLnBrk="1" hangingPunct="1">
              <a:lnSpc>
                <a:spcPct val="90000"/>
              </a:lnSpc>
            </a:pPr>
            <a:r>
              <a:rPr lang="en-US" altLang="en-US" sz="2400" dirty="0" smtClean="0">
                <a:ea typeface="MS PGothic" pitchFamily="34" charset="-128"/>
              </a:rPr>
              <a:t>Title of the Work</a:t>
            </a:r>
          </a:p>
          <a:p>
            <a:pPr lvl="1" eaLnBrk="1" hangingPunct="1">
              <a:lnSpc>
                <a:spcPct val="90000"/>
              </a:lnSpc>
            </a:pPr>
            <a:r>
              <a:rPr lang="en-US" altLang="en-US" sz="2400" dirty="0" smtClean="0">
                <a:ea typeface="MS PGothic" pitchFamily="34" charset="-128"/>
              </a:rPr>
              <a:t>Form of Work</a:t>
            </a:r>
          </a:p>
        </p:txBody>
      </p:sp>
      <p:sp>
        <p:nvSpPr>
          <p:cNvPr id="26627" name="Rectangle 2"/>
          <p:cNvSpPr>
            <a:spLocks noGrp="1" noChangeArrowheads="1"/>
          </p:cNvSpPr>
          <p:nvPr>
            <p:ph type="title"/>
          </p:nvPr>
        </p:nvSpPr>
        <p:spPr/>
        <p:txBody>
          <a:bodyPr/>
          <a:lstStyle/>
          <a:p>
            <a:pPr algn="ctr" eaLnBrk="1" hangingPunct="1"/>
            <a:r>
              <a:rPr lang="en-US" altLang="en-US" sz="3200" b="1" dirty="0" smtClean="0"/>
              <a:t>The WEMI Entities –</a:t>
            </a:r>
            <a:br>
              <a:rPr lang="en-US" altLang="en-US" sz="3200" b="1" dirty="0" smtClean="0"/>
            </a:br>
            <a:r>
              <a:rPr lang="en-US" altLang="en-US" sz="2800" b="1" dirty="0" smtClean="0"/>
              <a:t>Work</a:t>
            </a:r>
          </a:p>
        </p:txBody>
      </p:sp>
      <p:sp>
        <p:nvSpPr>
          <p:cNvPr id="2662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F7EF78EC-AA83-41BF-A8E3-ED04CD8DBF43}" type="slidenum">
              <a:rPr lang="en-US" altLang="en-US" sz="1400" smtClean="0"/>
              <a:pPr eaLnBrk="1" hangingPunct="1">
                <a:spcBef>
                  <a:spcPct val="0"/>
                </a:spcBef>
                <a:buClrTx/>
                <a:buSzTx/>
                <a:buFontTx/>
                <a:buNone/>
              </a:pPr>
              <a:t>28</a:t>
            </a:fld>
            <a:endParaRPr lang="en-US" altLang="en-US" sz="1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5680" y="3857265"/>
            <a:ext cx="1188720" cy="1587003"/>
          </a:xfrm>
          <a:prstGeom prst="rect">
            <a:avLst/>
          </a:prstGeom>
          <a:ln w="12700">
            <a:solidFill>
              <a:schemeClr val="tx2"/>
            </a:solidFill>
          </a:ln>
        </p:spPr>
      </p:pic>
    </p:spTree>
    <p:extLst>
      <p:ext uri="{BB962C8B-B14F-4D97-AF65-F5344CB8AC3E}">
        <p14:creationId xmlns:p14="http://schemas.microsoft.com/office/powerpoint/2010/main" val="11279075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EEFA92B2-B2A0-45A6-9347-FC7384DA0AAF}" type="slidenum">
              <a:rPr lang="en-US" altLang="en-US" sz="1400"/>
              <a:pPr algn="r" eaLnBrk="1" hangingPunct="1">
                <a:spcBef>
                  <a:spcPct val="0"/>
                </a:spcBef>
                <a:buClrTx/>
                <a:buSzTx/>
                <a:buFontTx/>
                <a:buNone/>
              </a:pPr>
              <a:t>29</a:t>
            </a:fld>
            <a:endParaRPr lang="en-US" altLang="en-US" sz="1400" dirty="0"/>
          </a:p>
        </p:txBody>
      </p:sp>
      <p:sp>
        <p:nvSpPr>
          <p:cNvPr id="194562" name="Rectangle 2"/>
          <p:cNvSpPr>
            <a:spLocks noChangeArrowheads="1"/>
          </p:cNvSpPr>
          <p:nvPr/>
        </p:nvSpPr>
        <p:spPr bwMode="auto">
          <a:xfrm>
            <a:off x="762000" y="4953000"/>
            <a:ext cx="6019800" cy="609600"/>
          </a:xfrm>
          <a:prstGeom prst="rect">
            <a:avLst/>
          </a:prstGeom>
          <a:solidFill>
            <a:srgbClr val="FFFF99"/>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27652" name="Rectangle 3"/>
          <p:cNvSpPr>
            <a:spLocks noGrp="1" noChangeArrowheads="1"/>
          </p:cNvSpPr>
          <p:nvPr>
            <p:ph type="body" idx="4294967295"/>
          </p:nvPr>
        </p:nvSpPr>
        <p:spPr>
          <a:xfrm>
            <a:off x="914400" y="1676400"/>
            <a:ext cx="8001000" cy="4343400"/>
          </a:xfrm>
        </p:spPr>
        <p:txBody>
          <a:bodyPr/>
          <a:lstStyle/>
          <a:p>
            <a:pPr marL="571500" indent="-571500" eaLnBrk="1" hangingPunct="1">
              <a:spcBef>
                <a:spcPts val="600"/>
              </a:spcBef>
              <a:buClr>
                <a:schemeClr val="tx1"/>
              </a:buClr>
              <a:buSzTx/>
              <a:buFont typeface="Wingdings" pitchFamily="2" charset="2"/>
              <a:buAutoNum type="alphaUcPeriod"/>
            </a:pPr>
            <a:r>
              <a:rPr lang="en-US" altLang="en-US" sz="2800" dirty="0" smtClean="0"/>
              <a:t>Digitized version of the printed Oxford University Press text published in 2008</a:t>
            </a:r>
          </a:p>
          <a:p>
            <a:pPr marL="571500" indent="-571500" eaLnBrk="1" hangingPunct="1">
              <a:spcBef>
                <a:spcPts val="600"/>
              </a:spcBef>
              <a:buClr>
                <a:schemeClr val="tx1"/>
              </a:buClr>
              <a:buSzTx/>
              <a:buFont typeface="Wingdings" pitchFamily="2" charset="2"/>
              <a:buAutoNum type="alphaUcPeriod"/>
            </a:pPr>
            <a:r>
              <a:rPr lang="en-US" altLang="en-US" sz="2800" dirty="0" smtClean="0"/>
              <a:t>Leather bound autographed copy in Rare Books Collection </a:t>
            </a:r>
          </a:p>
          <a:p>
            <a:pPr marL="571500" indent="-571500" eaLnBrk="1" hangingPunct="1">
              <a:spcBef>
                <a:spcPts val="600"/>
              </a:spcBef>
              <a:buClr>
                <a:schemeClr val="tx1"/>
              </a:buClr>
              <a:buSzTx/>
              <a:buFont typeface="Wingdings" pitchFamily="2" charset="2"/>
              <a:buAutoNum type="alphaUcPeriod"/>
            </a:pPr>
            <a:r>
              <a:rPr lang="en-US" altLang="en-US" sz="2800" dirty="0" smtClean="0"/>
              <a:t>French translation</a:t>
            </a:r>
          </a:p>
          <a:p>
            <a:pPr marL="571500" indent="-571500" eaLnBrk="1" hangingPunct="1">
              <a:spcBef>
                <a:spcPts val="600"/>
              </a:spcBef>
              <a:buClr>
                <a:schemeClr val="tx1"/>
              </a:buClr>
              <a:buSzTx/>
              <a:buFont typeface="Wingdings" pitchFamily="2" charset="2"/>
              <a:buAutoNum type="alphaUcPeriod"/>
            </a:pPr>
            <a:r>
              <a:rPr lang="en-US" altLang="en-US" sz="2800" dirty="0" smtClean="0"/>
              <a:t>London Symphony Orchestra 2005 performance</a:t>
            </a:r>
          </a:p>
          <a:p>
            <a:pPr marL="571500" indent="-571500" eaLnBrk="1" hangingPunct="1">
              <a:spcBef>
                <a:spcPts val="600"/>
              </a:spcBef>
              <a:buClr>
                <a:schemeClr val="tx1"/>
              </a:buClr>
              <a:buSzTx/>
              <a:buFont typeface="Wingdings" pitchFamily="2" charset="2"/>
              <a:buAutoNum type="alphaUcPeriod"/>
            </a:pPr>
            <a:r>
              <a:rPr lang="en-US" altLang="en-US" sz="2800" dirty="0" smtClean="0"/>
              <a:t>Shakespeare’s play </a:t>
            </a:r>
            <a:r>
              <a:rPr lang="en-US" altLang="en-US" sz="2800" i="1" dirty="0" smtClean="0"/>
              <a:t>Hamlet</a:t>
            </a:r>
            <a:endParaRPr lang="en-US" altLang="en-US" sz="2800" dirty="0" smtClean="0"/>
          </a:p>
        </p:txBody>
      </p:sp>
      <p:sp>
        <p:nvSpPr>
          <p:cNvPr id="27653"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60C7AD72-70EC-4557-88AA-CBB5478F592D}" type="slidenum">
              <a:rPr lang="en-US" altLang="en-US" sz="1400">
                <a:solidFill>
                  <a:srgbClr val="FFFFFF"/>
                </a:solidFill>
                <a:latin typeface="Perpetua" pitchFamily="18" charset="0"/>
              </a:rPr>
              <a:pPr algn="ctr" eaLnBrk="1" hangingPunct="1">
                <a:spcBef>
                  <a:spcPct val="0"/>
                </a:spcBef>
                <a:buClrTx/>
                <a:buSzTx/>
                <a:buFontTx/>
                <a:buNone/>
              </a:pPr>
              <a:t>29</a:t>
            </a:fld>
            <a:endParaRPr lang="en-US" altLang="en-US" sz="1400" dirty="0">
              <a:solidFill>
                <a:srgbClr val="FFFFFF"/>
              </a:solidFill>
              <a:latin typeface="Perpetua" pitchFamily="18" charset="0"/>
            </a:endParaRPr>
          </a:p>
        </p:txBody>
      </p:sp>
      <p:sp>
        <p:nvSpPr>
          <p:cNvPr id="27654" name="Rectangle 2"/>
          <p:cNvSpPr>
            <a:spLocks noGrp="1" noChangeArrowheads="1"/>
          </p:cNvSpPr>
          <p:nvPr>
            <p:ph type="title" idx="4294967295"/>
          </p:nvPr>
        </p:nvSpPr>
        <p:spPr>
          <a:xfrm>
            <a:off x="1371600" y="228600"/>
            <a:ext cx="7313613" cy="1143000"/>
          </a:xfrm>
        </p:spPr>
        <p:txBody>
          <a:bodyPr bIns="91440"/>
          <a:lstStyle/>
          <a:p>
            <a:pPr algn="ctr" eaLnBrk="1" hangingPunct="1"/>
            <a:r>
              <a:rPr lang="en-US" altLang="en-US" sz="3200" b="1" dirty="0" smtClean="0"/>
              <a:t>Identify the FRBR </a:t>
            </a:r>
            <a:r>
              <a:rPr lang="en-US" altLang="en-US" sz="3200" b="1" i="1" dirty="0" smtClean="0"/>
              <a:t>Work</a:t>
            </a:r>
          </a:p>
        </p:txBody>
      </p:sp>
      <p:sp>
        <p:nvSpPr>
          <p:cNvPr id="2765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91EEEA56-3D8D-4EA1-8BAB-5097BF032956}" type="slidenum">
              <a:rPr lang="en-US" altLang="en-US" sz="1400" smtClean="0"/>
              <a:pPr eaLnBrk="1" hangingPunct="1">
                <a:spcBef>
                  <a:spcPct val="0"/>
                </a:spcBef>
                <a:buClrTx/>
                <a:buSzTx/>
                <a:buFontTx/>
                <a:buNone/>
              </a:pPr>
              <a:t>29</a:t>
            </a:fld>
            <a:endParaRPr lang="en-US" altLang="en-US" sz="1400" dirty="0" smtClean="0"/>
          </a:p>
        </p:txBody>
      </p:sp>
    </p:spTree>
    <p:extLst>
      <p:ext uri="{BB962C8B-B14F-4D97-AF65-F5344CB8AC3E}">
        <p14:creationId xmlns:p14="http://schemas.microsoft.com/office/powerpoint/2010/main" val="130498153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562"/>
                                        </p:tgtEl>
                                        <p:attrNameLst>
                                          <p:attrName>style.visibility</p:attrName>
                                        </p:attrNameLst>
                                      </p:cBhvr>
                                      <p:to>
                                        <p:strVal val="visible"/>
                                      </p:to>
                                    </p:set>
                                    <p:animEffect transition="in" filter="dissolve">
                                      <p:cBhvr>
                                        <p:cTn id="7" dur="500"/>
                                        <p:tgtEl>
                                          <p:spTgt spid="194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35C86508-121D-4932-BBBB-CB9B514CEF79}" type="slidenum">
              <a:rPr lang="en-US" altLang="en-US" sz="1400"/>
              <a:pPr algn="r" eaLnBrk="1" hangingPunct="1">
                <a:spcBef>
                  <a:spcPct val="0"/>
                </a:spcBef>
                <a:buClrTx/>
                <a:buSzTx/>
                <a:buFontTx/>
                <a:buNone/>
              </a:pPr>
              <a:t>30</a:t>
            </a:fld>
            <a:endParaRPr lang="en-US" altLang="en-US" sz="1400" dirty="0"/>
          </a:p>
        </p:txBody>
      </p:sp>
      <p:sp>
        <p:nvSpPr>
          <p:cNvPr id="29699" name="Rectangle 2"/>
          <p:cNvSpPr>
            <a:spLocks noGrp="1" noChangeArrowheads="1"/>
          </p:cNvSpPr>
          <p:nvPr>
            <p:ph type="title" idx="4294967295"/>
          </p:nvPr>
        </p:nvSpPr>
        <p:spPr/>
        <p:txBody>
          <a:bodyPr/>
          <a:lstStyle/>
          <a:p>
            <a:pPr algn="ctr" eaLnBrk="1" hangingPunct="1"/>
            <a:r>
              <a:rPr lang="en-US" altLang="en-US" sz="3200" b="1" dirty="0" smtClean="0"/>
              <a:t>WEMI Entities –</a:t>
            </a:r>
            <a:r>
              <a:rPr lang="en-US" altLang="en-US" b="1" dirty="0" smtClean="0"/>
              <a:t/>
            </a:r>
            <a:br>
              <a:rPr lang="en-US" altLang="en-US" b="1" dirty="0" smtClean="0"/>
            </a:br>
            <a:r>
              <a:rPr lang="en-US" altLang="en-US" sz="2800" b="1" dirty="0" smtClean="0"/>
              <a:t>Expression</a:t>
            </a:r>
          </a:p>
        </p:txBody>
      </p:sp>
      <p:sp>
        <p:nvSpPr>
          <p:cNvPr id="29700" name="Rectangle 3"/>
          <p:cNvSpPr>
            <a:spLocks noGrp="1" noChangeArrowheads="1"/>
          </p:cNvSpPr>
          <p:nvPr>
            <p:ph type="body" idx="4294967295"/>
          </p:nvPr>
        </p:nvSpPr>
        <p:spPr>
          <a:xfrm>
            <a:off x="990600" y="1600200"/>
            <a:ext cx="7772400" cy="5029200"/>
          </a:xfrm>
        </p:spPr>
        <p:txBody>
          <a:bodyPr/>
          <a:lstStyle/>
          <a:p>
            <a:pPr eaLnBrk="1" hangingPunct="1">
              <a:lnSpc>
                <a:spcPct val="90000"/>
              </a:lnSpc>
            </a:pPr>
            <a:r>
              <a:rPr lang="en-US" altLang="en-US" sz="2800" dirty="0" smtClean="0"/>
              <a:t>The </a:t>
            </a:r>
            <a:r>
              <a:rPr lang="en-US" altLang="en-US" sz="2800" dirty="0" smtClean="0">
                <a:solidFill>
                  <a:schemeClr val="tx2"/>
                </a:solidFill>
              </a:rPr>
              <a:t>realization of a work </a:t>
            </a:r>
            <a:r>
              <a:rPr lang="en-US" altLang="en-US" sz="2800" dirty="0" smtClean="0"/>
              <a:t>in the form of:</a:t>
            </a:r>
          </a:p>
          <a:p>
            <a:pPr lvl="1" eaLnBrk="1" hangingPunct="1">
              <a:spcBef>
                <a:spcPts val="600"/>
              </a:spcBef>
            </a:pPr>
            <a:r>
              <a:rPr lang="en-US" altLang="en-US" sz="2400" dirty="0" smtClean="0"/>
              <a:t>Alpha-numeric notation</a:t>
            </a:r>
          </a:p>
          <a:p>
            <a:pPr lvl="1" eaLnBrk="1" hangingPunct="1">
              <a:spcBef>
                <a:spcPts val="600"/>
              </a:spcBef>
            </a:pPr>
            <a:r>
              <a:rPr lang="en-US" altLang="en-US" sz="2400" dirty="0" smtClean="0"/>
              <a:t>Musical notation</a:t>
            </a:r>
          </a:p>
          <a:p>
            <a:pPr lvl="1" eaLnBrk="1" hangingPunct="1">
              <a:spcBef>
                <a:spcPts val="600"/>
              </a:spcBef>
            </a:pPr>
            <a:r>
              <a:rPr lang="en-US" altLang="en-US" sz="2400" dirty="0" smtClean="0"/>
              <a:t>Choreographic notation</a:t>
            </a:r>
          </a:p>
          <a:p>
            <a:pPr lvl="1" eaLnBrk="1" hangingPunct="1">
              <a:spcBef>
                <a:spcPts val="600"/>
              </a:spcBef>
            </a:pPr>
            <a:r>
              <a:rPr lang="en-US" altLang="en-US" sz="2400" dirty="0" smtClean="0"/>
              <a:t>Sound</a:t>
            </a:r>
          </a:p>
          <a:p>
            <a:pPr lvl="1" eaLnBrk="1" hangingPunct="1">
              <a:spcBef>
                <a:spcPts val="600"/>
              </a:spcBef>
            </a:pPr>
            <a:r>
              <a:rPr lang="en-US" altLang="en-US" sz="2400" dirty="0" smtClean="0"/>
              <a:t>Image</a:t>
            </a:r>
          </a:p>
          <a:p>
            <a:pPr lvl="1" eaLnBrk="1" hangingPunct="1">
              <a:spcBef>
                <a:spcPts val="600"/>
              </a:spcBef>
            </a:pPr>
            <a:r>
              <a:rPr lang="en-US" altLang="en-US" sz="2400" dirty="0" smtClean="0"/>
              <a:t>… or any combination of such forms</a:t>
            </a:r>
          </a:p>
          <a:p>
            <a:pPr eaLnBrk="1" hangingPunct="1">
              <a:spcBef>
                <a:spcPts val="600"/>
              </a:spcBef>
            </a:pPr>
            <a:endParaRPr lang="en-US" altLang="en-US" sz="2800" dirty="0" smtClean="0"/>
          </a:p>
          <a:p>
            <a:pPr eaLnBrk="1" hangingPunct="1">
              <a:spcBef>
                <a:spcPts val="600"/>
              </a:spcBef>
            </a:pPr>
            <a:r>
              <a:rPr lang="en-US" altLang="en-US" sz="2800" dirty="0" smtClean="0"/>
              <a:t>Selected attributes</a:t>
            </a:r>
          </a:p>
          <a:p>
            <a:pPr lvl="1" eaLnBrk="1" hangingPunct="1">
              <a:spcBef>
                <a:spcPts val="600"/>
              </a:spcBef>
            </a:pPr>
            <a:r>
              <a:rPr lang="en-US" altLang="en-US" sz="2400" dirty="0" smtClean="0"/>
              <a:t>Language of expression</a:t>
            </a:r>
          </a:p>
          <a:p>
            <a:pPr lvl="1" eaLnBrk="1" hangingPunct="1">
              <a:spcBef>
                <a:spcPts val="600"/>
              </a:spcBef>
            </a:pPr>
            <a:r>
              <a:rPr lang="en-US" altLang="en-US" sz="2400" dirty="0" smtClean="0"/>
              <a:t>Medium of performance</a:t>
            </a:r>
          </a:p>
        </p:txBody>
      </p:sp>
      <p:sp>
        <p:nvSpPr>
          <p:cNvPr id="5" name="TextBox 4"/>
          <p:cNvSpPr txBox="1">
            <a:spLocks noChangeArrowheads="1"/>
          </p:cNvSpPr>
          <p:nvPr/>
        </p:nvSpPr>
        <p:spPr bwMode="auto">
          <a:xfrm>
            <a:off x="6019800" y="2590800"/>
            <a:ext cx="2546205" cy="156966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400" b="1" i="1" dirty="0">
                <a:solidFill>
                  <a:schemeClr val="tx2"/>
                </a:solidFill>
              </a:rPr>
              <a:t>How the ideas </a:t>
            </a:r>
            <a:r>
              <a:rPr lang="en-US" altLang="en-US" sz="2400" b="1" i="1" dirty="0" smtClean="0">
                <a:solidFill>
                  <a:schemeClr val="tx2"/>
                </a:solidFill>
              </a:rPr>
              <a:t>of the creator are </a:t>
            </a:r>
            <a:r>
              <a:rPr lang="en-US" altLang="en-US" sz="2400" b="1" i="1" u="sng" dirty="0" smtClean="0">
                <a:solidFill>
                  <a:schemeClr val="tx2"/>
                </a:solidFill>
              </a:rPr>
              <a:t>expressed</a:t>
            </a:r>
            <a:r>
              <a:rPr lang="en-US" altLang="en-US" sz="2400" b="1" i="1" dirty="0" smtClean="0">
                <a:solidFill>
                  <a:schemeClr val="tx2"/>
                </a:solidFill>
              </a:rPr>
              <a:t> or </a:t>
            </a:r>
            <a:r>
              <a:rPr lang="en-US" altLang="en-US" sz="2400" b="1" i="1" u="sng" dirty="0" smtClean="0">
                <a:solidFill>
                  <a:schemeClr val="tx2"/>
                </a:solidFill>
              </a:rPr>
              <a:t>communicated</a:t>
            </a:r>
            <a:endParaRPr lang="en-US" altLang="en-US" sz="2400" b="1" i="1" u="sng" dirty="0">
              <a:solidFill>
                <a:schemeClr val="tx2"/>
              </a:solidFill>
            </a:endParaRPr>
          </a:p>
        </p:txBody>
      </p:sp>
      <p:sp>
        <p:nvSpPr>
          <p:cNvPr id="2970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53AE69DE-6912-43E7-B21E-A22A70C8904A}" type="slidenum">
              <a:rPr lang="en-US" altLang="en-US" sz="1400" smtClean="0"/>
              <a:pPr eaLnBrk="1" hangingPunct="1">
                <a:spcBef>
                  <a:spcPct val="0"/>
                </a:spcBef>
                <a:buClrTx/>
                <a:buSzTx/>
                <a:buFontTx/>
                <a:buNone/>
              </a:pPr>
              <a:t>30</a:t>
            </a:fld>
            <a:endParaRPr lang="en-US" altLang="en-US" sz="1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5294440"/>
            <a:ext cx="1555605" cy="953960"/>
          </a:xfrm>
          <a:prstGeom prst="rect">
            <a:avLst/>
          </a:prstGeom>
          <a:ln w="12700">
            <a:solidFill>
              <a:schemeClr val="tx2"/>
            </a:solidFill>
          </a:ln>
        </p:spPr>
      </p:pic>
    </p:spTree>
    <p:extLst>
      <p:ext uri="{BB962C8B-B14F-4D97-AF65-F5344CB8AC3E}">
        <p14:creationId xmlns:p14="http://schemas.microsoft.com/office/powerpoint/2010/main" val="419285972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3FD1FACE-B934-49EB-A6F0-4B0AE49DA214}" type="slidenum">
              <a:rPr lang="en-US" altLang="en-US" sz="1400"/>
              <a:pPr algn="r" eaLnBrk="1" hangingPunct="1">
                <a:spcBef>
                  <a:spcPct val="0"/>
                </a:spcBef>
                <a:buClrTx/>
                <a:buSzTx/>
                <a:buFontTx/>
                <a:buNone/>
              </a:pPr>
              <a:t>31</a:t>
            </a:fld>
            <a:endParaRPr lang="en-US" altLang="en-US" sz="1400" dirty="0"/>
          </a:p>
        </p:txBody>
      </p:sp>
      <p:sp>
        <p:nvSpPr>
          <p:cNvPr id="190471" name="Rectangle 7"/>
          <p:cNvSpPr>
            <a:spLocks noChangeArrowheads="1"/>
          </p:cNvSpPr>
          <p:nvPr/>
        </p:nvSpPr>
        <p:spPr bwMode="auto">
          <a:xfrm>
            <a:off x="914400" y="4495800"/>
            <a:ext cx="7696200" cy="838200"/>
          </a:xfrm>
          <a:prstGeom prst="rect">
            <a:avLst/>
          </a:prstGeom>
          <a:solidFill>
            <a:srgbClr val="FFFF99"/>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190466" name="Rectangle 2"/>
          <p:cNvSpPr>
            <a:spLocks noChangeArrowheads="1"/>
          </p:cNvSpPr>
          <p:nvPr/>
        </p:nvSpPr>
        <p:spPr bwMode="auto">
          <a:xfrm>
            <a:off x="914400" y="3810000"/>
            <a:ext cx="4495800" cy="533400"/>
          </a:xfrm>
          <a:prstGeom prst="rect">
            <a:avLst/>
          </a:prstGeom>
          <a:solidFill>
            <a:srgbClr val="FFFF99"/>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30725"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C1FB8A4D-7099-49B6-A2FC-D872BE931DDC}" type="slidenum">
              <a:rPr lang="en-US" altLang="en-US" sz="1400">
                <a:solidFill>
                  <a:srgbClr val="FFFFFF"/>
                </a:solidFill>
                <a:latin typeface="Perpetua" pitchFamily="18" charset="0"/>
              </a:rPr>
              <a:pPr algn="ctr" eaLnBrk="1" hangingPunct="1">
                <a:spcBef>
                  <a:spcPct val="0"/>
                </a:spcBef>
                <a:buClrTx/>
                <a:buSzTx/>
                <a:buFontTx/>
                <a:buNone/>
              </a:pPr>
              <a:t>31</a:t>
            </a:fld>
            <a:endParaRPr lang="en-US" altLang="en-US" sz="1400" dirty="0">
              <a:solidFill>
                <a:srgbClr val="FFFFFF"/>
              </a:solidFill>
              <a:latin typeface="Perpetua" pitchFamily="18" charset="0"/>
            </a:endParaRPr>
          </a:p>
        </p:txBody>
      </p:sp>
      <p:sp>
        <p:nvSpPr>
          <p:cNvPr id="30726" name="Rectangle 2"/>
          <p:cNvSpPr>
            <a:spLocks noGrp="1" noChangeArrowheads="1"/>
          </p:cNvSpPr>
          <p:nvPr>
            <p:ph type="title" idx="4294967295"/>
          </p:nvPr>
        </p:nvSpPr>
        <p:spPr>
          <a:xfrm>
            <a:off x="1371600" y="228600"/>
            <a:ext cx="7313613" cy="1143000"/>
          </a:xfrm>
        </p:spPr>
        <p:txBody>
          <a:bodyPr bIns="91440"/>
          <a:lstStyle/>
          <a:p>
            <a:pPr algn="ctr" eaLnBrk="1" hangingPunct="1"/>
            <a:r>
              <a:rPr lang="en-US" altLang="en-US" sz="3200" b="1" dirty="0"/>
              <a:t>Identify the FRBR </a:t>
            </a:r>
            <a:r>
              <a:rPr lang="en-US" altLang="en-US" sz="3200" b="1" i="1" dirty="0" smtClean="0"/>
              <a:t>Expression</a:t>
            </a:r>
            <a:endParaRPr lang="en-US" altLang="en-US" sz="3200" i="1" dirty="0" smtClean="0"/>
          </a:p>
        </p:txBody>
      </p:sp>
      <p:sp>
        <p:nvSpPr>
          <p:cNvPr id="30727" name="Rectangle 3"/>
          <p:cNvSpPr>
            <a:spLocks noGrp="1" noChangeArrowheads="1"/>
          </p:cNvSpPr>
          <p:nvPr>
            <p:ph type="body" idx="4294967295"/>
          </p:nvPr>
        </p:nvSpPr>
        <p:spPr>
          <a:xfrm>
            <a:off x="914400" y="1828800"/>
            <a:ext cx="8001000" cy="4267200"/>
          </a:xfrm>
        </p:spPr>
        <p:txBody>
          <a:bodyPr/>
          <a:lstStyle/>
          <a:p>
            <a:pPr marL="571500" indent="-571500" eaLnBrk="1" hangingPunct="1">
              <a:spcBef>
                <a:spcPts val="1200"/>
              </a:spcBef>
              <a:buClr>
                <a:schemeClr val="tx1"/>
              </a:buClr>
              <a:buSzTx/>
              <a:buFont typeface="Wingdings" pitchFamily="2" charset="2"/>
              <a:buAutoNum type="alphaUcPeriod"/>
            </a:pPr>
            <a:r>
              <a:rPr lang="en-US" altLang="en-US" sz="2800" dirty="0" smtClean="0"/>
              <a:t>Digitized version of the printed Oxford University Press text published in 2008</a:t>
            </a:r>
          </a:p>
          <a:p>
            <a:pPr marL="571500" indent="-571500" eaLnBrk="1" hangingPunct="1">
              <a:spcBef>
                <a:spcPts val="1200"/>
              </a:spcBef>
              <a:buClr>
                <a:schemeClr val="tx1"/>
              </a:buClr>
              <a:buSzTx/>
              <a:buFont typeface="Wingdings" pitchFamily="2" charset="2"/>
              <a:buAutoNum type="alphaUcPeriod"/>
            </a:pPr>
            <a:r>
              <a:rPr lang="en-US" altLang="en-US" sz="2800" dirty="0" smtClean="0"/>
              <a:t>Leather bound autographed copy in Rare Books Collection </a:t>
            </a:r>
          </a:p>
          <a:p>
            <a:pPr marL="571500" indent="-571500" eaLnBrk="1" hangingPunct="1">
              <a:spcBef>
                <a:spcPts val="1200"/>
              </a:spcBef>
              <a:buClr>
                <a:schemeClr val="tx1"/>
              </a:buClr>
              <a:buSzTx/>
              <a:buFont typeface="Wingdings" pitchFamily="2" charset="2"/>
              <a:buAutoNum type="alphaUcPeriod"/>
            </a:pPr>
            <a:r>
              <a:rPr lang="en-US" altLang="en-US" sz="2800" dirty="0" smtClean="0"/>
              <a:t>French translation</a:t>
            </a:r>
          </a:p>
          <a:p>
            <a:pPr marL="571500" indent="-571500" eaLnBrk="1" hangingPunct="1">
              <a:spcBef>
                <a:spcPts val="1200"/>
              </a:spcBef>
              <a:buClr>
                <a:schemeClr val="tx1"/>
              </a:buClr>
              <a:buSzTx/>
              <a:buFont typeface="Wingdings" pitchFamily="2" charset="2"/>
              <a:buAutoNum type="alphaUcPeriod"/>
            </a:pPr>
            <a:r>
              <a:rPr lang="en-US" altLang="en-US" sz="2800" dirty="0" smtClean="0"/>
              <a:t>London Symphony Orchestra 2005 performance</a:t>
            </a:r>
            <a:endParaRPr lang="en-US" altLang="en-US" sz="2800" b="1" dirty="0" smtClean="0"/>
          </a:p>
          <a:p>
            <a:pPr marL="571500" indent="-571500" eaLnBrk="1" hangingPunct="1">
              <a:spcBef>
                <a:spcPts val="1200"/>
              </a:spcBef>
              <a:buClr>
                <a:schemeClr val="tx1"/>
              </a:buClr>
              <a:buSzTx/>
              <a:buFont typeface="Wingdings" pitchFamily="2" charset="2"/>
              <a:buAutoNum type="alphaUcPeriod"/>
            </a:pPr>
            <a:r>
              <a:rPr lang="en-US" altLang="en-US" sz="2800" dirty="0" smtClean="0"/>
              <a:t>Shakespeare’s play </a:t>
            </a:r>
            <a:r>
              <a:rPr lang="en-US" altLang="en-US" sz="2800" i="1" dirty="0" smtClean="0"/>
              <a:t>Hamlet</a:t>
            </a:r>
            <a:endParaRPr lang="en-US" altLang="en-US" sz="2800" dirty="0" smtClean="0"/>
          </a:p>
        </p:txBody>
      </p:sp>
      <p:sp>
        <p:nvSpPr>
          <p:cNvPr id="3072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8627820D-75EF-4711-B62B-562148C6859F}" type="slidenum">
              <a:rPr lang="en-US" altLang="en-US" sz="1400" smtClean="0"/>
              <a:pPr eaLnBrk="1" hangingPunct="1">
                <a:spcBef>
                  <a:spcPct val="0"/>
                </a:spcBef>
                <a:buClrTx/>
                <a:buSzTx/>
                <a:buFontTx/>
                <a:buNone/>
              </a:pPr>
              <a:t>31</a:t>
            </a:fld>
            <a:endParaRPr lang="en-US" altLang="en-US" sz="1400" dirty="0" smtClean="0"/>
          </a:p>
        </p:txBody>
      </p:sp>
    </p:spTree>
    <p:extLst>
      <p:ext uri="{BB962C8B-B14F-4D97-AF65-F5344CB8AC3E}">
        <p14:creationId xmlns:p14="http://schemas.microsoft.com/office/powerpoint/2010/main" val="2428417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0466"/>
                                        </p:tgtEl>
                                        <p:attrNameLst>
                                          <p:attrName>style.visibility</p:attrName>
                                        </p:attrNameLst>
                                      </p:cBhvr>
                                      <p:to>
                                        <p:strVal val="visible"/>
                                      </p:to>
                                    </p:set>
                                    <p:animEffect transition="in" filter="dissolve">
                                      <p:cBhvr>
                                        <p:cTn id="7" dur="500"/>
                                        <p:tgtEl>
                                          <p:spTgt spid="19046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0471"/>
                                        </p:tgtEl>
                                        <p:attrNameLst>
                                          <p:attrName>style.visibility</p:attrName>
                                        </p:attrNameLst>
                                      </p:cBhvr>
                                      <p:to>
                                        <p:strVal val="visible"/>
                                      </p:to>
                                    </p:set>
                                    <p:animEffect transition="in" filter="dissolve">
                                      <p:cBhvr>
                                        <p:cTn id="10" dur="500"/>
                                        <p:tgtEl>
                                          <p:spTgt spid="190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1" grpId="0" animBg="1"/>
      <p:bldP spid="19046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F0E7D45B-EF07-48C5-B95C-95972A62696C}" type="slidenum">
              <a:rPr lang="en-US" altLang="en-US" sz="1400" smtClean="0"/>
              <a:pPr eaLnBrk="1" hangingPunct="1">
                <a:spcBef>
                  <a:spcPct val="0"/>
                </a:spcBef>
                <a:buClrTx/>
                <a:buSzTx/>
                <a:buFontTx/>
                <a:buNone/>
              </a:pPr>
              <a:t>32</a:t>
            </a:fld>
            <a:endParaRPr lang="en-US" altLang="en-US" sz="1400" dirty="0" smtClean="0"/>
          </a:p>
        </p:txBody>
      </p:sp>
      <p:sp>
        <p:nvSpPr>
          <p:cNvPr id="32771" name="Rectangle 3"/>
          <p:cNvSpPr>
            <a:spLocks noGrp="1" noChangeArrowheads="1"/>
          </p:cNvSpPr>
          <p:nvPr>
            <p:ph type="body" idx="1"/>
          </p:nvPr>
        </p:nvSpPr>
        <p:spPr>
          <a:xfrm>
            <a:off x="1066800" y="1676400"/>
            <a:ext cx="7467600" cy="4953000"/>
          </a:xfrm>
        </p:spPr>
        <p:txBody>
          <a:bodyPr/>
          <a:lstStyle/>
          <a:p>
            <a:pPr eaLnBrk="1" hangingPunct="1">
              <a:lnSpc>
                <a:spcPct val="80000"/>
              </a:lnSpc>
            </a:pPr>
            <a:r>
              <a:rPr lang="en-US" altLang="en-US" sz="2800" dirty="0" smtClean="0"/>
              <a:t>Wide range of </a:t>
            </a:r>
            <a:r>
              <a:rPr lang="en-US" altLang="en-US" sz="2800" dirty="0" smtClean="0">
                <a:solidFill>
                  <a:schemeClr val="tx2"/>
                </a:solidFill>
              </a:rPr>
              <a:t>physical</a:t>
            </a:r>
            <a:r>
              <a:rPr lang="en-US" altLang="en-US" sz="2800" dirty="0" smtClean="0"/>
              <a:t> </a:t>
            </a:r>
            <a:r>
              <a:rPr lang="en-US" altLang="en-US" sz="2800" dirty="0" smtClean="0">
                <a:solidFill>
                  <a:schemeClr val="tx2"/>
                </a:solidFill>
              </a:rPr>
              <a:t>materials</a:t>
            </a:r>
            <a:r>
              <a:rPr lang="en-US" altLang="en-US" sz="2800" dirty="0" smtClean="0"/>
              <a:t>, e.g.</a:t>
            </a:r>
          </a:p>
          <a:p>
            <a:pPr lvl="1" eaLnBrk="1" hangingPunct="1">
              <a:spcBef>
                <a:spcPts val="600"/>
              </a:spcBef>
            </a:pPr>
            <a:r>
              <a:rPr lang="en-US" altLang="en-US" sz="2400" dirty="0" smtClean="0"/>
              <a:t>Books</a:t>
            </a:r>
          </a:p>
          <a:p>
            <a:pPr lvl="1" eaLnBrk="1" hangingPunct="1">
              <a:spcBef>
                <a:spcPts val="600"/>
              </a:spcBef>
            </a:pPr>
            <a:r>
              <a:rPr lang="en-US" altLang="en-US" sz="2400" dirty="0" smtClean="0"/>
              <a:t>Periodicals</a:t>
            </a:r>
          </a:p>
          <a:p>
            <a:pPr lvl="1" eaLnBrk="1" hangingPunct="1">
              <a:spcBef>
                <a:spcPts val="600"/>
              </a:spcBef>
            </a:pPr>
            <a:r>
              <a:rPr lang="en-US" altLang="en-US" sz="2400" dirty="0" smtClean="0"/>
              <a:t>Maps</a:t>
            </a:r>
          </a:p>
          <a:p>
            <a:pPr lvl="1">
              <a:spcBef>
                <a:spcPts val="600"/>
              </a:spcBef>
            </a:pPr>
            <a:r>
              <a:rPr lang="en-US" altLang="en-US" sz="2400" dirty="0" smtClean="0"/>
              <a:t>Sound recordings</a:t>
            </a:r>
          </a:p>
          <a:p>
            <a:pPr lvl="1">
              <a:spcBef>
                <a:spcPts val="600"/>
              </a:spcBef>
            </a:pPr>
            <a:r>
              <a:rPr lang="en-US" altLang="en-US" sz="2400" dirty="0" smtClean="0"/>
              <a:t>CD-ROMs</a:t>
            </a:r>
          </a:p>
          <a:p>
            <a:pPr eaLnBrk="1" hangingPunct="1">
              <a:spcBef>
                <a:spcPts val="600"/>
              </a:spcBef>
            </a:pPr>
            <a:endParaRPr lang="en-US" altLang="en-US" sz="2800" dirty="0" smtClean="0"/>
          </a:p>
          <a:p>
            <a:pPr eaLnBrk="1" hangingPunct="1">
              <a:spcBef>
                <a:spcPts val="600"/>
              </a:spcBef>
            </a:pPr>
            <a:r>
              <a:rPr lang="en-US" altLang="en-US" sz="2800" dirty="0" smtClean="0"/>
              <a:t>Selected </a:t>
            </a:r>
            <a:r>
              <a:rPr lang="en-US" altLang="en-US" sz="2800" dirty="0"/>
              <a:t>attributes</a:t>
            </a:r>
          </a:p>
          <a:p>
            <a:pPr lvl="1" eaLnBrk="1" hangingPunct="1">
              <a:spcBef>
                <a:spcPts val="600"/>
              </a:spcBef>
            </a:pPr>
            <a:r>
              <a:rPr lang="en-US" altLang="en-US" sz="2400" dirty="0" smtClean="0"/>
              <a:t>Publisher/Distributor</a:t>
            </a:r>
            <a:endParaRPr lang="en-US" altLang="en-US" sz="2400" dirty="0"/>
          </a:p>
          <a:p>
            <a:pPr lvl="1" eaLnBrk="1" hangingPunct="1">
              <a:spcBef>
                <a:spcPts val="600"/>
              </a:spcBef>
            </a:pPr>
            <a:r>
              <a:rPr lang="en-US" altLang="en-US" sz="2400" dirty="0" smtClean="0"/>
              <a:t>Date of Publication/Distribution</a:t>
            </a:r>
          </a:p>
        </p:txBody>
      </p:sp>
      <p:sp>
        <p:nvSpPr>
          <p:cNvPr id="32772" name="Rectangle 2"/>
          <p:cNvSpPr>
            <a:spLocks noGrp="1" noChangeArrowheads="1"/>
          </p:cNvSpPr>
          <p:nvPr>
            <p:ph type="title"/>
          </p:nvPr>
        </p:nvSpPr>
        <p:spPr/>
        <p:txBody>
          <a:bodyPr/>
          <a:lstStyle/>
          <a:p>
            <a:pPr algn="ctr" eaLnBrk="1" hangingPunct="1"/>
            <a:r>
              <a:rPr lang="en-US" altLang="en-US" sz="3200" b="1" dirty="0" smtClean="0"/>
              <a:t>WEMI Entities –</a:t>
            </a:r>
            <a:br>
              <a:rPr lang="en-US" altLang="en-US" sz="3200" b="1" dirty="0" smtClean="0"/>
            </a:br>
            <a:r>
              <a:rPr lang="en-US" altLang="en-US" sz="2800" b="1" dirty="0" smtClean="0"/>
              <a:t>Manifestation</a:t>
            </a:r>
          </a:p>
        </p:txBody>
      </p:sp>
      <p:sp>
        <p:nvSpPr>
          <p:cNvPr id="21511" name="Text Box 7"/>
          <p:cNvSpPr txBox="1">
            <a:spLocks noChangeArrowheads="1"/>
          </p:cNvSpPr>
          <p:nvPr/>
        </p:nvSpPr>
        <p:spPr bwMode="auto">
          <a:xfrm>
            <a:off x="4953000" y="2556808"/>
            <a:ext cx="3581401" cy="1938992"/>
          </a:xfrm>
          <a:prstGeom prst="rect">
            <a:avLst/>
          </a:prstGeom>
          <a:noFill/>
          <a:ln w="254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400" b="1" i="1" dirty="0">
                <a:solidFill>
                  <a:schemeClr val="tx2"/>
                </a:solidFill>
              </a:rPr>
              <a:t>Represents all the physical objects that bear the same characteristics, in respect to both intellectual content and physical form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5710" y="5078256"/>
            <a:ext cx="948690" cy="1093944"/>
          </a:xfrm>
          <a:prstGeom prst="rect">
            <a:avLst/>
          </a:prstGeom>
          <a:ln w="12700">
            <a:solidFill>
              <a:schemeClr val="tx2"/>
            </a:solidFill>
          </a:ln>
        </p:spPr>
      </p:pic>
    </p:spTree>
    <p:extLst>
      <p:ext uri="{BB962C8B-B14F-4D97-AF65-F5344CB8AC3E}">
        <p14:creationId xmlns:p14="http://schemas.microsoft.com/office/powerpoint/2010/main" val="62016484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6DE4BA40-D1A5-4F66-B00F-0BA63AF83918}" type="slidenum">
              <a:rPr lang="en-US" altLang="en-US" sz="1400" smtClean="0"/>
              <a:pPr eaLnBrk="1" hangingPunct="1">
                <a:spcBef>
                  <a:spcPct val="0"/>
                </a:spcBef>
                <a:buClrTx/>
                <a:buSzTx/>
                <a:buFontTx/>
                <a:buNone/>
              </a:pPr>
              <a:t>33</a:t>
            </a:fld>
            <a:endParaRPr lang="en-US" altLang="en-US" sz="1400" dirty="0" smtClean="0"/>
          </a:p>
        </p:txBody>
      </p:sp>
      <p:sp>
        <p:nvSpPr>
          <p:cNvPr id="186370" name="Rectangle 2"/>
          <p:cNvSpPr>
            <a:spLocks noChangeArrowheads="1"/>
          </p:cNvSpPr>
          <p:nvPr/>
        </p:nvSpPr>
        <p:spPr bwMode="auto">
          <a:xfrm>
            <a:off x="990600" y="1676400"/>
            <a:ext cx="7772400" cy="990600"/>
          </a:xfrm>
          <a:prstGeom prst="rect">
            <a:avLst/>
          </a:prstGeom>
          <a:solidFill>
            <a:srgbClr val="FFFF99"/>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33796" name="Rectangle 3"/>
          <p:cNvSpPr>
            <a:spLocks noGrp="1" noChangeArrowheads="1"/>
          </p:cNvSpPr>
          <p:nvPr>
            <p:ph type="body" idx="4294967295"/>
          </p:nvPr>
        </p:nvSpPr>
        <p:spPr>
          <a:xfrm>
            <a:off x="1066800" y="1752600"/>
            <a:ext cx="7772400" cy="4724400"/>
          </a:xfrm>
        </p:spPr>
        <p:txBody>
          <a:bodyPr/>
          <a:lstStyle/>
          <a:p>
            <a:pPr marL="571500" indent="-571500" eaLnBrk="1" hangingPunct="1">
              <a:spcBef>
                <a:spcPts val="600"/>
              </a:spcBef>
              <a:buClr>
                <a:schemeClr val="tx1"/>
              </a:buClr>
              <a:buSzTx/>
              <a:buFont typeface="Wingdings" pitchFamily="2" charset="2"/>
              <a:buAutoNum type="alphaUcPeriod"/>
            </a:pPr>
            <a:r>
              <a:rPr lang="en-US" altLang="en-US" sz="2800" dirty="0" smtClean="0"/>
              <a:t>Digitized version of the printed Oxford University Press text published in 2008</a:t>
            </a:r>
          </a:p>
          <a:p>
            <a:pPr marL="571500" indent="-571500" eaLnBrk="1" hangingPunct="1">
              <a:spcBef>
                <a:spcPts val="600"/>
              </a:spcBef>
              <a:buClr>
                <a:schemeClr val="tx1"/>
              </a:buClr>
              <a:buSzTx/>
              <a:buFont typeface="Wingdings" pitchFamily="2" charset="2"/>
              <a:buAutoNum type="alphaUcPeriod"/>
            </a:pPr>
            <a:r>
              <a:rPr lang="en-US" altLang="en-US" sz="2800" dirty="0" smtClean="0"/>
              <a:t>Leather bound autographed copy in Rare Books Collection </a:t>
            </a:r>
          </a:p>
          <a:p>
            <a:pPr marL="571500" indent="-571500" eaLnBrk="1" hangingPunct="1">
              <a:spcBef>
                <a:spcPts val="600"/>
              </a:spcBef>
              <a:buClr>
                <a:schemeClr val="tx1"/>
              </a:buClr>
              <a:buSzTx/>
              <a:buFont typeface="Wingdings" pitchFamily="2" charset="2"/>
              <a:buAutoNum type="alphaUcPeriod"/>
            </a:pPr>
            <a:r>
              <a:rPr lang="en-US" altLang="en-US" sz="2800" dirty="0" smtClean="0"/>
              <a:t>French translation</a:t>
            </a:r>
          </a:p>
          <a:p>
            <a:pPr marL="571500" indent="-571500" eaLnBrk="1" hangingPunct="1">
              <a:spcBef>
                <a:spcPts val="600"/>
              </a:spcBef>
              <a:buClr>
                <a:schemeClr val="tx1"/>
              </a:buClr>
              <a:buSzTx/>
              <a:buFont typeface="Wingdings" pitchFamily="2" charset="2"/>
              <a:buAutoNum type="alphaUcPeriod"/>
            </a:pPr>
            <a:r>
              <a:rPr lang="en-US" altLang="en-US" sz="2800" dirty="0" smtClean="0"/>
              <a:t>London Symphony Orchestra 2005 performance</a:t>
            </a:r>
          </a:p>
          <a:p>
            <a:pPr marL="571500" indent="-571500" eaLnBrk="1" hangingPunct="1">
              <a:spcBef>
                <a:spcPts val="600"/>
              </a:spcBef>
              <a:buClr>
                <a:schemeClr val="tx1"/>
              </a:buClr>
              <a:buSzTx/>
              <a:buFont typeface="Wingdings" pitchFamily="2" charset="2"/>
              <a:buAutoNum type="alphaUcPeriod"/>
            </a:pPr>
            <a:r>
              <a:rPr lang="en-US" altLang="en-US" sz="2800" dirty="0" smtClean="0"/>
              <a:t>Shakespeare’s play </a:t>
            </a:r>
            <a:r>
              <a:rPr lang="en-US" altLang="en-US" sz="2800" i="1" dirty="0" smtClean="0"/>
              <a:t>Hamlet</a:t>
            </a:r>
            <a:endParaRPr lang="en-US" altLang="en-US" sz="2800" dirty="0" smtClean="0"/>
          </a:p>
        </p:txBody>
      </p:sp>
      <p:sp>
        <p:nvSpPr>
          <p:cNvPr id="33797"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9C4C60D8-72EC-40DD-9109-0CFF481B79DE}" type="slidenum">
              <a:rPr lang="en-US" altLang="en-US" sz="1400">
                <a:solidFill>
                  <a:srgbClr val="FFFFFF"/>
                </a:solidFill>
                <a:latin typeface="Perpetua" pitchFamily="18" charset="0"/>
              </a:rPr>
              <a:pPr algn="ctr" eaLnBrk="1" hangingPunct="1">
                <a:spcBef>
                  <a:spcPct val="0"/>
                </a:spcBef>
                <a:buClrTx/>
                <a:buSzTx/>
                <a:buFontTx/>
                <a:buNone/>
              </a:pPr>
              <a:t>33</a:t>
            </a:fld>
            <a:endParaRPr lang="en-US" altLang="en-US" sz="1400" dirty="0">
              <a:solidFill>
                <a:srgbClr val="FFFFFF"/>
              </a:solidFill>
              <a:latin typeface="Perpetua" pitchFamily="18" charset="0"/>
            </a:endParaRPr>
          </a:p>
        </p:txBody>
      </p:sp>
      <p:sp>
        <p:nvSpPr>
          <p:cNvPr id="33798" name="Rectangle 2"/>
          <p:cNvSpPr>
            <a:spLocks noGrp="1" noChangeArrowheads="1"/>
          </p:cNvSpPr>
          <p:nvPr>
            <p:ph type="title" idx="4294967295"/>
          </p:nvPr>
        </p:nvSpPr>
        <p:spPr>
          <a:xfrm>
            <a:off x="1371600" y="304800"/>
            <a:ext cx="7313613" cy="1219200"/>
          </a:xfrm>
        </p:spPr>
        <p:txBody>
          <a:bodyPr bIns="91440"/>
          <a:lstStyle/>
          <a:p>
            <a:pPr algn="ctr" eaLnBrk="1" hangingPunct="1"/>
            <a:r>
              <a:rPr lang="en-US" altLang="en-US" sz="3200" b="1" dirty="0" smtClean="0"/>
              <a:t>Identify the FRBR </a:t>
            </a:r>
            <a:r>
              <a:rPr lang="en-US" altLang="en-US" sz="3200" b="1" i="1" dirty="0" smtClean="0"/>
              <a:t>Manifestation</a:t>
            </a:r>
          </a:p>
        </p:txBody>
      </p:sp>
    </p:spTree>
    <p:extLst>
      <p:ext uri="{BB962C8B-B14F-4D97-AF65-F5344CB8AC3E}">
        <p14:creationId xmlns:p14="http://schemas.microsoft.com/office/powerpoint/2010/main" val="16938534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6370"/>
                                        </p:tgtEl>
                                        <p:attrNameLst>
                                          <p:attrName>style.visibility</p:attrName>
                                        </p:attrNameLst>
                                      </p:cBhvr>
                                      <p:to>
                                        <p:strVal val="visible"/>
                                      </p:to>
                                    </p:set>
                                    <p:animEffect transition="in" filter="dissolve">
                                      <p:cBhvr>
                                        <p:cTn id="7" dur="500"/>
                                        <p:tgtEl>
                                          <p:spTgt spid="186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EFE079E3-008D-4C59-AA40-90EEDAFF55C5}" type="slidenum">
              <a:rPr lang="en-US" altLang="en-US" sz="1400" smtClean="0"/>
              <a:pPr eaLnBrk="1" hangingPunct="1">
                <a:spcBef>
                  <a:spcPct val="0"/>
                </a:spcBef>
                <a:buClrTx/>
                <a:buSzTx/>
                <a:buFontTx/>
                <a:buNone/>
              </a:pPr>
              <a:t>34</a:t>
            </a:fld>
            <a:endParaRPr lang="en-US" altLang="en-US" sz="1400" dirty="0" smtClean="0"/>
          </a:p>
        </p:txBody>
      </p:sp>
      <p:sp>
        <p:nvSpPr>
          <p:cNvPr id="35843" name="Rectangle 2"/>
          <p:cNvSpPr>
            <a:spLocks noGrp="1" noChangeArrowheads="1"/>
          </p:cNvSpPr>
          <p:nvPr>
            <p:ph type="title"/>
          </p:nvPr>
        </p:nvSpPr>
        <p:spPr/>
        <p:txBody>
          <a:bodyPr/>
          <a:lstStyle/>
          <a:p>
            <a:pPr algn="ctr" eaLnBrk="1" hangingPunct="1"/>
            <a:r>
              <a:rPr lang="en-US" altLang="en-US" sz="3200" b="1" dirty="0"/>
              <a:t>WEMI Entities –</a:t>
            </a:r>
            <a:r>
              <a:rPr lang="en-US" altLang="en-US" b="1" dirty="0"/>
              <a:t/>
            </a:r>
            <a:br>
              <a:rPr lang="en-US" altLang="en-US" b="1" dirty="0"/>
            </a:br>
            <a:r>
              <a:rPr lang="en-US" altLang="en-US" sz="2800" b="1" dirty="0" smtClean="0"/>
              <a:t>Item</a:t>
            </a:r>
            <a:endParaRPr lang="en-US" altLang="en-US" sz="2800" dirty="0" smtClean="0"/>
          </a:p>
        </p:txBody>
      </p:sp>
      <p:sp>
        <p:nvSpPr>
          <p:cNvPr id="35844" name="Rectangle 3"/>
          <p:cNvSpPr>
            <a:spLocks noGrp="1" noChangeArrowheads="1"/>
          </p:cNvSpPr>
          <p:nvPr>
            <p:ph type="body" idx="1"/>
          </p:nvPr>
        </p:nvSpPr>
        <p:spPr>
          <a:xfrm>
            <a:off x="1066801" y="1600200"/>
            <a:ext cx="7619999" cy="4724400"/>
          </a:xfrm>
        </p:spPr>
        <p:txBody>
          <a:bodyPr/>
          <a:lstStyle/>
          <a:p>
            <a:pPr eaLnBrk="1" hangingPunct="1"/>
            <a:r>
              <a:rPr lang="en-US" altLang="en-US" sz="2800" dirty="0" smtClean="0">
                <a:solidFill>
                  <a:schemeClr val="tx2"/>
                </a:solidFill>
              </a:rPr>
              <a:t>Concrete</a:t>
            </a:r>
            <a:r>
              <a:rPr lang="en-US" altLang="en-US" sz="2800" dirty="0" smtClean="0"/>
              <a:t> entity</a:t>
            </a:r>
          </a:p>
          <a:p>
            <a:pPr marL="682625" lvl="1" indent="-334963" eaLnBrk="1" hangingPunct="1"/>
            <a:r>
              <a:rPr lang="en-US" altLang="en-US" sz="2400" dirty="0" smtClean="0"/>
              <a:t>A single physical object (a copy of a monograph, a single audio cassette, etc.)</a:t>
            </a:r>
          </a:p>
          <a:p>
            <a:pPr marL="682625" lvl="1" indent="-334963" eaLnBrk="1" hangingPunct="1"/>
            <a:r>
              <a:rPr lang="en-US" altLang="en-US" sz="2400" dirty="0" smtClean="0"/>
              <a:t>Can comprise more than one physical object (a two-volume monograph, a three-disc recording, etc.)</a:t>
            </a:r>
          </a:p>
          <a:p>
            <a:pPr eaLnBrk="1" hangingPunct="1">
              <a:spcBef>
                <a:spcPts val="600"/>
              </a:spcBef>
            </a:pPr>
            <a:endParaRPr lang="en-US" altLang="en-US" sz="2800" dirty="0" smtClean="0"/>
          </a:p>
          <a:p>
            <a:pPr eaLnBrk="1" hangingPunct="1">
              <a:spcBef>
                <a:spcPts val="600"/>
              </a:spcBef>
            </a:pPr>
            <a:r>
              <a:rPr lang="en-US" altLang="en-US" sz="2800" dirty="0" smtClean="0"/>
              <a:t>Selected </a:t>
            </a:r>
            <a:r>
              <a:rPr lang="en-US" altLang="en-US" sz="2800" dirty="0"/>
              <a:t>attributes</a:t>
            </a:r>
          </a:p>
          <a:p>
            <a:pPr lvl="1" eaLnBrk="1" hangingPunct="1">
              <a:spcBef>
                <a:spcPts val="600"/>
              </a:spcBef>
            </a:pPr>
            <a:r>
              <a:rPr lang="en-US" altLang="en-US" sz="2400" dirty="0" smtClean="0"/>
              <a:t>Item identifier</a:t>
            </a:r>
            <a:endParaRPr lang="en-US" altLang="en-US" sz="2400" dirty="0"/>
          </a:p>
          <a:p>
            <a:pPr lvl="1" eaLnBrk="1" hangingPunct="1">
              <a:spcBef>
                <a:spcPts val="600"/>
              </a:spcBef>
            </a:pPr>
            <a:r>
              <a:rPr lang="en-US" altLang="en-US" sz="2400" dirty="0" smtClean="0"/>
              <a:t>Provenance of the item</a:t>
            </a:r>
            <a:endParaRPr lang="en-US" altLang="en-US" sz="2400" dirty="0"/>
          </a:p>
          <a:p>
            <a:pPr eaLnBrk="1" hangingPunct="1"/>
            <a:endParaRPr lang="en-US" altLang="en-US" sz="2800" dirty="0" smtClean="0">
              <a:solidFill>
                <a:schemeClr val="accent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2406" y="5257800"/>
            <a:ext cx="741994" cy="990600"/>
          </a:xfrm>
          <a:prstGeom prst="rect">
            <a:avLst/>
          </a:prstGeom>
          <a:ln w="12700">
            <a:solidFill>
              <a:schemeClr val="tx2"/>
            </a:solidFill>
          </a:ln>
        </p:spPr>
      </p:pic>
      <p:sp>
        <p:nvSpPr>
          <p:cNvPr id="5" name="TextBox 4"/>
          <p:cNvSpPr txBox="1"/>
          <p:nvPr/>
        </p:nvSpPr>
        <p:spPr>
          <a:xfrm>
            <a:off x="6172200" y="3962400"/>
            <a:ext cx="2362200" cy="830997"/>
          </a:xfrm>
          <a:prstGeom prst="rect">
            <a:avLst/>
          </a:prstGeom>
          <a:noFill/>
          <a:ln w="25400">
            <a:solidFill>
              <a:schemeClr val="tx2"/>
            </a:solidFill>
          </a:ln>
        </p:spPr>
        <p:txBody>
          <a:bodyPr wrap="square" rtlCol="0">
            <a:spAutoFit/>
          </a:bodyPr>
          <a:lstStyle/>
          <a:p>
            <a:r>
              <a:rPr lang="en-US" altLang="en-US" sz="2400" b="1" i="1" dirty="0">
                <a:solidFill>
                  <a:schemeClr val="tx2"/>
                </a:solidFill>
                <a:latin typeface="Calibri" panose="020F0502020204030204" pitchFamily="34" charset="0"/>
              </a:rPr>
              <a:t>‘an exemplar of a manifestation</a:t>
            </a:r>
            <a:r>
              <a:rPr lang="en-US" altLang="en-US" sz="2400" b="1" i="1" dirty="0" smtClean="0">
                <a:solidFill>
                  <a:schemeClr val="tx2"/>
                </a:solidFill>
                <a:latin typeface="Calibri" panose="020F0502020204030204" pitchFamily="34" charset="0"/>
              </a:rPr>
              <a:t>’</a:t>
            </a:r>
            <a:endParaRPr lang="en-US" dirty="0"/>
          </a:p>
        </p:txBody>
      </p:sp>
    </p:spTree>
    <p:extLst>
      <p:ext uri="{BB962C8B-B14F-4D97-AF65-F5344CB8AC3E}">
        <p14:creationId xmlns:p14="http://schemas.microsoft.com/office/powerpoint/2010/main" val="358650483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356A693D-7341-4526-81DB-BFE8B3AE2543}" type="slidenum">
              <a:rPr lang="en-US" altLang="en-US" sz="1400" smtClean="0"/>
              <a:pPr eaLnBrk="1" hangingPunct="1">
                <a:spcBef>
                  <a:spcPct val="0"/>
                </a:spcBef>
                <a:buClrTx/>
                <a:buSzTx/>
                <a:buFontTx/>
                <a:buNone/>
              </a:pPr>
              <a:t>35</a:t>
            </a:fld>
            <a:endParaRPr lang="en-US" altLang="en-US" sz="1400" dirty="0" smtClean="0"/>
          </a:p>
        </p:txBody>
      </p:sp>
      <p:sp>
        <p:nvSpPr>
          <p:cNvPr id="139275" name="Rectangle 11"/>
          <p:cNvSpPr>
            <a:spLocks noChangeArrowheads="1"/>
          </p:cNvSpPr>
          <p:nvPr/>
        </p:nvSpPr>
        <p:spPr bwMode="auto">
          <a:xfrm>
            <a:off x="838200" y="2590800"/>
            <a:ext cx="7696200" cy="990600"/>
          </a:xfrm>
          <a:prstGeom prst="rect">
            <a:avLst/>
          </a:prstGeom>
          <a:solidFill>
            <a:srgbClr val="FFFF99"/>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36868"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ED88DC20-CA61-4CCB-96A3-C132B0644527}" type="slidenum">
              <a:rPr lang="en-US" altLang="en-US" sz="1400">
                <a:solidFill>
                  <a:srgbClr val="FFFFFF"/>
                </a:solidFill>
                <a:latin typeface="Perpetua" pitchFamily="18" charset="0"/>
              </a:rPr>
              <a:pPr algn="ctr" eaLnBrk="1" hangingPunct="1">
                <a:spcBef>
                  <a:spcPct val="0"/>
                </a:spcBef>
                <a:buClrTx/>
                <a:buSzTx/>
                <a:buFontTx/>
                <a:buNone/>
              </a:pPr>
              <a:t>35</a:t>
            </a:fld>
            <a:endParaRPr lang="en-US" altLang="en-US" sz="1400" dirty="0">
              <a:solidFill>
                <a:srgbClr val="FFFFFF"/>
              </a:solidFill>
              <a:latin typeface="Perpetua" pitchFamily="18" charset="0"/>
            </a:endParaRPr>
          </a:p>
        </p:txBody>
      </p:sp>
      <p:sp>
        <p:nvSpPr>
          <p:cNvPr id="36869" name="Rectangle 2"/>
          <p:cNvSpPr>
            <a:spLocks noGrp="1" noChangeArrowheads="1"/>
          </p:cNvSpPr>
          <p:nvPr>
            <p:ph type="title" idx="4294967295"/>
          </p:nvPr>
        </p:nvSpPr>
        <p:spPr>
          <a:xfrm>
            <a:off x="1371600" y="381000"/>
            <a:ext cx="7313613" cy="1143000"/>
          </a:xfrm>
        </p:spPr>
        <p:txBody>
          <a:bodyPr bIns="91440"/>
          <a:lstStyle/>
          <a:p>
            <a:pPr algn="ctr" eaLnBrk="1" hangingPunct="1"/>
            <a:r>
              <a:rPr lang="en-US" altLang="en-US" sz="3200" b="1" dirty="0" smtClean="0"/>
              <a:t>Identify the FRBR </a:t>
            </a:r>
            <a:r>
              <a:rPr lang="en-US" altLang="en-US" sz="3200" b="1" i="1" dirty="0" smtClean="0"/>
              <a:t>Item</a:t>
            </a:r>
          </a:p>
        </p:txBody>
      </p:sp>
      <p:sp>
        <p:nvSpPr>
          <p:cNvPr id="36870" name="Rectangle 3"/>
          <p:cNvSpPr>
            <a:spLocks noGrp="1" noChangeArrowheads="1"/>
          </p:cNvSpPr>
          <p:nvPr>
            <p:ph type="body" idx="4294967295"/>
          </p:nvPr>
        </p:nvSpPr>
        <p:spPr>
          <a:xfrm>
            <a:off x="914400" y="1676400"/>
            <a:ext cx="8001000" cy="4648200"/>
          </a:xfrm>
        </p:spPr>
        <p:txBody>
          <a:bodyPr/>
          <a:lstStyle/>
          <a:p>
            <a:pPr marL="571500" indent="-571500" eaLnBrk="1" hangingPunct="1">
              <a:spcBef>
                <a:spcPts val="600"/>
              </a:spcBef>
              <a:buClr>
                <a:schemeClr val="tx1"/>
              </a:buClr>
              <a:buSzTx/>
              <a:buFont typeface="Wingdings" pitchFamily="2" charset="2"/>
              <a:buAutoNum type="alphaUcPeriod"/>
            </a:pPr>
            <a:r>
              <a:rPr lang="en-US" altLang="en-US" sz="2800" dirty="0" smtClean="0"/>
              <a:t>Digitized version of the printed Oxford University Press text published in 2008</a:t>
            </a:r>
          </a:p>
          <a:p>
            <a:pPr marL="571500" indent="-571500" eaLnBrk="1" hangingPunct="1">
              <a:spcBef>
                <a:spcPts val="600"/>
              </a:spcBef>
              <a:buClr>
                <a:schemeClr val="tx1"/>
              </a:buClr>
              <a:buSzTx/>
              <a:buFont typeface="Wingdings" pitchFamily="2" charset="2"/>
              <a:buAutoNum type="alphaUcPeriod"/>
            </a:pPr>
            <a:r>
              <a:rPr lang="en-US" altLang="en-US" sz="2800" dirty="0" smtClean="0"/>
              <a:t>Leather bound autographed copy in Rare Books Collection </a:t>
            </a:r>
          </a:p>
          <a:p>
            <a:pPr marL="571500" indent="-571500" eaLnBrk="1" hangingPunct="1">
              <a:spcBef>
                <a:spcPts val="600"/>
              </a:spcBef>
              <a:buClr>
                <a:schemeClr val="tx1"/>
              </a:buClr>
              <a:buSzTx/>
              <a:buFont typeface="Wingdings" pitchFamily="2" charset="2"/>
              <a:buAutoNum type="alphaUcPeriod"/>
            </a:pPr>
            <a:r>
              <a:rPr lang="en-US" altLang="en-US" sz="2800" dirty="0" smtClean="0"/>
              <a:t>French translation</a:t>
            </a:r>
          </a:p>
          <a:p>
            <a:pPr marL="571500" indent="-571500" eaLnBrk="1" hangingPunct="1">
              <a:spcBef>
                <a:spcPts val="600"/>
              </a:spcBef>
              <a:buClr>
                <a:schemeClr val="tx1"/>
              </a:buClr>
              <a:buSzTx/>
              <a:buFont typeface="Wingdings" pitchFamily="2" charset="2"/>
              <a:buAutoNum type="alphaUcPeriod"/>
            </a:pPr>
            <a:r>
              <a:rPr lang="en-US" altLang="en-US" sz="2800" dirty="0" smtClean="0"/>
              <a:t>London Symphony Orchestra 2005 performance</a:t>
            </a:r>
          </a:p>
          <a:p>
            <a:pPr marL="571500" indent="-571500" eaLnBrk="1" hangingPunct="1">
              <a:spcBef>
                <a:spcPts val="600"/>
              </a:spcBef>
              <a:buClr>
                <a:schemeClr val="tx1"/>
              </a:buClr>
              <a:buSzTx/>
              <a:buFont typeface="Wingdings" pitchFamily="2" charset="2"/>
              <a:buAutoNum type="alphaUcPeriod"/>
            </a:pPr>
            <a:r>
              <a:rPr lang="en-US" altLang="en-US" sz="2800" dirty="0" smtClean="0"/>
              <a:t>Shakespeare’s play </a:t>
            </a:r>
            <a:r>
              <a:rPr lang="en-US" altLang="en-US" sz="2800" i="1" dirty="0" smtClean="0"/>
              <a:t>Hamlet</a:t>
            </a:r>
            <a:endParaRPr lang="en-US" altLang="en-US" sz="2800" dirty="0" smtClean="0"/>
          </a:p>
        </p:txBody>
      </p:sp>
    </p:spTree>
    <p:extLst>
      <p:ext uri="{BB962C8B-B14F-4D97-AF65-F5344CB8AC3E}">
        <p14:creationId xmlns:p14="http://schemas.microsoft.com/office/powerpoint/2010/main" val="184946596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9275"/>
                                        </p:tgtEl>
                                        <p:attrNameLst>
                                          <p:attrName>style.visibility</p:attrName>
                                        </p:attrNameLst>
                                      </p:cBhvr>
                                      <p:to>
                                        <p:strVal val="visible"/>
                                      </p:to>
                                    </p:set>
                                    <p:animEffect transition="in" filter="dissolve">
                                      <p:cBhvr>
                                        <p:cTn id="7" dur="500"/>
                                        <p:tgtEl>
                                          <p:spTgt spid="139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94ED4042-30DE-4DA0-8351-51C58698D75B}" type="slidenum">
              <a:rPr lang="en-US" altLang="en-US" sz="1400"/>
              <a:pPr algn="r" eaLnBrk="1" hangingPunct="1">
                <a:spcBef>
                  <a:spcPct val="0"/>
                </a:spcBef>
                <a:buClrTx/>
                <a:buSzTx/>
                <a:buFontTx/>
                <a:buNone/>
              </a:pPr>
              <a:t>36</a:t>
            </a:fld>
            <a:endParaRPr lang="en-US" altLang="en-US" sz="1400" dirty="0"/>
          </a:p>
        </p:txBody>
      </p:sp>
      <p:sp>
        <p:nvSpPr>
          <p:cNvPr id="10243" name="Rectangle 2"/>
          <p:cNvSpPr>
            <a:spLocks noGrp="1" noChangeArrowheads="1"/>
          </p:cNvSpPr>
          <p:nvPr>
            <p:ph type="title" idx="4294967295"/>
          </p:nvPr>
        </p:nvSpPr>
        <p:spPr/>
        <p:txBody>
          <a:bodyPr/>
          <a:lstStyle/>
          <a:p>
            <a:pPr algn="ctr" eaLnBrk="1" hangingPunct="1"/>
            <a:r>
              <a:rPr lang="en-US" altLang="en-US" sz="3200" b="1" dirty="0" smtClean="0"/>
              <a:t>Is FRBR Really New?</a:t>
            </a:r>
          </a:p>
        </p:txBody>
      </p:sp>
      <p:sp>
        <p:nvSpPr>
          <p:cNvPr id="10244" name="Rectangle 3"/>
          <p:cNvSpPr>
            <a:spLocks noGrp="1" noChangeArrowheads="1"/>
          </p:cNvSpPr>
          <p:nvPr>
            <p:ph type="body" idx="4294967295"/>
          </p:nvPr>
        </p:nvSpPr>
        <p:spPr>
          <a:xfrm>
            <a:off x="990600" y="1981200"/>
            <a:ext cx="7696200" cy="4495800"/>
          </a:xfrm>
        </p:spPr>
        <p:txBody>
          <a:bodyPr/>
          <a:lstStyle/>
          <a:p>
            <a:pPr eaLnBrk="1" hangingPunct="1"/>
            <a:r>
              <a:rPr lang="en-US" altLang="en-US" sz="2800" i="1" dirty="0" smtClean="0"/>
              <a:t>Before </a:t>
            </a:r>
            <a:r>
              <a:rPr lang="en-US" altLang="en-US" sz="2800" i="1" dirty="0"/>
              <a:t>we discuss </a:t>
            </a:r>
            <a:r>
              <a:rPr lang="en-US" altLang="en-US" sz="2800" i="1" dirty="0" smtClean="0"/>
              <a:t>the specific attributes of these entities, </a:t>
            </a:r>
            <a:r>
              <a:rPr lang="en-US" altLang="en-US" sz="2800" i="1" dirty="0"/>
              <a:t>we’ll look at some displays of a record from the Library of Congress Online </a:t>
            </a:r>
            <a:r>
              <a:rPr lang="en-US" altLang="en-US" sz="2800" i="1" dirty="0" smtClean="0"/>
              <a:t>Catalog</a:t>
            </a:r>
            <a:endParaRPr lang="en-US" altLang="en-US" sz="2800" i="1" dirty="0"/>
          </a:p>
        </p:txBody>
      </p:sp>
      <p:sp>
        <p:nvSpPr>
          <p:cNvPr id="1024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2F722A43-2EAF-4CA3-B65F-74D668C3BD32}" type="slidenum">
              <a:rPr lang="en-US" altLang="en-US" sz="1400" smtClean="0"/>
              <a:pPr eaLnBrk="1" hangingPunct="1">
                <a:spcBef>
                  <a:spcPct val="0"/>
                </a:spcBef>
                <a:buClrTx/>
                <a:buSzTx/>
                <a:buFontTx/>
                <a:buNone/>
              </a:pPr>
              <a:t>36</a:t>
            </a:fld>
            <a:endParaRPr lang="en-US" altLang="en-US" sz="1400" dirty="0" smtClean="0"/>
          </a:p>
        </p:txBody>
      </p:sp>
    </p:spTree>
    <p:extLst>
      <p:ext uri="{BB962C8B-B14F-4D97-AF65-F5344CB8AC3E}">
        <p14:creationId xmlns:p14="http://schemas.microsoft.com/office/powerpoint/2010/main" val="3604446433"/>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ctr"/>
            <a:r>
              <a:rPr lang="en-US" altLang="en-US" sz="3200" b="1" dirty="0" smtClean="0"/>
              <a:t>Is FRBR Really New?</a:t>
            </a:r>
          </a:p>
        </p:txBody>
      </p:sp>
      <p:sp>
        <p:nvSpPr>
          <p:cNvPr id="39939" name="Rectangle 3"/>
          <p:cNvSpPr>
            <a:spLocks noGrp="1" noChangeArrowheads="1"/>
          </p:cNvSpPr>
          <p:nvPr>
            <p:ph type="body" idx="1"/>
          </p:nvPr>
        </p:nvSpPr>
        <p:spPr>
          <a:xfrm>
            <a:off x="1066800" y="1676401"/>
            <a:ext cx="7616825" cy="4724400"/>
          </a:xfrm>
        </p:spPr>
        <p:txBody>
          <a:bodyPr/>
          <a:lstStyle/>
          <a:p>
            <a:r>
              <a:rPr lang="en-US" altLang="en-US" sz="2800" dirty="0" smtClean="0"/>
              <a:t>We’ll see that:</a:t>
            </a:r>
          </a:p>
          <a:p>
            <a:pPr lvl="1"/>
            <a:r>
              <a:rPr lang="en-US" altLang="en-US" sz="2400" dirty="0" smtClean="0"/>
              <a:t>FRBR concepts have long been part of cataloging</a:t>
            </a:r>
          </a:p>
          <a:p>
            <a:pPr lvl="1"/>
            <a:r>
              <a:rPr lang="en-US" altLang="en-US" sz="2400" dirty="0" smtClean="0"/>
              <a:t>a record is a composite of Group 1 and Group 2 entities</a:t>
            </a:r>
          </a:p>
          <a:p>
            <a:pPr lvl="1"/>
            <a:r>
              <a:rPr lang="en-US" altLang="en-US" sz="2400" dirty="0"/>
              <a:t>a record addresses the FRBR user tasks</a:t>
            </a:r>
          </a:p>
          <a:p>
            <a:endParaRPr lang="en-US" altLang="en-US" sz="2800" i="1" dirty="0" smtClean="0"/>
          </a:p>
          <a:p>
            <a:r>
              <a:rPr lang="en-US" altLang="en-US" sz="2800" i="1" dirty="0" smtClean="0"/>
              <a:t>Think about how these records also indicate </a:t>
            </a:r>
            <a:r>
              <a:rPr lang="en-US" altLang="en-US" sz="2800" i="1" dirty="0" smtClean="0">
                <a:solidFill>
                  <a:schemeClr val="tx2"/>
                </a:solidFill>
              </a:rPr>
              <a:t>relationships</a:t>
            </a:r>
            <a:r>
              <a:rPr lang="en-US" altLang="en-US" sz="2800" i="1" dirty="0" smtClean="0"/>
              <a:t>, which we’ll discuss shortly</a:t>
            </a:r>
          </a:p>
        </p:txBody>
      </p:sp>
      <p:sp>
        <p:nvSpPr>
          <p:cNvPr id="3994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BA44F296-EC4F-4E1B-B697-3BA22DD37ED5}" type="slidenum">
              <a:rPr lang="en-US" altLang="en-US" sz="1400" smtClean="0"/>
              <a:pPr eaLnBrk="1" hangingPunct="1">
                <a:spcBef>
                  <a:spcPct val="0"/>
                </a:spcBef>
                <a:buClrTx/>
                <a:buSzTx/>
                <a:buFontTx/>
                <a:buNone/>
              </a:pPr>
              <a:t>37</a:t>
            </a:fld>
            <a:endParaRPr lang="en-US" altLang="en-US" sz="1400" dirty="0" smtClean="0"/>
          </a:p>
        </p:txBody>
      </p:sp>
    </p:spTree>
    <p:extLst>
      <p:ext uri="{BB962C8B-B14F-4D97-AF65-F5344CB8AC3E}">
        <p14:creationId xmlns:p14="http://schemas.microsoft.com/office/powerpoint/2010/main" val="336757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9939">
                                            <p:txEl>
                                              <p:pRg st="5" end="5"/>
                                            </p:txEl>
                                          </p:spTgt>
                                        </p:tgtEl>
                                        <p:attrNameLst>
                                          <p:attrName>style.visibility</p:attrName>
                                        </p:attrNameLst>
                                      </p:cBhvr>
                                      <p:to>
                                        <p:strVal val="visible"/>
                                      </p:to>
                                    </p:set>
                                    <p:animEffect transition="in" filter="dissolve">
                                      <p:cBhvr>
                                        <p:cTn id="7" dur="500"/>
                                        <p:tgtEl>
                                          <p:spTgt spid="399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56"/>
          <p:cNvSpPr txBox="1">
            <a:spLocks noChangeArrowheads="1"/>
          </p:cNvSpPr>
          <p:nvPr/>
        </p:nvSpPr>
        <p:spPr bwMode="auto">
          <a:xfrm>
            <a:off x="838200" y="1752600"/>
            <a:ext cx="80772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tabLst>
                <a:tab pos="2514600" algn="l"/>
                <a:tab pos="2743200" algn="l"/>
              </a:tabLst>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tabLst>
                <a:tab pos="2514600" algn="l"/>
                <a:tab pos="2743200" algn="l"/>
              </a:tabLst>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tabLst>
                <a:tab pos="2514600" algn="l"/>
                <a:tab pos="2743200" algn="l"/>
              </a:tabLst>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tabLst>
                <a:tab pos="2514600" algn="l"/>
                <a:tab pos="2743200" algn="l"/>
              </a:tabLst>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 Control No.	:	</a:t>
            </a:r>
            <a:r>
              <a:rPr lang="en-US" altLang="en-US" sz="2400" dirty="0">
                <a:latin typeface="Times New Roman" pitchFamily="18" charset="0"/>
                <a:ea typeface="MS PGothic" pitchFamily="34" charset="-128"/>
                <a:cs typeface="Times New Roman" pitchFamily="18" charset="0"/>
              </a:rPr>
              <a:t>47023612 </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LCCN Permalink	:	</a:t>
            </a:r>
            <a:r>
              <a:rPr lang="en-US" altLang="en-US" sz="2400" dirty="0">
                <a:latin typeface="Times New Roman" pitchFamily="18" charset="0"/>
                <a:ea typeface="MS PGothic" pitchFamily="34" charset="-128"/>
                <a:cs typeface="Times New Roman" pitchFamily="18" charset="0"/>
                <a:hlinkClick r:id="rId3"/>
              </a:rPr>
              <a:t>http://lccn.loc.gov/47023612</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Type of Material	:	</a:t>
            </a:r>
            <a:r>
              <a:rPr lang="en-US" altLang="en-US" sz="2400" dirty="0">
                <a:latin typeface="Times New Roman" pitchFamily="18" charset="0"/>
                <a:ea typeface="MS PGothic" pitchFamily="34" charset="-128"/>
                <a:cs typeface="Times New Roman" pitchFamily="18" charset="0"/>
              </a:rPr>
              <a:t>Book (Print, Microform, Electronic, etc.)</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Personal Name	:	</a:t>
            </a:r>
            <a:r>
              <a:rPr lang="en-US" altLang="en-US" sz="2400" dirty="0">
                <a:latin typeface="Times New Roman" pitchFamily="18" charset="0"/>
                <a:ea typeface="MS PGothic" pitchFamily="34" charset="-128"/>
                <a:cs typeface="Times New Roman" pitchFamily="18" charset="0"/>
                <a:hlinkClick r:id="rId4"/>
              </a:rPr>
              <a:t>Shakespeare, William, 1564-1616. </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Main Title	:	</a:t>
            </a:r>
            <a:r>
              <a:rPr lang="sv-SE" altLang="en-US" sz="2400" dirty="0">
                <a:latin typeface="Times New Roman" pitchFamily="18" charset="0"/>
                <a:ea typeface="MS PGothic" pitchFamily="34" charset="-128"/>
                <a:cs typeface="Times New Roman" pitchFamily="18" charset="0"/>
              </a:rPr>
              <a:t>... Hamlet, traduit par André Gide.</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Published/Created	:	</a:t>
            </a:r>
            <a:r>
              <a:rPr lang="en-US" altLang="en-US" sz="2400" dirty="0">
                <a:latin typeface="Times New Roman" pitchFamily="18" charset="0"/>
                <a:ea typeface="MS PGothic" pitchFamily="34" charset="-128"/>
                <a:cs typeface="Times New Roman" pitchFamily="18" charset="0"/>
              </a:rPr>
              <a:t>[Paris] Gallimard [1946]</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Description	:	</a:t>
            </a:r>
            <a:r>
              <a:rPr lang="en-US" altLang="en-US" sz="2400" dirty="0">
                <a:latin typeface="Times New Roman" pitchFamily="18" charset="0"/>
                <a:ea typeface="MS PGothic" pitchFamily="34" charset="-128"/>
                <a:cs typeface="Times New Roman" pitchFamily="18" charset="0"/>
              </a:rPr>
              <a:t>2 p. l., 7-237, [2] p. 17 cm.</a:t>
            </a:r>
          </a:p>
          <a:p>
            <a:pPr eaLnBrk="1" hangingPunct="1">
              <a:spcBef>
                <a:spcPct val="0"/>
              </a:spcBef>
              <a:buClrTx/>
              <a:buSzTx/>
              <a:buFontTx/>
              <a:buNone/>
            </a:pP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CALL NUMBER	:	</a:t>
            </a:r>
            <a:r>
              <a:rPr lang="en-US" altLang="en-US" sz="2400" dirty="0">
                <a:latin typeface="Times New Roman" pitchFamily="18" charset="0"/>
                <a:ea typeface="MS PGothic" pitchFamily="34" charset="-128"/>
                <a:cs typeface="Times New Roman" pitchFamily="18" charset="0"/>
                <a:hlinkClick r:id="rId5"/>
              </a:rPr>
              <a:t>PR2779.H3 G5</a:t>
            </a:r>
            <a:r>
              <a:rPr lang="en-US" altLang="en-US" sz="2400" dirty="0">
                <a:latin typeface="Times New Roman" pitchFamily="18" charset="0"/>
                <a:ea typeface="MS PGothic" pitchFamily="34" charset="-128"/>
                <a:cs typeface="Times New Roman" pitchFamily="18" charset="0"/>
              </a:rPr>
              <a:t>Copy 1</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 Request in	:	</a:t>
            </a:r>
            <a:r>
              <a:rPr lang="en-US" altLang="en-US" sz="2400" dirty="0">
                <a:latin typeface="Times New Roman" pitchFamily="18" charset="0"/>
                <a:ea typeface="MS PGothic" pitchFamily="34" charset="-128"/>
                <a:cs typeface="Times New Roman" pitchFamily="18" charset="0"/>
              </a:rPr>
              <a:t>Jefferson or Adams Bldg General or </a:t>
            </a:r>
          </a:p>
          <a:p>
            <a:pPr eaLnBrk="1" hangingPunct="1">
              <a:spcBef>
                <a:spcPct val="0"/>
              </a:spcBef>
              <a:buClrTx/>
              <a:buSzTx/>
              <a:buFontTx/>
              <a:buNone/>
            </a:pPr>
            <a:r>
              <a:rPr lang="en-US" altLang="en-US" sz="2400" dirty="0">
                <a:latin typeface="Times New Roman" pitchFamily="18" charset="0"/>
                <a:ea typeface="MS PGothic" pitchFamily="34" charset="-128"/>
                <a:cs typeface="Times New Roman" pitchFamily="18" charset="0"/>
              </a:rPr>
              <a:t>		Area Studies Reading Rms</a:t>
            </a:r>
          </a:p>
        </p:txBody>
      </p:sp>
      <p:sp>
        <p:nvSpPr>
          <p:cNvPr id="4096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3FB8F332-76C1-42FA-B1D2-4F20C030B9EF}" type="slidenum">
              <a:rPr lang="en-US" altLang="en-US" sz="1400" smtClean="0"/>
              <a:pPr eaLnBrk="1" hangingPunct="1">
                <a:spcBef>
                  <a:spcPct val="0"/>
                </a:spcBef>
                <a:buClrTx/>
                <a:buSzTx/>
                <a:buFontTx/>
                <a:buNone/>
              </a:pPr>
              <a:t>38</a:t>
            </a:fld>
            <a:endParaRPr lang="en-US" altLang="en-US" sz="1400" dirty="0" smtClean="0"/>
          </a:p>
        </p:txBody>
      </p:sp>
      <p:grpSp>
        <p:nvGrpSpPr>
          <p:cNvPr id="5" name="Group 12"/>
          <p:cNvGrpSpPr>
            <a:grpSpLocks/>
          </p:cNvGrpSpPr>
          <p:nvPr/>
        </p:nvGrpSpPr>
        <p:grpSpPr bwMode="auto">
          <a:xfrm>
            <a:off x="1219200" y="304800"/>
            <a:ext cx="7543800" cy="904875"/>
            <a:chOff x="1050" y="432"/>
            <a:chExt cx="3630" cy="330"/>
          </a:xfrm>
        </p:grpSpPr>
        <p:pic>
          <p:nvPicPr>
            <p:cNvPr id="6" name="Picture 13" descr="banner-rose-lef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0" y="432"/>
              <a:ext cx="34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descr="banner-rose-righ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0" y="432"/>
              <a:ext cx="36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banner-cent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2" y="432"/>
              <a:ext cx="292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553664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685800" y="1981200"/>
            <a:ext cx="81534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tabLst>
                <a:tab pos="2514600" algn="l"/>
                <a:tab pos="2743200" algn="l"/>
              </a:tabLst>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tabLst>
                <a:tab pos="2514600" algn="l"/>
                <a:tab pos="2743200" algn="l"/>
              </a:tabLst>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tabLst>
                <a:tab pos="2514600" algn="l"/>
                <a:tab pos="2743200" algn="l"/>
              </a:tabLst>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tabLst>
                <a:tab pos="2514600" algn="l"/>
                <a:tab pos="2743200" algn="l"/>
              </a:tabLst>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 Control No.	:	</a:t>
            </a:r>
            <a:r>
              <a:rPr lang="en-US" altLang="en-US" sz="2400" dirty="0">
                <a:latin typeface="Times New Roman" pitchFamily="18" charset="0"/>
                <a:ea typeface="MS PGothic" pitchFamily="34" charset="-128"/>
                <a:cs typeface="Times New Roman" pitchFamily="18" charset="0"/>
              </a:rPr>
              <a:t>47023612 </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LCCN Permalink	:	</a:t>
            </a:r>
            <a:r>
              <a:rPr lang="en-US" altLang="en-US" sz="2400" dirty="0">
                <a:latin typeface="Times New Roman" pitchFamily="18" charset="0"/>
                <a:ea typeface="MS PGothic" pitchFamily="34" charset="-128"/>
                <a:cs typeface="Times New Roman" pitchFamily="18" charset="0"/>
                <a:hlinkClick r:id="rId3"/>
              </a:rPr>
              <a:t>http://lccn.loc.gov/47023612</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Type of Material	:	</a:t>
            </a:r>
            <a:r>
              <a:rPr lang="en-US" altLang="en-US" sz="2400" dirty="0">
                <a:latin typeface="Times New Roman" pitchFamily="18" charset="0"/>
                <a:ea typeface="MS PGothic" pitchFamily="34" charset="-128"/>
                <a:cs typeface="Times New Roman" pitchFamily="18" charset="0"/>
              </a:rPr>
              <a:t>Book (Print, Microform, Electronic, etc.)</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Personal Name	:	</a:t>
            </a:r>
            <a:r>
              <a:rPr lang="en-US" altLang="en-US" sz="2400" dirty="0">
                <a:latin typeface="Times New Roman" pitchFamily="18" charset="0"/>
                <a:ea typeface="MS PGothic" pitchFamily="34" charset="-128"/>
                <a:cs typeface="Times New Roman" pitchFamily="18" charset="0"/>
                <a:hlinkClick r:id="rId4"/>
              </a:rPr>
              <a:t>Shakespeare, William, 1564-1616. </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Main Title	:	</a:t>
            </a:r>
            <a:r>
              <a:rPr lang="sv-SE" altLang="en-US" sz="2400" dirty="0">
                <a:latin typeface="Times New Roman" pitchFamily="18" charset="0"/>
                <a:ea typeface="MS PGothic" pitchFamily="34" charset="-128"/>
                <a:cs typeface="Times New Roman" pitchFamily="18" charset="0"/>
              </a:rPr>
              <a:t>... Hamlet, traduit par André Gide.</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Published/Created	:	</a:t>
            </a:r>
            <a:r>
              <a:rPr lang="en-US" altLang="en-US" sz="2400" dirty="0">
                <a:latin typeface="Times New Roman" pitchFamily="18" charset="0"/>
                <a:ea typeface="MS PGothic" pitchFamily="34" charset="-128"/>
                <a:cs typeface="Times New Roman" pitchFamily="18" charset="0"/>
              </a:rPr>
              <a:t>[Paris] Gallimard [1946]</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Description	:	</a:t>
            </a:r>
            <a:r>
              <a:rPr lang="en-US" altLang="en-US" sz="2400" dirty="0">
                <a:latin typeface="Times New Roman" pitchFamily="18" charset="0"/>
                <a:ea typeface="MS PGothic" pitchFamily="34" charset="-128"/>
                <a:cs typeface="Times New Roman" pitchFamily="18" charset="0"/>
              </a:rPr>
              <a:t>2 p. l., 7-237, [2] p. 17 cm.</a:t>
            </a:r>
          </a:p>
          <a:p>
            <a:pPr eaLnBrk="1" hangingPunct="1">
              <a:spcBef>
                <a:spcPct val="0"/>
              </a:spcBef>
              <a:buClrTx/>
              <a:buSzTx/>
              <a:buFontTx/>
              <a:buNone/>
            </a:pP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CALL NUMBER	:	</a:t>
            </a:r>
            <a:r>
              <a:rPr lang="en-US" altLang="en-US" sz="2400" dirty="0">
                <a:latin typeface="Times New Roman" pitchFamily="18" charset="0"/>
                <a:ea typeface="MS PGothic" pitchFamily="34" charset="-128"/>
                <a:cs typeface="Times New Roman" pitchFamily="18" charset="0"/>
                <a:hlinkClick r:id="rId5"/>
              </a:rPr>
              <a:t>PR2779.H3 G5</a:t>
            </a:r>
            <a:r>
              <a:rPr lang="en-US" altLang="en-US" sz="2400" dirty="0">
                <a:latin typeface="Times New Roman" pitchFamily="18" charset="0"/>
                <a:ea typeface="MS PGothic" pitchFamily="34" charset="-128"/>
                <a:cs typeface="Times New Roman" pitchFamily="18" charset="0"/>
              </a:rPr>
              <a:t>Copy 1</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 Request in	:	</a:t>
            </a:r>
            <a:r>
              <a:rPr lang="en-US" altLang="en-US" sz="2400" dirty="0">
                <a:latin typeface="Times New Roman" pitchFamily="18" charset="0"/>
                <a:ea typeface="MS PGothic" pitchFamily="34" charset="-128"/>
                <a:cs typeface="Times New Roman" pitchFamily="18" charset="0"/>
              </a:rPr>
              <a:t>Jefferson or Adams Bldg General or </a:t>
            </a:r>
          </a:p>
          <a:p>
            <a:pPr eaLnBrk="1" hangingPunct="1">
              <a:spcBef>
                <a:spcPct val="0"/>
              </a:spcBef>
              <a:buClrTx/>
              <a:buSzTx/>
              <a:buFontTx/>
              <a:buNone/>
            </a:pPr>
            <a:r>
              <a:rPr lang="en-US" altLang="en-US" sz="2400" dirty="0">
                <a:latin typeface="Times New Roman" pitchFamily="18" charset="0"/>
                <a:ea typeface="MS PGothic" pitchFamily="34" charset="-128"/>
                <a:cs typeface="Times New Roman" pitchFamily="18" charset="0"/>
              </a:rPr>
              <a:t>		Area Studies Reading Rms</a:t>
            </a:r>
          </a:p>
        </p:txBody>
      </p:sp>
      <p:sp>
        <p:nvSpPr>
          <p:cNvPr id="41987" name="Text Box 4"/>
          <p:cNvSpPr txBox="1">
            <a:spLocks noChangeArrowheads="1"/>
          </p:cNvSpPr>
          <p:nvPr/>
        </p:nvSpPr>
        <p:spPr bwMode="auto">
          <a:xfrm>
            <a:off x="457200" y="1295400"/>
            <a:ext cx="8305800" cy="557213"/>
          </a:xfrm>
          <a:prstGeom prst="rect">
            <a:avLst/>
          </a:prstGeom>
          <a:solidFill>
            <a:srgbClr val="FFFFFF"/>
          </a:solidFill>
          <a:ln w="38100">
            <a:solidFill>
              <a:srgbClr val="000000"/>
            </a:solidFill>
            <a:miter lim="800000"/>
            <a:headEnd type="none" w="sm" len="sm"/>
            <a:tailEnd type="none" w="sm" len="sm"/>
          </a:ln>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2800" dirty="0">
                <a:solidFill>
                  <a:srgbClr val="000000"/>
                </a:solidFill>
                <a:latin typeface="Times New Roman" pitchFamily="18" charset="0"/>
                <a:ea typeface="MS PGothic" pitchFamily="34" charset="-128"/>
                <a:cs typeface="Times New Roman" pitchFamily="18" charset="0"/>
              </a:rPr>
              <a:t>Shakespeare, William, 1564-1616.  Hamlet.  French.</a:t>
            </a:r>
          </a:p>
        </p:txBody>
      </p:sp>
      <p:sp>
        <p:nvSpPr>
          <p:cNvPr id="41988" name="Rectangle 6"/>
          <p:cNvSpPr>
            <a:spLocks noChangeArrowheads="1"/>
          </p:cNvSpPr>
          <p:nvPr/>
        </p:nvSpPr>
        <p:spPr bwMode="auto">
          <a:xfrm>
            <a:off x="5562600" y="1371600"/>
            <a:ext cx="1295400" cy="381000"/>
          </a:xfrm>
          <a:prstGeom prst="rect">
            <a:avLst/>
          </a:prstGeom>
          <a:noFill/>
          <a:ln w="38100">
            <a:solidFill>
              <a:schemeClr val="tx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Arial" pitchFamily="34" charset="0"/>
              <a:ea typeface="MS PGothic" pitchFamily="34" charset="-128"/>
            </a:endParaRPr>
          </a:p>
        </p:txBody>
      </p:sp>
      <p:sp>
        <p:nvSpPr>
          <p:cNvPr id="41989" name="Line 7"/>
          <p:cNvSpPr>
            <a:spLocks noChangeShapeType="1"/>
          </p:cNvSpPr>
          <p:nvPr/>
        </p:nvSpPr>
        <p:spPr bwMode="auto">
          <a:xfrm flipH="1" flipV="1">
            <a:off x="5943600" y="1752600"/>
            <a:ext cx="1143000" cy="381000"/>
          </a:xfrm>
          <a:prstGeom prst="line">
            <a:avLst/>
          </a:prstGeom>
          <a:noFill/>
          <a:ln w="38100">
            <a:solidFill>
              <a:schemeClr val="tx2"/>
            </a:solidFill>
            <a:round/>
            <a:headEnd type="none" w="sm" len="sm"/>
            <a:tailEnd type="arrow" w="lg" len="lg"/>
          </a:ln>
          <a:extLst>
            <a:ext uri="{909E8E84-426E-40DD-AFC4-6F175D3DCCD1}">
              <a14:hiddenFill xmlns:a14="http://schemas.microsoft.com/office/drawing/2010/main">
                <a:noFill/>
              </a14:hiddenFill>
            </a:ext>
          </a:extLst>
        </p:spPr>
        <p:txBody>
          <a:bodyPr/>
          <a:lstStyle/>
          <a:p>
            <a:endParaRPr lang="en-US" dirty="0"/>
          </a:p>
        </p:txBody>
      </p:sp>
      <p:sp>
        <p:nvSpPr>
          <p:cNvPr id="41990" name="Text Box 5"/>
          <p:cNvSpPr txBox="1">
            <a:spLocks noChangeArrowheads="1"/>
          </p:cNvSpPr>
          <p:nvPr/>
        </p:nvSpPr>
        <p:spPr bwMode="auto">
          <a:xfrm>
            <a:off x="7010400" y="1981200"/>
            <a:ext cx="1447800" cy="574675"/>
          </a:xfrm>
          <a:prstGeom prst="rect">
            <a:avLst/>
          </a:prstGeom>
          <a:noFill/>
          <a:ln w="25400">
            <a:solidFill>
              <a:schemeClr val="tx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3000" dirty="0">
                <a:solidFill>
                  <a:schemeClr val="tx2"/>
                </a:solidFill>
                <a:latin typeface="Arial" pitchFamily="34" charset="0"/>
                <a:ea typeface="MS PGothic" pitchFamily="34" charset="-128"/>
              </a:rPr>
              <a:t>“</a:t>
            </a:r>
            <a:r>
              <a:rPr lang="en-US" altLang="en-US" sz="3000" b="1" dirty="0">
                <a:solidFill>
                  <a:schemeClr val="tx2"/>
                </a:solidFill>
                <a:latin typeface="Arial" pitchFamily="34" charset="0"/>
                <a:ea typeface="MS PGothic" pitchFamily="34" charset="-128"/>
              </a:rPr>
              <a:t>Work</a:t>
            </a:r>
            <a:r>
              <a:rPr lang="en-US" altLang="en-US" sz="3000" dirty="0">
                <a:solidFill>
                  <a:schemeClr val="tx2"/>
                </a:solidFill>
                <a:latin typeface="Arial" pitchFamily="34" charset="0"/>
                <a:ea typeface="MS PGothic" pitchFamily="34" charset="-128"/>
              </a:rPr>
              <a:t>”</a:t>
            </a:r>
          </a:p>
        </p:txBody>
      </p:sp>
      <p:grpSp>
        <p:nvGrpSpPr>
          <p:cNvPr id="41991" name="Group 12"/>
          <p:cNvGrpSpPr>
            <a:grpSpLocks/>
          </p:cNvGrpSpPr>
          <p:nvPr/>
        </p:nvGrpSpPr>
        <p:grpSpPr bwMode="auto">
          <a:xfrm>
            <a:off x="838200" y="304800"/>
            <a:ext cx="7543800" cy="904875"/>
            <a:chOff x="1050" y="432"/>
            <a:chExt cx="3630" cy="330"/>
          </a:xfrm>
        </p:grpSpPr>
        <p:pic>
          <p:nvPicPr>
            <p:cNvPr id="41996" name="Picture 13" descr="banner-rose-lef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0" y="432"/>
              <a:ext cx="34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7" name="Picture 14" descr="banner-rose-righ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0" y="432"/>
              <a:ext cx="36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8" name="Picture 15" descr="banner-cent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2" y="432"/>
              <a:ext cx="292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992" name="Rectangle 12"/>
          <p:cNvSpPr>
            <a:spLocks noChangeArrowheads="1"/>
          </p:cNvSpPr>
          <p:nvPr/>
        </p:nvSpPr>
        <p:spPr bwMode="auto">
          <a:xfrm>
            <a:off x="533400" y="1371600"/>
            <a:ext cx="3276600" cy="457200"/>
          </a:xfrm>
          <a:prstGeom prst="rect">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b="1" dirty="0">
              <a:latin typeface="Verdana" pitchFamily="34" charset="0"/>
              <a:ea typeface="MS PGothic" pitchFamily="34" charset="-128"/>
            </a:endParaRPr>
          </a:p>
        </p:txBody>
      </p:sp>
      <p:sp>
        <p:nvSpPr>
          <p:cNvPr id="41993" name="Text Box 13"/>
          <p:cNvSpPr txBox="1">
            <a:spLocks noChangeArrowheads="1"/>
          </p:cNvSpPr>
          <p:nvPr/>
        </p:nvSpPr>
        <p:spPr bwMode="auto">
          <a:xfrm>
            <a:off x="304800" y="457200"/>
            <a:ext cx="1744388" cy="553998"/>
          </a:xfrm>
          <a:prstGeom prst="rect">
            <a:avLst/>
          </a:prstGeom>
          <a:solidFill>
            <a:schemeClr val="bg1"/>
          </a:solidFill>
          <a:ln w="25400">
            <a:solidFill>
              <a:schemeClr val="tx2"/>
            </a:solidFill>
            <a:miter lim="800000"/>
            <a:headEnd/>
            <a:tailEnd/>
          </a:ln>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3000" dirty="0">
                <a:solidFill>
                  <a:schemeClr val="tx2"/>
                </a:solidFill>
                <a:latin typeface="Arial" pitchFamily="34" charset="0"/>
                <a:ea typeface="MS PGothic" pitchFamily="34" charset="-128"/>
              </a:rPr>
              <a:t>“</a:t>
            </a:r>
            <a:r>
              <a:rPr lang="en-US" altLang="en-US" sz="3000" b="1" dirty="0">
                <a:solidFill>
                  <a:schemeClr val="tx2"/>
                </a:solidFill>
                <a:latin typeface="Arial" pitchFamily="34" charset="0"/>
                <a:ea typeface="MS PGothic" pitchFamily="34" charset="-128"/>
              </a:rPr>
              <a:t>Person</a:t>
            </a:r>
            <a:r>
              <a:rPr lang="en-US" altLang="en-US" sz="3000" dirty="0">
                <a:solidFill>
                  <a:schemeClr val="tx2"/>
                </a:solidFill>
                <a:latin typeface="Arial" pitchFamily="34" charset="0"/>
                <a:ea typeface="MS PGothic" pitchFamily="34" charset="-128"/>
              </a:rPr>
              <a:t>”</a:t>
            </a:r>
          </a:p>
        </p:txBody>
      </p:sp>
      <p:sp>
        <p:nvSpPr>
          <p:cNvPr id="41994" name="Line 14"/>
          <p:cNvSpPr>
            <a:spLocks noChangeShapeType="1"/>
          </p:cNvSpPr>
          <p:nvPr/>
        </p:nvSpPr>
        <p:spPr bwMode="auto">
          <a:xfrm>
            <a:off x="990600" y="990600"/>
            <a:ext cx="381000" cy="381000"/>
          </a:xfrm>
          <a:prstGeom prst="line">
            <a:avLst/>
          </a:prstGeom>
          <a:noFill/>
          <a:ln w="38100">
            <a:solidFill>
              <a:schemeClr val="tx2"/>
            </a:solidFill>
            <a:round/>
            <a:headEnd/>
            <a:tailEnd type="arrow" w="lg" len="med"/>
          </a:ln>
          <a:extLst>
            <a:ext uri="{909E8E84-426E-40DD-AFC4-6F175D3DCCD1}">
              <a14:hiddenFill xmlns:a14="http://schemas.microsoft.com/office/drawing/2010/main">
                <a:noFill/>
              </a14:hiddenFill>
            </a:ext>
          </a:extLst>
        </p:spPr>
        <p:txBody>
          <a:bodyPr/>
          <a:lstStyle/>
          <a:p>
            <a:endParaRPr lang="en-US" dirty="0"/>
          </a:p>
        </p:txBody>
      </p:sp>
      <p:sp>
        <p:nvSpPr>
          <p:cNvPr id="4199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F1078214-4C1E-4CA1-9E72-58EDB959E62A}" type="slidenum">
              <a:rPr lang="en-US" altLang="en-US" sz="1400" smtClean="0"/>
              <a:pPr eaLnBrk="1" hangingPunct="1">
                <a:spcBef>
                  <a:spcPct val="0"/>
                </a:spcBef>
                <a:buClrTx/>
                <a:buSzTx/>
                <a:buFontTx/>
                <a:buNone/>
              </a:pPr>
              <a:t>39</a:t>
            </a:fld>
            <a:endParaRPr lang="en-US" altLang="en-US" sz="1400" dirty="0" smtClean="0"/>
          </a:p>
        </p:txBody>
      </p:sp>
    </p:spTree>
    <p:extLst>
      <p:ext uri="{BB962C8B-B14F-4D97-AF65-F5344CB8AC3E}">
        <p14:creationId xmlns:p14="http://schemas.microsoft.com/office/powerpoint/2010/main" val="8372164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8DBDCFAE-A69D-41E1-AB8F-EAEE363FF678}" type="slidenum">
              <a:rPr lang="en-US" altLang="en-US" sz="1200">
                <a:latin typeface="Verdana" pitchFamily="34" charset="0"/>
                <a:ea typeface="MS PGothic" pitchFamily="34" charset="-128"/>
              </a:rPr>
              <a:pPr algn="r" eaLnBrk="1" hangingPunct="1">
                <a:spcBef>
                  <a:spcPct val="0"/>
                </a:spcBef>
                <a:buClrTx/>
                <a:buSzTx/>
                <a:buFontTx/>
                <a:buNone/>
              </a:pPr>
              <a:t>40</a:t>
            </a:fld>
            <a:endParaRPr lang="en-US" altLang="en-US" sz="1200" dirty="0">
              <a:latin typeface="Verdana" pitchFamily="34" charset="0"/>
              <a:ea typeface="MS PGothic" pitchFamily="34" charset="-128"/>
            </a:endParaRPr>
          </a:p>
        </p:txBody>
      </p:sp>
      <p:sp>
        <p:nvSpPr>
          <p:cNvPr id="43011" name="Text Box 2"/>
          <p:cNvSpPr txBox="1">
            <a:spLocks noChangeArrowheads="1"/>
          </p:cNvSpPr>
          <p:nvPr/>
        </p:nvSpPr>
        <p:spPr bwMode="auto">
          <a:xfrm>
            <a:off x="609600" y="2209800"/>
            <a:ext cx="8305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tabLst>
                <a:tab pos="2514600" algn="l"/>
                <a:tab pos="2743200" algn="l"/>
              </a:tabLst>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tabLst>
                <a:tab pos="2514600" algn="l"/>
                <a:tab pos="2743200" algn="l"/>
              </a:tabLst>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tabLst>
                <a:tab pos="2514600" algn="l"/>
                <a:tab pos="2743200" algn="l"/>
              </a:tabLst>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tabLst>
                <a:tab pos="2514600" algn="l"/>
                <a:tab pos="2743200" algn="l"/>
              </a:tabLst>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 Control No.	:	</a:t>
            </a:r>
            <a:r>
              <a:rPr lang="en-US" altLang="en-US" sz="2400" dirty="0">
                <a:latin typeface="Times New Roman" pitchFamily="18" charset="0"/>
                <a:ea typeface="MS PGothic" pitchFamily="34" charset="-128"/>
                <a:cs typeface="Times New Roman" pitchFamily="18" charset="0"/>
              </a:rPr>
              <a:t>47023612 </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LCCN Permalink	:	</a:t>
            </a:r>
            <a:r>
              <a:rPr lang="en-US" altLang="en-US" sz="2400" dirty="0">
                <a:latin typeface="Times New Roman" pitchFamily="18" charset="0"/>
                <a:ea typeface="MS PGothic" pitchFamily="34" charset="-128"/>
                <a:cs typeface="Times New Roman" pitchFamily="18" charset="0"/>
                <a:hlinkClick r:id="rId3"/>
              </a:rPr>
              <a:t>http://lccn.loc.gov/47023612</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Type of Material	:	</a:t>
            </a:r>
            <a:r>
              <a:rPr lang="en-US" altLang="en-US" sz="2400" dirty="0">
                <a:latin typeface="Times New Roman" pitchFamily="18" charset="0"/>
                <a:ea typeface="MS PGothic" pitchFamily="34" charset="-128"/>
                <a:cs typeface="Times New Roman" pitchFamily="18" charset="0"/>
              </a:rPr>
              <a:t>Book (Print, Microform, Electronic, etc.)</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Personal Name	:	</a:t>
            </a:r>
            <a:r>
              <a:rPr lang="en-US" altLang="en-US" sz="2400" dirty="0">
                <a:latin typeface="Times New Roman" pitchFamily="18" charset="0"/>
                <a:ea typeface="MS PGothic" pitchFamily="34" charset="-128"/>
                <a:cs typeface="Times New Roman" pitchFamily="18" charset="0"/>
                <a:hlinkClick r:id="rId4"/>
              </a:rPr>
              <a:t>Shakespeare, William, 1564-1616. </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Main Title	:	</a:t>
            </a:r>
            <a:r>
              <a:rPr lang="sv-SE" altLang="en-US" sz="2400" dirty="0">
                <a:latin typeface="Times New Roman" pitchFamily="18" charset="0"/>
                <a:ea typeface="MS PGothic" pitchFamily="34" charset="-128"/>
                <a:cs typeface="Times New Roman" pitchFamily="18" charset="0"/>
              </a:rPr>
              <a:t>... Hamlet, traduit par André Gide.</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Published/Created	:	</a:t>
            </a:r>
            <a:r>
              <a:rPr lang="en-US" altLang="en-US" sz="2400" dirty="0">
                <a:latin typeface="Times New Roman" pitchFamily="18" charset="0"/>
                <a:ea typeface="MS PGothic" pitchFamily="34" charset="-128"/>
                <a:cs typeface="Times New Roman" pitchFamily="18" charset="0"/>
              </a:rPr>
              <a:t>[Paris] Gallimard [1946]</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Description	:	</a:t>
            </a:r>
            <a:r>
              <a:rPr lang="en-US" altLang="en-US" sz="2400" dirty="0">
                <a:latin typeface="Times New Roman" pitchFamily="18" charset="0"/>
                <a:ea typeface="MS PGothic" pitchFamily="34" charset="-128"/>
                <a:cs typeface="Times New Roman" pitchFamily="18" charset="0"/>
              </a:rPr>
              <a:t>2 p. l., 7-237, [2] p. 17 cm.</a:t>
            </a:r>
          </a:p>
          <a:p>
            <a:pPr eaLnBrk="1" hangingPunct="1">
              <a:spcBef>
                <a:spcPct val="0"/>
              </a:spcBef>
              <a:buClrTx/>
              <a:buSzTx/>
              <a:buFontTx/>
              <a:buNone/>
            </a:pP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CALL NUMBER	:	</a:t>
            </a:r>
            <a:r>
              <a:rPr lang="en-US" altLang="en-US" sz="2400" dirty="0">
                <a:latin typeface="Times New Roman" pitchFamily="18" charset="0"/>
                <a:ea typeface="MS PGothic" pitchFamily="34" charset="-128"/>
                <a:cs typeface="Times New Roman" pitchFamily="18" charset="0"/>
                <a:hlinkClick r:id="rId5"/>
              </a:rPr>
              <a:t>PR2779.H3 G5</a:t>
            </a:r>
            <a:r>
              <a:rPr lang="en-US" altLang="en-US" sz="2400" dirty="0">
                <a:latin typeface="Times New Roman" pitchFamily="18" charset="0"/>
                <a:ea typeface="MS PGothic" pitchFamily="34" charset="-128"/>
                <a:cs typeface="Times New Roman" pitchFamily="18" charset="0"/>
              </a:rPr>
              <a:t>Copy 1</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 Request in	:	</a:t>
            </a:r>
            <a:r>
              <a:rPr lang="en-US" altLang="en-US" sz="2400" dirty="0">
                <a:latin typeface="Times New Roman" pitchFamily="18" charset="0"/>
                <a:ea typeface="MS PGothic" pitchFamily="34" charset="-128"/>
                <a:cs typeface="Times New Roman" pitchFamily="18" charset="0"/>
              </a:rPr>
              <a:t>Jefferson or Adams Bldg General or </a:t>
            </a:r>
          </a:p>
          <a:p>
            <a:pPr eaLnBrk="1" hangingPunct="1">
              <a:spcBef>
                <a:spcPct val="0"/>
              </a:spcBef>
              <a:buClrTx/>
              <a:buSzTx/>
              <a:buFontTx/>
              <a:buNone/>
            </a:pPr>
            <a:r>
              <a:rPr lang="en-US" altLang="en-US" sz="2400" dirty="0">
                <a:latin typeface="Times New Roman" pitchFamily="18" charset="0"/>
                <a:ea typeface="MS PGothic" pitchFamily="34" charset="-128"/>
                <a:cs typeface="Times New Roman" pitchFamily="18" charset="0"/>
              </a:rPr>
              <a:t>		Area Studies Reading Rms</a:t>
            </a:r>
          </a:p>
        </p:txBody>
      </p:sp>
      <p:sp>
        <p:nvSpPr>
          <p:cNvPr id="43012" name="Text Box 4"/>
          <p:cNvSpPr txBox="1">
            <a:spLocks noChangeArrowheads="1"/>
          </p:cNvSpPr>
          <p:nvPr/>
        </p:nvSpPr>
        <p:spPr bwMode="auto">
          <a:xfrm>
            <a:off x="457200" y="1295400"/>
            <a:ext cx="8305800" cy="557213"/>
          </a:xfrm>
          <a:prstGeom prst="rect">
            <a:avLst/>
          </a:prstGeom>
          <a:solidFill>
            <a:schemeClr val="bg1"/>
          </a:solidFill>
          <a:ln w="38100">
            <a:solidFill>
              <a:srgbClr val="000000"/>
            </a:solidFill>
            <a:miter lim="800000"/>
            <a:headEnd type="none" w="sm" len="sm"/>
            <a:tailEnd type="none" w="sm" len="sm"/>
          </a:ln>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2800" dirty="0">
                <a:solidFill>
                  <a:srgbClr val="000000"/>
                </a:solidFill>
                <a:latin typeface="Times New Roman" pitchFamily="18" charset="0"/>
                <a:ea typeface="MS PGothic" pitchFamily="34" charset="-128"/>
                <a:cs typeface="Times New Roman" pitchFamily="18" charset="0"/>
              </a:rPr>
              <a:t>Shakespeare, William, 1564-1616.  Hamlet.  French.</a:t>
            </a:r>
          </a:p>
        </p:txBody>
      </p:sp>
      <p:sp>
        <p:nvSpPr>
          <p:cNvPr id="43013" name="Rectangle 8"/>
          <p:cNvSpPr>
            <a:spLocks noChangeArrowheads="1"/>
          </p:cNvSpPr>
          <p:nvPr/>
        </p:nvSpPr>
        <p:spPr bwMode="auto">
          <a:xfrm>
            <a:off x="6858000" y="1371600"/>
            <a:ext cx="1371600" cy="381000"/>
          </a:xfrm>
          <a:prstGeom prst="rect">
            <a:avLst/>
          </a:prstGeom>
          <a:noFill/>
          <a:ln w="38100">
            <a:solidFill>
              <a:schemeClr val="tx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a:spcBef>
                <a:spcPct val="0"/>
              </a:spcBef>
              <a:buClrTx/>
              <a:buSzTx/>
              <a:buFontTx/>
              <a:buNone/>
            </a:pPr>
            <a:endParaRPr lang="en-US" altLang="en-US" sz="2400" dirty="0">
              <a:latin typeface="Times New Roman" pitchFamily="18" charset="0"/>
              <a:ea typeface="MS PGothic" pitchFamily="34" charset="-128"/>
            </a:endParaRPr>
          </a:p>
        </p:txBody>
      </p:sp>
      <p:sp>
        <p:nvSpPr>
          <p:cNvPr id="43014" name="Line 9"/>
          <p:cNvSpPr>
            <a:spLocks noChangeShapeType="1"/>
          </p:cNvSpPr>
          <p:nvPr/>
        </p:nvSpPr>
        <p:spPr bwMode="auto">
          <a:xfrm flipV="1">
            <a:off x="7391400" y="1752600"/>
            <a:ext cx="76200" cy="304800"/>
          </a:xfrm>
          <a:prstGeom prst="line">
            <a:avLst/>
          </a:prstGeom>
          <a:noFill/>
          <a:ln w="25400">
            <a:solidFill>
              <a:schemeClr val="tx2"/>
            </a:solidFill>
            <a:round/>
            <a:headEnd type="none" w="sm" len="sm"/>
            <a:tailEnd type="arrow" w="lg" len="lg"/>
          </a:ln>
          <a:extLst>
            <a:ext uri="{909E8E84-426E-40DD-AFC4-6F175D3DCCD1}">
              <a14:hiddenFill xmlns:a14="http://schemas.microsoft.com/office/drawing/2010/main">
                <a:noFill/>
              </a14:hiddenFill>
            </a:ext>
          </a:extLst>
        </p:spPr>
        <p:txBody>
          <a:bodyPr/>
          <a:lstStyle/>
          <a:p>
            <a:endParaRPr lang="en-US" dirty="0"/>
          </a:p>
        </p:txBody>
      </p:sp>
      <p:sp>
        <p:nvSpPr>
          <p:cNvPr id="43015" name="Text Box 5"/>
          <p:cNvSpPr txBox="1">
            <a:spLocks noChangeArrowheads="1"/>
          </p:cNvSpPr>
          <p:nvPr/>
        </p:nvSpPr>
        <p:spPr bwMode="auto">
          <a:xfrm>
            <a:off x="6477000" y="2057400"/>
            <a:ext cx="2513830" cy="553998"/>
          </a:xfrm>
          <a:prstGeom prst="rect">
            <a:avLst/>
          </a:prstGeom>
          <a:noFill/>
          <a:ln w="25400">
            <a:solidFill>
              <a:schemeClr val="tx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3000" dirty="0">
                <a:solidFill>
                  <a:schemeClr val="tx2"/>
                </a:solidFill>
                <a:latin typeface="Arial" pitchFamily="34" charset="0"/>
                <a:ea typeface="MS PGothic" pitchFamily="34" charset="-128"/>
              </a:rPr>
              <a:t>“</a:t>
            </a:r>
            <a:r>
              <a:rPr lang="en-US" altLang="en-US" sz="3000" b="1" dirty="0">
                <a:solidFill>
                  <a:schemeClr val="tx2"/>
                </a:solidFill>
                <a:latin typeface="Arial" pitchFamily="34" charset="0"/>
                <a:ea typeface="MS PGothic" pitchFamily="34" charset="-128"/>
              </a:rPr>
              <a:t>Expression</a:t>
            </a:r>
            <a:r>
              <a:rPr lang="en-US" altLang="en-US" sz="3000" dirty="0">
                <a:solidFill>
                  <a:schemeClr val="tx2"/>
                </a:solidFill>
                <a:latin typeface="Arial" pitchFamily="34" charset="0"/>
                <a:ea typeface="MS PGothic" pitchFamily="34" charset="-128"/>
              </a:rPr>
              <a:t>”</a:t>
            </a:r>
          </a:p>
        </p:txBody>
      </p:sp>
      <p:grpSp>
        <p:nvGrpSpPr>
          <p:cNvPr id="43016" name="Group 12"/>
          <p:cNvGrpSpPr>
            <a:grpSpLocks/>
          </p:cNvGrpSpPr>
          <p:nvPr/>
        </p:nvGrpSpPr>
        <p:grpSpPr bwMode="auto">
          <a:xfrm>
            <a:off x="838200" y="304800"/>
            <a:ext cx="7543800" cy="904875"/>
            <a:chOff x="1050" y="432"/>
            <a:chExt cx="3630" cy="330"/>
          </a:xfrm>
        </p:grpSpPr>
        <p:pic>
          <p:nvPicPr>
            <p:cNvPr id="43018" name="Picture 13" descr="banner-rose-lef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0" y="432"/>
              <a:ext cx="34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14" descr="banner-rose-righ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0" y="432"/>
              <a:ext cx="36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15" descr="banner-cent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2" y="432"/>
              <a:ext cx="292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01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7F1E6503-E5E5-49DF-86FB-62061F61C348}" type="slidenum">
              <a:rPr lang="en-US" altLang="en-US" sz="1400" smtClean="0"/>
              <a:pPr eaLnBrk="1" hangingPunct="1">
                <a:spcBef>
                  <a:spcPct val="0"/>
                </a:spcBef>
                <a:buClrTx/>
                <a:buSzTx/>
                <a:buFontTx/>
                <a:buNone/>
              </a:pPr>
              <a:t>40</a:t>
            </a:fld>
            <a:endParaRPr lang="en-US" altLang="en-US" sz="1400" dirty="0" smtClean="0"/>
          </a:p>
        </p:txBody>
      </p:sp>
    </p:spTree>
    <p:extLst>
      <p:ext uri="{BB962C8B-B14F-4D97-AF65-F5344CB8AC3E}">
        <p14:creationId xmlns:p14="http://schemas.microsoft.com/office/powerpoint/2010/main" val="29024485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927D1FBE-E327-4FD9-B8E3-0B4A9D23A800}" type="slidenum">
              <a:rPr lang="en-US" altLang="en-US" sz="1200">
                <a:latin typeface="Verdana" pitchFamily="34" charset="0"/>
                <a:ea typeface="MS PGothic" pitchFamily="34" charset="-128"/>
              </a:rPr>
              <a:pPr algn="r" eaLnBrk="1" hangingPunct="1">
                <a:spcBef>
                  <a:spcPct val="0"/>
                </a:spcBef>
                <a:buClrTx/>
                <a:buSzTx/>
                <a:buFontTx/>
                <a:buNone/>
              </a:pPr>
              <a:t>41</a:t>
            </a:fld>
            <a:endParaRPr lang="en-US" altLang="en-US" sz="1200" dirty="0">
              <a:latin typeface="Verdana" pitchFamily="34" charset="0"/>
              <a:ea typeface="MS PGothic" pitchFamily="34" charset="-128"/>
            </a:endParaRPr>
          </a:p>
        </p:txBody>
      </p:sp>
      <p:sp>
        <p:nvSpPr>
          <p:cNvPr id="44035" name="Text Box 2"/>
          <p:cNvSpPr txBox="1">
            <a:spLocks noChangeArrowheads="1"/>
          </p:cNvSpPr>
          <p:nvPr/>
        </p:nvSpPr>
        <p:spPr bwMode="auto">
          <a:xfrm>
            <a:off x="609600" y="2292350"/>
            <a:ext cx="84582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tabLst>
                <a:tab pos="2514600" algn="l"/>
                <a:tab pos="2743200" algn="l"/>
              </a:tabLst>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tabLst>
                <a:tab pos="2514600" algn="l"/>
                <a:tab pos="2743200" algn="l"/>
              </a:tabLst>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tabLst>
                <a:tab pos="2514600" algn="l"/>
                <a:tab pos="2743200" algn="l"/>
              </a:tabLst>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tabLst>
                <a:tab pos="2514600" algn="l"/>
                <a:tab pos="2743200" algn="l"/>
              </a:tabLst>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 Control No.	:	</a:t>
            </a:r>
            <a:r>
              <a:rPr lang="en-US" altLang="en-US" sz="2400" dirty="0">
                <a:latin typeface="Times New Roman" pitchFamily="18" charset="0"/>
                <a:ea typeface="MS PGothic" pitchFamily="34" charset="-128"/>
                <a:cs typeface="Times New Roman" pitchFamily="18" charset="0"/>
              </a:rPr>
              <a:t>47023612 </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LCCN Permalink	:	</a:t>
            </a:r>
            <a:r>
              <a:rPr lang="en-US" altLang="en-US" sz="2400" dirty="0">
                <a:latin typeface="Times New Roman" pitchFamily="18" charset="0"/>
                <a:ea typeface="MS PGothic" pitchFamily="34" charset="-128"/>
                <a:cs typeface="Times New Roman" pitchFamily="18" charset="0"/>
                <a:hlinkClick r:id="rId3"/>
              </a:rPr>
              <a:t>http://lccn.loc.gov/47023612</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Type of Material	:	</a:t>
            </a:r>
            <a:r>
              <a:rPr lang="en-US" altLang="en-US" sz="2400" dirty="0">
                <a:latin typeface="Times New Roman" pitchFamily="18" charset="0"/>
                <a:ea typeface="MS PGothic" pitchFamily="34" charset="-128"/>
                <a:cs typeface="Times New Roman" pitchFamily="18" charset="0"/>
              </a:rPr>
              <a:t>Book (Print, Microform, Electronic, etc.)</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Personal Name	:	</a:t>
            </a:r>
            <a:r>
              <a:rPr lang="en-US" altLang="en-US" sz="2400" dirty="0">
                <a:latin typeface="Times New Roman" pitchFamily="18" charset="0"/>
                <a:ea typeface="MS PGothic" pitchFamily="34" charset="-128"/>
                <a:cs typeface="Times New Roman" pitchFamily="18" charset="0"/>
                <a:hlinkClick r:id="rId4"/>
              </a:rPr>
              <a:t>Shakespeare, William, 1564-1616. </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Main Title	:	</a:t>
            </a:r>
            <a:r>
              <a:rPr lang="sv-SE" altLang="en-US" sz="2400" dirty="0">
                <a:latin typeface="Times New Roman" pitchFamily="18" charset="0"/>
                <a:ea typeface="MS PGothic" pitchFamily="34" charset="-128"/>
                <a:cs typeface="Times New Roman" pitchFamily="18" charset="0"/>
              </a:rPr>
              <a:t>... Hamlet, traduit par André Gide.</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Published/Created	:	</a:t>
            </a:r>
            <a:r>
              <a:rPr lang="en-US" altLang="en-US" sz="2400" dirty="0">
                <a:latin typeface="Times New Roman" pitchFamily="18" charset="0"/>
                <a:ea typeface="MS PGothic" pitchFamily="34" charset="-128"/>
                <a:cs typeface="Times New Roman" pitchFamily="18" charset="0"/>
              </a:rPr>
              <a:t>[Paris] Gallimard [1946]</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Description	:	</a:t>
            </a:r>
            <a:r>
              <a:rPr lang="en-US" altLang="en-US" sz="2400" dirty="0">
                <a:latin typeface="Times New Roman" pitchFamily="18" charset="0"/>
                <a:ea typeface="MS PGothic" pitchFamily="34" charset="-128"/>
                <a:cs typeface="Times New Roman" pitchFamily="18" charset="0"/>
              </a:rPr>
              <a:t>2 p. l., 7-237, [2] p. 17 cm.</a:t>
            </a:r>
          </a:p>
          <a:p>
            <a:pPr eaLnBrk="1" hangingPunct="1">
              <a:spcBef>
                <a:spcPct val="0"/>
              </a:spcBef>
              <a:buClrTx/>
              <a:buSzTx/>
              <a:buFontTx/>
              <a:buNone/>
            </a:pP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CALL NUMBER	:	</a:t>
            </a:r>
            <a:r>
              <a:rPr lang="en-US" altLang="en-US" sz="2400" dirty="0">
                <a:latin typeface="Times New Roman" pitchFamily="18" charset="0"/>
                <a:ea typeface="MS PGothic" pitchFamily="34" charset="-128"/>
                <a:cs typeface="Times New Roman" pitchFamily="18" charset="0"/>
                <a:hlinkClick r:id="rId5"/>
              </a:rPr>
              <a:t>PR2779.H3 G5</a:t>
            </a:r>
            <a:r>
              <a:rPr lang="en-US" altLang="en-US" sz="2400" dirty="0">
                <a:latin typeface="Times New Roman" pitchFamily="18" charset="0"/>
                <a:ea typeface="MS PGothic" pitchFamily="34" charset="-128"/>
                <a:cs typeface="Times New Roman" pitchFamily="18" charset="0"/>
              </a:rPr>
              <a:t>Copy 1</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 Request in	:	</a:t>
            </a:r>
            <a:r>
              <a:rPr lang="en-US" altLang="en-US" sz="2400" dirty="0">
                <a:latin typeface="Times New Roman" pitchFamily="18" charset="0"/>
                <a:ea typeface="MS PGothic" pitchFamily="34" charset="-128"/>
                <a:cs typeface="Times New Roman" pitchFamily="18" charset="0"/>
              </a:rPr>
              <a:t>Jefferson or Adams Bldg General or </a:t>
            </a:r>
          </a:p>
          <a:p>
            <a:pPr eaLnBrk="1" hangingPunct="1">
              <a:spcBef>
                <a:spcPct val="0"/>
              </a:spcBef>
              <a:buClrTx/>
              <a:buSzTx/>
              <a:buFontTx/>
              <a:buNone/>
            </a:pPr>
            <a:r>
              <a:rPr lang="en-US" altLang="en-US" sz="2400" dirty="0">
                <a:latin typeface="Times New Roman" pitchFamily="18" charset="0"/>
                <a:ea typeface="MS PGothic" pitchFamily="34" charset="-128"/>
                <a:cs typeface="Times New Roman" pitchFamily="18" charset="0"/>
              </a:rPr>
              <a:t>		Area Studies Reading Rms</a:t>
            </a:r>
          </a:p>
        </p:txBody>
      </p:sp>
      <p:sp>
        <p:nvSpPr>
          <p:cNvPr id="44037" name="Text Box 5"/>
          <p:cNvSpPr txBox="1">
            <a:spLocks noChangeArrowheads="1"/>
          </p:cNvSpPr>
          <p:nvPr/>
        </p:nvSpPr>
        <p:spPr bwMode="auto">
          <a:xfrm>
            <a:off x="6096000" y="1981200"/>
            <a:ext cx="2920992" cy="553998"/>
          </a:xfrm>
          <a:prstGeom prst="rect">
            <a:avLst/>
          </a:prstGeom>
          <a:noFill/>
          <a:ln w="25400">
            <a:solidFill>
              <a:schemeClr val="tx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3000" dirty="0">
                <a:solidFill>
                  <a:schemeClr val="tx2"/>
                </a:solidFill>
                <a:latin typeface="Arial" pitchFamily="34" charset="0"/>
                <a:ea typeface="MS PGothic" pitchFamily="34" charset="-128"/>
              </a:rPr>
              <a:t>“</a:t>
            </a:r>
            <a:r>
              <a:rPr lang="en-US" altLang="en-US" sz="3000" b="1" dirty="0">
                <a:solidFill>
                  <a:schemeClr val="tx2"/>
                </a:solidFill>
                <a:latin typeface="Arial" pitchFamily="34" charset="0"/>
                <a:ea typeface="MS PGothic" pitchFamily="34" charset="-128"/>
              </a:rPr>
              <a:t>Manifestation</a:t>
            </a:r>
            <a:r>
              <a:rPr lang="en-US" altLang="en-US" sz="3000" dirty="0">
                <a:solidFill>
                  <a:schemeClr val="tx2"/>
                </a:solidFill>
                <a:latin typeface="Arial" pitchFamily="34" charset="0"/>
                <a:ea typeface="MS PGothic" pitchFamily="34" charset="-128"/>
              </a:rPr>
              <a:t>”</a:t>
            </a:r>
          </a:p>
        </p:txBody>
      </p:sp>
      <p:sp>
        <p:nvSpPr>
          <p:cNvPr id="44038" name="Line 7"/>
          <p:cNvSpPr>
            <a:spLocks noChangeShapeType="1"/>
          </p:cNvSpPr>
          <p:nvPr/>
        </p:nvSpPr>
        <p:spPr bwMode="auto">
          <a:xfrm flipH="1">
            <a:off x="7848600" y="2590800"/>
            <a:ext cx="457200" cy="1219200"/>
          </a:xfrm>
          <a:prstGeom prst="line">
            <a:avLst/>
          </a:prstGeom>
          <a:noFill/>
          <a:ln w="38100">
            <a:solidFill>
              <a:schemeClr val="tx2"/>
            </a:solidFill>
            <a:round/>
            <a:headEnd type="none" w="sm" len="sm"/>
            <a:tailEnd type="arrow" w="lg" len="lg"/>
          </a:ln>
          <a:extLst>
            <a:ext uri="{909E8E84-426E-40DD-AFC4-6F175D3DCCD1}">
              <a14:hiddenFill xmlns:a14="http://schemas.microsoft.com/office/drawing/2010/main">
                <a:noFill/>
              </a14:hiddenFill>
            </a:ext>
          </a:extLst>
        </p:spPr>
        <p:txBody>
          <a:bodyPr/>
          <a:lstStyle/>
          <a:p>
            <a:endParaRPr lang="en-US" dirty="0"/>
          </a:p>
        </p:txBody>
      </p:sp>
      <p:sp>
        <p:nvSpPr>
          <p:cNvPr id="44039" name="Rectangle 6"/>
          <p:cNvSpPr>
            <a:spLocks noChangeArrowheads="1"/>
          </p:cNvSpPr>
          <p:nvPr/>
        </p:nvSpPr>
        <p:spPr bwMode="auto">
          <a:xfrm>
            <a:off x="3352800" y="3810000"/>
            <a:ext cx="4724400" cy="1066800"/>
          </a:xfrm>
          <a:prstGeom prst="rect">
            <a:avLst/>
          </a:prstGeom>
          <a:noFill/>
          <a:ln w="38100">
            <a:solidFill>
              <a:schemeClr val="tx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Arial" pitchFamily="34" charset="0"/>
              <a:ea typeface="MS PGothic" pitchFamily="34" charset="-128"/>
            </a:endParaRPr>
          </a:p>
        </p:txBody>
      </p:sp>
      <p:grpSp>
        <p:nvGrpSpPr>
          <p:cNvPr id="44040" name="Group 12"/>
          <p:cNvGrpSpPr>
            <a:grpSpLocks/>
          </p:cNvGrpSpPr>
          <p:nvPr/>
        </p:nvGrpSpPr>
        <p:grpSpPr bwMode="auto">
          <a:xfrm>
            <a:off x="838200" y="304800"/>
            <a:ext cx="7543800" cy="904875"/>
            <a:chOff x="1050" y="432"/>
            <a:chExt cx="3630" cy="330"/>
          </a:xfrm>
        </p:grpSpPr>
        <p:pic>
          <p:nvPicPr>
            <p:cNvPr id="44042" name="Picture 13" descr="banner-rose-lef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0" y="432"/>
              <a:ext cx="34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14" descr="banner-rose-righ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0" y="432"/>
              <a:ext cx="36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Picture 15" descr="banner-cent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2" y="432"/>
              <a:ext cx="292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4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6872A1FE-B3E0-431E-8356-2E680CBE9429}" type="slidenum">
              <a:rPr lang="en-US" altLang="en-US" sz="1400" smtClean="0"/>
              <a:pPr eaLnBrk="1" hangingPunct="1">
                <a:spcBef>
                  <a:spcPct val="0"/>
                </a:spcBef>
                <a:buClrTx/>
                <a:buSzTx/>
                <a:buFontTx/>
                <a:buNone/>
              </a:pPr>
              <a:t>41</a:t>
            </a:fld>
            <a:endParaRPr lang="en-US" altLang="en-US" sz="1400" dirty="0" smtClean="0"/>
          </a:p>
        </p:txBody>
      </p:sp>
      <p:sp>
        <p:nvSpPr>
          <p:cNvPr id="44036" name="Text Box 4"/>
          <p:cNvSpPr txBox="1">
            <a:spLocks noChangeArrowheads="1"/>
          </p:cNvSpPr>
          <p:nvPr/>
        </p:nvSpPr>
        <p:spPr bwMode="auto">
          <a:xfrm>
            <a:off x="457200" y="1295400"/>
            <a:ext cx="8305800" cy="557212"/>
          </a:xfrm>
          <a:prstGeom prst="rect">
            <a:avLst/>
          </a:prstGeom>
          <a:solidFill>
            <a:schemeClr val="bg1"/>
          </a:solidFill>
          <a:ln w="38100">
            <a:solidFill>
              <a:srgbClr val="000000"/>
            </a:solidFill>
            <a:miter lim="800000"/>
            <a:headEnd type="none" w="sm" len="sm"/>
            <a:tailEnd type="none" w="sm" len="sm"/>
          </a:ln>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2800" dirty="0">
                <a:solidFill>
                  <a:srgbClr val="000000"/>
                </a:solidFill>
                <a:latin typeface="Times New Roman" pitchFamily="18" charset="0"/>
                <a:ea typeface="MS PGothic" pitchFamily="34" charset="-128"/>
                <a:cs typeface="Times New Roman" pitchFamily="18" charset="0"/>
              </a:rPr>
              <a:t>Shakespeare, William, 1564-1616.  Hamlet.  French.</a:t>
            </a:r>
          </a:p>
        </p:txBody>
      </p:sp>
    </p:spTree>
    <p:extLst>
      <p:ext uri="{BB962C8B-B14F-4D97-AF65-F5344CB8AC3E}">
        <p14:creationId xmlns:p14="http://schemas.microsoft.com/office/powerpoint/2010/main" val="19498780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707F989B-80BA-42D4-8734-668212770DEC}" type="slidenum">
              <a:rPr lang="en-US" altLang="en-US" sz="1200">
                <a:latin typeface="Verdana" pitchFamily="34" charset="0"/>
                <a:ea typeface="MS PGothic" pitchFamily="34" charset="-128"/>
              </a:rPr>
              <a:pPr algn="r" eaLnBrk="1" hangingPunct="1">
                <a:spcBef>
                  <a:spcPct val="0"/>
                </a:spcBef>
                <a:buClrTx/>
                <a:buSzTx/>
                <a:buFontTx/>
                <a:buNone/>
              </a:pPr>
              <a:t>42</a:t>
            </a:fld>
            <a:endParaRPr lang="en-US" altLang="en-US" sz="1200" dirty="0">
              <a:latin typeface="Verdana" pitchFamily="34" charset="0"/>
              <a:ea typeface="MS PGothic" pitchFamily="34" charset="-128"/>
            </a:endParaRPr>
          </a:p>
        </p:txBody>
      </p:sp>
      <p:sp>
        <p:nvSpPr>
          <p:cNvPr id="45059" name="Text Box 2"/>
          <p:cNvSpPr txBox="1">
            <a:spLocks noChangeArrowheads="1"/>
          </p:cNvSpPr>
          <p:nvPr/>
        </p:nvSpPr>
        <p:spPr bwMode="auto">
          <a:xfrm>
            <a:off x="685800" y="2139950"/>
            <a:ext cx="84582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tabLst>
                <a:tab pos="2514600" algn="l"/>
                <a:tab pos="2743200" algn="l"/>
              </a:tabLst>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tabLst>
                <a:tab pos="2514600" algn="l"/>
                <a:tab pos="2743200" algn="l"/>
              </a:tabLst>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tabLst>
                <a:tab pos="2514600" algn="l"/>
                <a:tab pos="2743200" algn="l"/>
              </a:tabLst>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tabLst>
                <a:tab pos="2514600" algn="l"/>
                <a:tab pos="2743200" algn="l"/>
              </a:tabLst>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tabLst>
                <a:tab pos="2514600" algn="l"/>
                <a:tab pos="2743200" algn="l"/>
              </a:tabLst>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 Control No.	:	</a:t>
            </a:r>
            <a:r>
              <a:rPr lang="en-US" altLang="en-US" sz="2400" dirty="0">
                <a:latin typeface="Times New Roman" pitchFamily="18" charset="0"/>
                <a:ea typeface="MS PGothic" pitchFamily="34" charset="-128"/>
                <a:cs typeface="Times New Roman" pitchFamily="18" charset="0"/>
              </a:rPr>
              <a:t>47023612 </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LCCN Permalink	:	</a:t>
            </a:r>
            <a:r>
              <a:rPr lang="en-US" altLang="en-US" sz="2400" dirty="0">
                <a:latin typeface="Times New Roman" pitchFamily="18" charset="0"/>
                <a:ea typeface="MS PGothic" pitchFamily="34" charset="-128"/>
                <a:cs typeface="Times New Roman" pitchFamily="18" charset="0"/>
                <a:hlinkClick r:id="rId3"/>
              </a:rPr>
              <a:t>http://lccn.loc.gov/47023612</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Type of Material	:	</a:t>
            </a:r>
            <a:r>
              <a:rPr lang="en-US" altLang="en-US" sz="2400" dirty="0">
                <a:latin typeface="Times New Roman" pitchFamily="18" charset="0"/>
                <a:ea typeface="MS PGothic" pitchFamily="34" charset="-128"/>
                <a:cs typeface="Times New Roman" pitchFamily="18" charset="0"/>
              </a:rPr>
              <a:t>Book (Print, Microform, Electronic, etc.)</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Personal Name	:	</a:t>
            </a:r>
            <a:r>
              <a:rPr lang="en-US" altLang="en-US" sz="2400" dirty="0">
                <a:latin typeface="Times New Roman" pitchFamily="18" charset="0"/>
                <a:ea typeface="MS PGothic" pitchFamily="34" charset="-128"/>
                <a:cs typeface="Times New Roman" pitchFamily="18" charset="0"/>
                <a:hlinkClick r:id="rId4"/>
              </a:rPr>
              <a:t>Shakespeare, William, 1564-1616. </a:t>
            </a: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Main Title	:	</a:t>
            </a:r>
            <a:r>
              <a:rPr lang="sv-SE" altLang="en-US" sz="2400" dirty="0">
                <a:latin typeface="Times New Roman" pitchFamily="18" charset="0"/>
                <a:ea typeface="MS PGothic" pitchFamily="34" charset="-128"/>
                <a:cs typeface="Times New Roman" pitchFamily="18" charset="0"/>
              </a:rPr>
              <a:t>... Hamlet, traduit par André Gide.</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Published/Created	:	</a:t>
            </a:r>
            <a:r>
              <a:rPr lang="en-US" altLang="en-US" sz="2400" dirty="0">
                <a:latin typeface="Times New Roman" pitchFamily="18" charset="0"/>
                <a:ea typeface="MS PGothic" pitchFamily="34" charset="-128"/>
                <a:cs typeface="Times New Roman" pitchFamily="18" charset="0"/>
              </a:rPr>
              <a:t>[Paris] Gallimard [1946]</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Description	:	</a:t>
            </a:r>
            <a:r>
              <a:rPr lang="en-US" altLang="en-US" sz="2400" dirty="0">
                <a:latin typeface="Times New Roman" pitchFamily="18" charset="0"/>
                <a:ea typeface="MS PGothic" pitchFamily="34" charset="-128"/>
                <a:cs typeface="Times New Roman" pitchFamily="18" charset="0"/>
              </a:rPr>
              <a:t>2 p. l., 7-237, [2] p. 17 cm.</a:t>
            </a:r>
          </a:p>
          <a:p>
            <a:pPr eaLnBrk="1" hangingPunct="1">
              <a:spcBef>
                <a:spcPct val="0"/>
              </a:spcBef>
              <a:buClrTx/>
              <a:buSzTx/>
              <a:buFontTx/>
              <a:buNone/>
            </a:pPr>
            <a:endParaRPr lang="en-US" altLang="en-US" sz="2400" dirty="0">
              <a:latin typeface="Times New Roman" pitchFamily="18" charset="0"/>
              <a:ea typeface="MS PGothic" pitchFamily="34" charset="-128"/>
              <a:cs typeface="Times New Roman" pitchFamily="18" charset="0"/>
            </a:endParaRP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CALL NUMBER	:	</a:t>
            </a:r>
            <a:r>
              <a:rPr lang="en-US" altLang="en-US" sz="2400" dirty="0">
                <a:latin typeface="Times New Roman" pitchFamily="18" charset="0"/>
                <a:ea typeface="MS PGothic" pitchFamily="34" charset="-128"/>
                <a:cs typeface="Times New Roman" pitchFamily="18" charset="0"/>
                <a:hlinkClick r:id="rId5"/>
              </a:rPr>
              <a:t>PR2779.H3 G5</a:t>
            </a:r>
            <a:r>
              <a:rPr lang="en-US" altLang="en-US" sz="2400" dirty="0">
                <a:latin typeface="Times New Roman" pitchFamily="18" charset="0"/>
                <a:ea typeface="MS PGothic" pitchFamily="34" charset="-128"/>
                <a:cs typeface="Times New Roman" pitchFamily="18" charset="0"/>
              </a:rPr>
              <a:t>Copy 1</a:t>
            </a:r>
          </a:p>
          <a:p>
            <a:pPr eaLnBrk="1" hangingPunct="1">
              <a:spcBef>
                <a:spcPct val="0"/>
              </a:spcBef>
              <a:buClrTx/>
              <a:buSzTx/>
              <a:buFontTx/>
              <a:buNone/>
            </a:pPr>
            <a:r>
              <a:rPr lang="en-US" altLang="en-US" sz="2400" b="1" dirty="0">
                <a:latin typeface="Times New Roman" pitchFamily="18" charset="0"/>
                <a:ea typeface="MS PGothic" pitchFamily="34" charset="-128"/>
                <a:cs typeface="Times New Roman" pitchFamily="18" charset="0"/>
              </a:rPr>
              <a:t>         -- Request in	:	</a:t>
            </a:r>
            <a:r>
              <a:rPr lang="en-US" altLang="en-US" sz="2400" dirty="0">
                <a:latin typeface="Times New Roman" pitchFamily="18" charset="0"/>
                <a:ea typeface="MS PGothic" pitchFamily="34" charset="-128"/>
                <a:cs typeface="Times New Roman" pitchFamily="18" charset="0"/>
              </a:rPr>
              <a:t>Jefferson or Adams Bldg General or </a:t>
            </a:r>
          </a:p>
          <a:p>
            <a:pPr eaLnBrk="1" hangingPunct="1">
              <a:spcBef>
                <a:spcPct val="0"/>
              </a:spcBef>
              <a:buClrTx/>
              <a:buSzTx/>
              <a:buFontTx/>
              <a:buNone/>
            </a:pPr>
            <a:r>
              <a:rPr lang="en-US" altLang="en-US" sz="2400" dirty="0">
                <a:latin typeface="Times New Roman" pitchFamily="18" charset="0"/>
                <a:ea typeface="MS PGothic" pitchFamily="34" charset="-128"/>
                <a:cs typeface="Times New Roman" pitchFamily="18" charset="0"/>
              </a:rPr>
              <a:t>		Area Studies Reading Rms</a:t>
            </a:r>
          </a:p>
        </p:txBody>
      </p:sp>
      <p:sp>
        <p:nvSpPr>
          <p:cNvPr id="45060" name="Text Box 4"/>
          <p:cNvSpPr txBox="1">
            <a:spLocks noChangeArrowheads="1"/>
          </p:cNvSpPr>
          <p:nvPr/>
        </p:nvSpPr>
        <p:spPr bwMode="auto">
          <a:xfrm>
            <a:off x="457200" y="1295400"/>
            <a:ext cx="8305800" cy="557213"/>
          </a:xfrm>
          <a:prstGeom prst="rect">
            <a:avLst/>
          </a:prstGeom>
          <a:solidFill>
            <a:schemeClr val="bg1"/>
          </a:solidFill>
          <a:ln w="38100">
            <a:solidFill>
              <a:srgbClr val="000000"/>
            </a:solidFill>
            <a:miter lim="800000"/>
            <a:headEnd type="none" w="sm" len="sm"/>
            <a:tailEnd type="none" w="sm" len="sm"/>
          </a:ln>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2800" dirty="0">
                <a:solidFill>
                  <a:srgbClr val="000000"/>
                </a:solidFill>
                <a:latin typeface="Times New Roman" pitchFamily="18" charset="0"/>
                <a:ea typeface="MS PGothic" pitchFamily="34" charset="-128"/>
                <a:cs typeface="Times New Roman" pitchFamily="18" charset="0"/>
              </a:rPr>
              <a:t>Shakespeare, William, 1564-1616.  Hamlet.  French.</a:t>
            </a:r>
          </a:p>
        </p:txBody>
      </p:sp>
      <p:sp>
        <p:nvSpPr>
          <p:cNvPr id="45061" name="Text Box 5"/>
          <p:cNvSpPr txBox="1">
            <a:spLocks noChangeArrowheads="1"/>
          </p:cNvSpPr>
          <p:nvPr/>
        </p:nvSpPr>
        <p:spPr bwMode="auto">
          <a:xfrm>
            <a:off x="7620000" y="4038600"/>
            <a:ext cx="1231427" cy="553998"/>
          </a:xfrm>
          <a:prstGeom prst="rect">
            <a:avLst/>
          </a:prstGeom>
          <a:noFill/>
          <a:ln w="25400">
            <a:solidFill>
              <a:schemeClr val="tx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3000" dirty="0">
                <a:solidFill>
                  <a:schemeClr val="tx2"/>
                </a:solidFill>
                <a:latin typeface="Arial" pitchFamily="34" charset="0"/>
                <a:ea typeface="MS PGothic" pitchFamily="34" charset="-128"/>
              </a:rPr>
              <a:t>“</a:t>
            </a:r>
            <a:r>
              <a:rPr lang="en-US" altLang="en-US" sz="3000" b="1" dirty="0">
                <a:solidFill>
                  <a:schemeClr val="tx2"/>
                </a:solidFill>
                <a:latin typeface="Arial" pitchFamily="34" charset="0"/>
                <a:ea typeface="MS PGothic" pitchFamily="34" charset="-128"/>
              </a:rPr>
              <a:t>Item</a:t>
            </a:r>
            <a:r>
              <a:rPr lang="en-US" altLang="en-US" sz="3000" dirty="0">
                <a:solidFill>
                  <a:schemeClr val="tx2"/>
                </a:solidFill>
                <a:latin typeface="Arial" pitchFamily="34" charset="0"/>
                <a:ea typeface="MS PGothic" pitchFamily="34" charset="-128"/>
              </a:rPr>
              <a:t>”</a:t>
            </a:r>
          </a:p>
        </p:txBody>
      </p:sp>
      <p:sp>
        <p:nvSpPr>
          <p:cNvPr id="45062" name="Line 7"/>
          <p:cNvSpPr>
            <a:spLocks noChangeShapeType="1"/>
          </p:cNvSpPr>
          <p:nvPr/>
        </p:nvSpPr>
        <p:spPr bwMode="auto">
          <a:xfrm flipH="1">
            <a:off x="7696200" y="4648200"/>
            <a:ext cx="228600" cy="381000"/>
          </a:xfrm>
          <a:prstGeom prst="line">
            <a:avLst/>
          </a:prstGeom>
          <a:noFill/>
          <a:ln w="38100">
            <a:solidFill>
              <a:schemeClr val="tx2"/>
            </a:solidFill>
            <a:round/>
            <a:headEnd type="none" w="sm" len="sm"/>
            <a:tailEnd type="arrow" w="lg" len="lg"/>
          </a:ln>
          <a:extLst>
            <a:ext uri="{909E8E84-426E-40DD-AFC4-6F175D3DCCD1}">
              <a14:hiddenFill xmlns:a14="http://schemas.microsoft.com/office/drawing/2010/main">
                <a:noFill/>
              </a14:hiddenFill>
            </a:ext>
          </a:extLst>
        </p:spPr>
        <p:txBody>
          <a:bodyPr/>
          <a:lstStyle/>
          <a:p>
            <a:endParaRPr lang="en-US" dirty="0"/>
          </a:p>
        </p:txBody>
      </p:sp>
      <p:sp>
        <p:nvSpPr>
          <p:cNvPr id="45063" name="Rectangle 6"/>
          <p:cNvSpPr>
            <a:spLocks noChangeArrowheads="1"/>
          </p:cNvSpPr>
          <p:nvPr/>
        </p:nvSpPr>
        <p:spPr bwMode="auto">
          <a:xfrm>
            <a:off x="3429000" y="5029200"/>
            <a:ext cx="4648200" cy="1295400"/>
          </a:xfrm>
          <a:prstGeom prst="rect">
            <a:avLst/>
          </a:prstGeom>
          <a:noFill/>
          <a:ln w="38100">
            <a:solidFill>
              <a:schemeClr val="tx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Arial" pitchFamily="34" charset="0"/>
              <a:ea typeface="MS PGothic" pitchFamily="34" charset="-128"/>
            </a:endParaRPr>
          </a:p>
        </p:txBody>
      </p:sp>
      <p:grpSp>
        <p:nvGrpSpPr>
          <p:cNvPr id="45064" name="Group 12"/>
          <p:cNvGrpSpPr>
            <a:grpSpLocks/>
          </p:cNvGrpSpPr>
          <p:nvPr/>
        </p:nvGrpSpPr>
        <p:grpSpPr bwMode="auto">
          <a:xfrm>
            <a:off x="838200" y="304800"/>
            <a:ext cx="7543800" cy="904875"/>
            <a:chOff x="1050" y="432"/>
            <a:chExt cx="3630" cy="330"/>
          </a:xfrm>
        </p:grpSpPr>
        <p:pic>
          <p:nvPicPr>
            <p:cNvPr id="45066" name="Picture 13" descr="banner-rose-lef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0" y="432"/>
              <a:ext cx="34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7" name="Picture 14" descr="banner-rose-righ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0" y="432"/>
              <a:ext cx="36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8" name="Picture 15" descr="banner-cent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2" y="432"/>
              <a:ext cx="292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06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2EFE511F-96EE-42A6-9958-2F8C2D171579}" type="slidenum">
              <a:rPr lang="en-US" altLang="en-US" sz="1400" smtClean="0"/>
              <a:pPr eaLnBrk="1" hangingPunct="1">
                <a:spcBef>
                  <a:spcPct val="0"/>
                </a:spcBef>
                <a:buClrTx/>
                <a:buSzTx/>
                <a:buFontTx/>
                <a:buNone/>
              </a:pPr>
              <a:t>42</a:t>
            </a:fld>
            <a:endParaRPr lang="en-US" altLang="en-US" sz="1400" dirty="0" smtClean="0"/>
          </a:p>
        </p:txBody>
      </p:sp>
    </p:spTree>
    <p:extLst>
      <p:ext uri="{BB962C8B-B14F-4D97-AF65-F5344CB8AC3E}">
        <p14:creationId xmlns:p14="http://schemas.microsoft.com/office/powerpoint/2010/main" val="39679226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CC71A378-87F3-4172-9900-33433B723446}" type="slidenum">
              <a:rPr lang="en-US" altLang="en-US" sz="1400" smtClean="0"/>
              <a:pPr eaLnBrk="1" hangingPunct="1">
                <a:spcBef>
                  <a:spcPct val="0"/>
                </a:spcBef>
                <a:buClrTx/>
                <a:buSzTx/>
                <a:buFontTx/>
                <a:buNone/>
              </a:pPr>
              <a:t>43</a:t>
            </a:fld>
            <a:endParaRPr lang="en-US" altLang="en-US" sz="1400" dirty="0" smtClean="0"/>
          </a:p>
        </p:txBody>
      </p:sp>
      <p:sp>
        <p:nvSpPr>
          <p:cNvPr id="46083" name="Rectangle 8"/>
          <p:cNvSpPr>
            <a:spLocks noGrp="1" noChangeArrowheads="1"/>
          </p:cNvSpPr>
          <p:nvPr/>
        </p:nvSpPr>
        <p:spPr bwMode="auto">
          <a:xfrm>
            <a:off x="146050" y="62103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fld id="{931D6D9E-74F3-49DE-AFE8-CF080B7C3E31}" type="slidenum">
              <a:rPr lang="en-US" altLang="en-US" sz="1400">
                <a:solidFill>
                  <a:srgbClr val="FFFFFF"/>
                </a:solidFill>
                <a:latin typeface="Perpetua" pitchFamily="18" charset="0"/>
              </a:rPr>
              <a:pPr algn="ctr" eaLnBrk="1" hangingPunct="1">
                <a:spcBef>
                  <a:spcPct val="0"/>
                </a:spcBef>
                <a:buClrTx/>
                <a:buSzTx/>
                <a:buFontTx/>
                <a:buNone/>
              </a:pPr>
              <a:t>43</a:t>
            </a:fld>
            <a:endParaRPr lang="en-US" altLang="en-US" sz="1400" dirty="0">
              <a:solidFill>
                <a:srgbClr val="FFFFFF"/>
              </a:solidFill>
              <a:latin typeface="Perpetua" pitchFamily="18" charset="0"/>
            </a:endParaRPr>
          </a:p>
        </p:txBody>
      </p:sp>
      <p:sp>
        <p:nvSpPr>
          <p:cNvPr id="46084" name="Rectangle 2"/>
          <p:cNvSpPr>
            <a:spLocks noGrp="1" noChangeArrowheads="1"/>
          </p:cNvSpPr>
          <p:nvPr>
            <p:ph type="title" idx="4294967295"/>
          </p:nvPr>
        </p:nvSpPr>
        <p:spPr>
          <a:xfrm>
            <a:off x="1371600" y="304800"/>
            <a:ext cx="7313613" cy="1219200"/>
          </a:xfrm>
        </p:spPr>
        <p:txBody>
          <a:bodyPr bIns="91440"/>
          <a:lstStyle/>
          <a:p>
            <a:pPr algn="ctr" eaLnBrk="1" hangingPunct="1"/>
            <a:r>
              <a:rPr lang="en-US" altLang="en-US" b="1" dirty="0" smtClean="0"/>
              <a:t>Online Quiz:</a:t>
            </a:r>
            <a:br>
              <a:rPr lang="en-US" altLang="en-US" b="1" dirty="0" smtClean="0"/>
            </a:br>
            <a:r>
              <a:rPr lang="en-US" altLang="en-US" sz="3200" b="1" dirty="0" smtClean="0"/>
              <a:t>FRBR Terminology</a:t>
            </a:r>
          </a:p>
        </p:txBody>
      </p:sp>
      <p:sp>
        <p:nvSpPr>
          <p:cNvPr id="46085" name="Rectangle 12"/>
          <p:cNvSpPr>
            <a:spLocks noChangeArrowheads="1"/>
          </p:cNvSpPr>
          <p:nvPr/>
        </p:nvSpPr>
        <p:spPr bwMode="auto">
          <a:xfrm>
            <a:off x="1066800" y="1981200"/>
            <a:ext cx="7313613" cy="457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r>
              <a:rPr lang="en-US" altLang="en-US" sz="2800" dirty="0">
                <a:latin typeface="+mn-lt"/>
              </a:rPr>
              <a:t>Online </a:t>
            </a:r>
            <a:r>
              <a:rPr lang="en-US" altLang="en-US" sz="2800" dirty="0" smtClean="0">
                <a:latin typeface="+mn-lt"/>
              </a:rPr>
              <a:t>Quiz: </a:t>
            </a:r>
            <a:r>
              <a:rPr lang="en-US" sz="2800" u="sng" dirty="0">
                <a:solidFill>
                  <a:schemeClr val="tx2"/>
                </a:solidFill>
                <a:latin typeface="+mn-lt"/>
              </a:rPr>
              <a:t>Test </a:t>
            </a:r>
            <a:r>
              <a:rPr lang="en-US" sz="2800" u="sng">
                <a:solidFill>
                  <a:schemeClr val="tx2"/>
                </a:solidFill>
                <a:latin typeface="+mn-lt"/>
              </a:rPr>
              <a:t>yourself</a:t>
            </a:r>
            <a:r>
              <a:rPr lang="en-US" sz="2800" u="sng" smtClean="0">
                <a:solidFill>
                  <a:schemeClr val="tx2"/>
                </a:solidFill>
                <a:latin typeface="+mn-lt"/>
              </a:rPr>
              <a:t>! </a:t>
            </a:r>
            <a:r>
              <a:rPr lang="en-US" sz="2800" u="sng" dirty="0">
                <a:solidFill>
                  <a:schemeClr val="tx2"/>
                </a:solidFill>
                <a:latin typeface="+mn-lt"/>
              </a:rPr>
              <a:t>FRBR </a:t>
            </a:r>
            <a:r>
              <a:rPr lang="en-US" sz="2800" u="sng" dirty="0" smtClean="0">
                <a:solidFill>
                  <a:schemeClr val="tx2"/>
                </a:solidFill>
                <a:latin typeface="+mn-lt"/>
              </a:rPr>
              <a:t>Terminology</a:t>
            </a:r>
          </a:p>
          <a:p>
            <a:pPr lvl="1" eaLnBrk="1" hangingPunct="1"/>
            <a:r>
              <a:rPr lang="en-US" altLang="en-US" sz="2400" dirty="0" smtClean="0">
                <a:latin typeface="+mn-lt"/>
              </a:rPr>
              <a:t>15 minutes</a:t>
            </a:r>
          </a:p>
          <a:p>
            <a:pPr lvl="1" eaLnBrk="1" hangingPunct="1"/>
            <a:r>
              <a:rPr lang="en-US" altLang="en-US" sz="2400" dirty="0" smtClean="0">
                <a:latin typeface="+mn-lt"/>
              </a:rPr>
              <a:t>Multiple </a:t>
            </a:r>
            <a:r>
              <a:rPr lang="en-US" altLang="en-US" sz="2400" dirty="0">
                <a:latin typeface="+mn-lt"/>
              </a:rPr>
              <a:t>Choice</a:t>
            </a:r>
          </a:p>
          <a:p>
            <a:pPr lvl="1" eaLnBrk="1" hangingPunct="1"/>
            <a:r>
              <a:rPr lang="en-US" altLang="en-US" sz="2400" dirty="0" smtClean="0">
                <a:latin typeface="+mn-lt"/>
              </a:rPr>
              <a:t>True/False</a:t>
            </a:r>
            <a:endParaRPr lang="en-US" altLang="en-US" sz="2400" dirty="0">
              <a:latin typeface="+mn-lt"/>
            </a:endParaRPr>
          </a:p>
          <a:p>
            <a:pPr lvl="1" eaLnBrk="1" hangingPunct="1"/>
            <a:r>
              <a:rPr lang="en-US" altLang="en-US" sz="2400" dirty="0">
                <a:latin typeface="+mn-lt"/>
              </a:rPr>
              <a:t>Graded </a:t>
            </a:r>
            <a:r>
              <a:rPr lang="en-US" altLang="en-US" sz="2400" dirty="0" smtClean="0">
                <a:latin typeface="+mn-lt"/>
              </a:rPr>
              <a:t>results</a:t>
            </a:r>
          </a:p>
          <a:p>
            <a:pPr eaLnBrk="1" hangingPunct="1"/>
            <a:r>
              <a:rPr lang="en-US" altLang="en-US" sz="2800" dirty="0" smtClean="0">
                <a:latin typeface="+mn-lt"/>
              </a:rPr>
              <a:t>Instructor </a:t>
            </a:r>
            <a:r>
              <a:rPr lang="en-US" altLang="en-US" sz="2800" dirty="0">
                <a:latin typeface="+mn-lt"/>
              </a:rPr>
              <a:t>will guide you through the first question</a:t>
            </a:r>
          </a:p>
          <a:p>
            <a:pPr eaLnBrk="1" hangingPunct="1">
              <a:buFont typeface="Wingdings" pitchFamily="2" charset="2"/>
              <a:buNone/>
            </a:pPr>
            <a:endParaRPr lang="en-US" altLang="en-US" sz="2800" i="1" dirty="0"/>
          </a:p>
        </p:txBody>
      </p:sp>
    </p:spTree>
    <p:extLst>
      <p:ext uri="{BB962C8B-B14F-4D97-AF65-F5344CB8AC3E}">
        <p14:creationId xmlns:p14="http://schemas.microsoft.com/office/powerpoint/2010/main" val="569218552"/>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9CF5410-B2F0-4CFF-A024-6F13FB381F33}" type="slidenum">
              <a:rPr lang="en-US" altLang="en-US" sz="1400" smtClean="0"/>
              <a:pPr eaLnBrk="1" hangingPunct="1">
                <a:spcBef>
                  <a:spcPct val="0"/>
                </a:spcBef>
                <a:buClrTx/>
                <a:buSzTx/>
                <a:buFontTx/>
                <a:buNone/>
              </a:pPr>
              <a:t>44</a:t>
            </a:fld>
            <a:endParaRPr lang="en-US" altLang="en-US" sz="1400" dirty="0" smtClean="0"/>
          </a:p>
        </p:txBody>
      </p:sp>
      <p:sp>
        <p:nvSpPr>
          <p:cNvPr id="16387" name="Rectangle 2"/>
          <p:cNvSpPr>
            <a:spLocks noGrp="1" noChangeArrowheads="1"/>
          </p:cNvSpPr>
          <p:nvPr>
            <p:ph type="title"/>
          </p:nvPr>
        </p:nvSpPr>
        <p:spPr>
          <a:xfrm>
            <a:off x="1066800" y="301625"/>
            <a:ext cx="7924800" cy="1143000"/>
          </a:xfrm>
        </p:spPr>
        <p:txBody>
          <a:bodyPr/>
          <a:lstStyle/>
          <a:p>
            <a:pPr algn="ctr" eaLnBrk="1" hangingPunct="1"/>
            <a:r>
              <a:rPr lang="en-US" altLang="en-US" sz="3500" b="1" dirty="0" smtClean="0"/>
              <a:t>Unit 3: Group 1 Entities</a:t>
            </a:r>
          </a:p>
        </p:txBody>
      </p:sp>
      <p:sp>
        <p:nvSpPr>
          <p:cNvPr id="16388" name="Rectangle 3"/>
          <p:cNvSpPr>
            <a:spLocks noGrp="1" noChangeArrowheads="1"/>
          </p:cNvSpPr>
          <p:nvPr>
            <p:ph type="body" idx="1"/>
          </p:nvPr>
        </p:nvSpPr>
        <p:spPr>
          <a:xfrm>
            <a:off x="1295400" y="1827213"/>
            <a:ext cx="7391400" cy="4497387"/>
          </a:xfrm>
        </p:spPr>
        <p:txBody>
          <a:bodyPr/>
          <a:lstStyle/>
          <a:p>
            <a:pPr eaLnBrk="1" hangingPunct="1"/>
            <a:r>
              <a:rPr lang="en-US" altLang="en-US" sz="2800" dirty="0" smtClean="0"/>
              <a:t>Attributes </a:t>
            </a:r>
            <a:r>
              <a:rPr lang="en-US" altLang="en-US" sz="2800" dirty="0"/>
              <a:t>of </a:t>
            </a:r>
            <a:r>
              <a:rPr lang="en-US" altLang="en-US" sz="2800" dirty="0" smtClean="0"/>
              <a:t>a Work </a:t>
            </a:r>
          </a:p>
          <a:p>
            <a:pPr eaLnBrk="1" hangingPunct="1"/>
            <a:r>
              <a:rPr lang="en-US" altLang="en-US" sz="2800" dirty="0" smtClean="0"/>
              <a:t>Attributes </a:t>
            </a:r>
            <a:r>
              <a:rPr lang="en-US" altLang="en-US" sz="2800" dirty="0"/>
              <a:t>of an </a:t>
            </a:r>
            <a:r>
              <a:rPr lang="en-US" altLang="en-US" sz="2800" dirty="0" smtClean="0"/>
              <a:t>Expression </a:t>
            </a:r>
          </a:p>
          <a:p>
            <a:pPr eaLnBrk="1" hangingPunct="1"/>
            <a:r>
              <a:rPr lang="en-US" altLang="en-US" sz="2800" dirty="0" smtClean="0"/>
              <a:t>Attributes </a:t>
            </a:r>
            <a:r>
              <a:rPr lang="en-US" altLang="en-US" sz="2800" dirty="0"/>
              <a:t>of </a:t>
            </a:r>
            <a:r>
              <a:rPr lang="en-US" altLang="en-US" sz="2800" dirty="0" smtClean="0"/>
              <a:t>a Manifestation </a:t>
            </a:r>
          </a:p>
          <a:p>
            <a:pPr eaLnBrk="1" hangingPunct="1"/>
            <a:r>
              <a:rPr lang="en-US" altLang="en-US" sz="2800" dirty="0" smtClean="0"/>
              <a:t>Attributes of an Item </a:t>
            </a:r>
          </a:p>
        </p:txBody>
      </p:sp>
    </p:spTree>
    <p:extLst>
      <p:ext uri="{BB962C8B-B14F-4D97-AF65-F5344CB8AC3E}">
        <p14:creationId xmlns:p14="http://schemas.microsoft.com/office/powerpoint/2010/main" val="2307245868"/>
      </p:ext>
    </p:extLst>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C516E143-294D-4FD7-87C4-C6AC3DFE1ED9}" type="slidenum">
              <a:rPr lang="en-US" altLang="en-US" sz="1400"/>
              <a:pPr algn="r" eaLnBrk="1" hangingPunct="1">
                <a:spcBef>
                  <a:spcPct val="0"/>
                </a:spcBef>
                <a:buClrTx/>
                <a:buSzTx/>
                <a:buFontTx/>
                <a:buNone/>
              </a:pPr>
              <a:t>45</a:t>
            </a:fld>
            <a:endParaRPr lang="en-US" altLang="en-US" sz="1400" dirty="0"/>
          </a:p>
        </p:txBody>
      </p:sp>
      <p:sp>
        <p:nvSpPr>
          <p:cNvPr id="56323" name="Rectangle 2"/>
          <p:cNvSpPr>
            <a:spLocks noGrp="1" noChangeArrowheads="1"/>
          </p:cNvSpPr>
          <p:nvPr>
            <p:ph type="title" idx="4294967295"/>
          </p:nvPr>
        </p:nvSpPr>
        <p:spPr/>
        <p:txBody>
          <a:bodyPr/>
          <a:lstStyle/>
          <a:p>
            <a:pPr algn="ctr" eaLnBrk="1" hangingPunct="1"/>
            <a:r>
              <a:rPr lang="en-US" altLang="en-US" sz="3200" b="1" dirty="0" smtClean="0"/>
              <a:t>Attributes of a Work</a:t>
            </a:r>
          </a:p>
        </p:txBody>
      </p:sp>
      <p:sp>
        <p:nvSpPr>
          <p:cNvPr id="56324" name="Rectangle 3"/>
          <p:cNvSpPr>
            <a:spLocks noGrp="1" noChangeArrowheads="1"/>
          </p:cNvSpPr>
          <p:nvPr>
            <p:ph type="body" idx="4294967295"/>
          </p:nvPr>
        </p:nvSpPr>
        <p:spPr>
          <a:xfrm>
            <a:off x="1295400" y="1752600"/>
            <a:ext cx="7388225" cy="4189413"/>
          </a:xfrm>
        </p:spPr>
        <p:txBody>
          <a:bodyPr/>
          <a:lstStyle/>
          <a:p>
            <a:pPr eaLnBrk="1" hangingPunct="1"/>
            <a:r>
              <a:rPr lang="en-US" altLang="en-US" sz="2800" dirty="0" smtClean="0"/>
              <a:t>Title of work</a:t>
            </a:r>
          </a:p>
          <a:p>
            <a:pPr eaLnBrk="1" hangingPunct="1"/>
            <a:r>
              <a:rPr lang="en-US" altLang="en-US" sz="2800" dirty="0" smtClean="0"/>
              <a:t>Form of work</a:t>
            </a:r>
          </a:p>
          <a:p>
            <a:pPr eaLnBrk="1" hangingPunct="1"/>
            <a:r>
              <a:rPr lang="en-US" altLang="en-US" sz="2800" dirty="0" smtClean="0"/>
              <a:t>Date of work</a:t>
            </a:r>
          </a:p>
          <a:p>
            <a:pPr eaLnBrk="1" hangingPunct="1"/>
            <a:r>
              <a:rPr lang="en-US" altLang="en-US" sz="2800" dirty="0" smtClean="0"/>
              <a:t>Other distinguishing characteristic</a:t>
            </a:r>
          </a:p>
          <a:p>
            <a:pPr eaLnBrk="1" hangingPunct="1"/>
            <a:r>
              <a:rPr lang="en-US" altLang="en-US" sz="2800" dirty="0" smtClean="0"/>
              <a:t>Intended termination</a:t>
            </a:r>
          </a:p>
          <a:p>
            <a:pPr eaLnBrk="1" hangingPunct="1"/>
            <a:r>
              <a:rPr lang="en-US" altLang="en-US" sz="2800" dirty="0" smtClean="0"/>
              <a:t>Intended audience</a:t>
            </a:r>
          </a:p>
          <a:p>
            <a:pPr eaLnBrk="1" hangingPunct="1"/>
            <a:r>
              <a:rPr lang="en-US" altLang="en-US" sz="2800" dirty="0" smtClean="0"/>
              <a:t>Context for the work</a:t>
            </a:r>
          </a:p>
          <a:p>
            <a:pPr eaLnBrk="1" hangingPunct="1"/>
            <a:r>
              <a:rPr lang="en-US" altLang="en-US" sz="2800" dirty="0" smtClean="0"/>
              <a:t>Others</a:t>
            </a:r>
            <a:r>
              <a:rPr lang="en-US" altLang="en-US" sz="2800" i="1" dirty="0" smtClean="0"/>
              <a:t> …</a:t>
            </a:r>
          </a:p>
        </p:txBody>
      </p:sp>
      <p:sp>
        <p:nvSpPr>
          <p:cNvPr id="5632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91936059-A635-411B-9BC6-15A0EBFAF2A9}" type="slidenum">
              <a:rPr lang="en-US" altLang="en-US" sz="1400" smtClean="0"/>
              <a:pPr eaLnBrk="1" hangingPunct="1">
                <a:spcBef>
                  <a:spcPct val="0"/>
                </a:spcBef>
                <a:buClrTx/>
                <a:buSzTx/>
                <a:buFontTx/>
                <a:buNone/>
              </a:pPr>
              <a:t>45</a:t>
            </a:fld>
            <a:endParaRPr lang="en-US" altLang="en-US" sz="1400" dirty="0" smtClean="0"/>
          </a:p>
        </p:txBody>
      </p:sp>
    </p:spTree>
    <p:extLst>
      <p:ext uri="{BB962C8B-B14F-4D97-AF65-F5344CB8AC3E}">
        <p14:creationId xmlns:p14="http://schemas.microsoft.com/office/powerpoint/2010/main" val="2957308024"/>
      </p:ext>
    </p:extLst>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3225"/>
            <a:ext cx="8610600" cy="47275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7347" name="Rectangle 3"/>
          <p:cNvSpPr>
            <a:spLocks noGrp="1" noChangeArrowheads="1"/>
          </p:cNvSpPr>
          <p:nvPr>
            <p:ph type="title" idx="4294967295"/>
          </p:nvPr>
        </p:nvSpPr>
        <p:spPr>
          <a:xfrm>
            <a:off x="1333500" y="228600"/>
            <a:ext cx="7353300" cy="1143000"/>
          </a:xfrm>
        </p:spPr>
        <p:txBody>
          <a:bodyPr/>
          <a:lstStyle/>
          <a:p>
            <a:pPr algn="ctr" eaLnBrk="1" hangingPunct="1"/>
            <a:r>
              <a:rPr lang="en-US" altLang="en-US" sz="3200" b="1" dirty="0" smtClean="0"/>
              <a:t>Identify the Work Attribute</a:t>
            </a:r>
          </a:p>
        </p:txBody>
      </p:sp>
      <p:sp>
        <p:nvSpPr>
          <p:cNvPr id="57348" name="Line 4"/>
          <p:cNvSpPr>
            <a:spLocks noChangeShapeType="1"/>
          </p:cNvSpPr>
          <p:nvPr/>
        </p:nvSpPr>
        <p:spPr bwMode="auto">
          <a:xfrm>
            <a:off x="4648200" y="5715000"/>
            <a:ext cx="685800"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7349" name="Line 5"/>
          <p:cNvSpPr>
            <a:spLocks noChangeShapeType="1"/>
          </p:cNvSpPr>
          <p:nvPr/>
        </p:nvSpPr>
        <p:spPr bwMode="auto">
          <a:xfrm flipV="1">
            <a:off x="1600200" y="4648200"/>
            <a:ext cx="609600"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7350" name="Line 6"/>
          <p:cNvSpPr>
            <a:spLocks noChangeShapeType="1"/>
          </p:cNvSpPr>
          <p:nvPr/>
        </p:nvSpPr>
        <p:spPr bwMode="auto">
          <a:xfrm>
            <a:off x="4000500" y="2743200"/>
            <a:ext cx="1981200"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7351" name="Line 7"/>
          <p:cNvSpPr>
            <a:spLocks noChangeShapeType="1"/>
          </p:cNvSpPr>
          <p:nvPr/>
        </p:nvSpPr>
        <p:spPr bwMode="auto">
          <a:xfrm>
            <a:off x="1752600" y="2412357"/>
            <a:ext cx="1600200"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7352" name="Rectangle 8"/>
          <p:cNvSpPr>
            <a:spLocks noChangeArrowheads="1"/>
          </p:cNvSpPr>
          <p:nvPr/>
        </p:nvSpPr>
        <p:spPr bwMode="auto">
          <a:xfrm>
            <a:off x="1216306" y="2259957"/>
            <a:ext cx="533400" cy="304800"/>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1?</a:t>
            </a:r>
          </a:p>
        </p:txBody>
      </p:sp>
      <p:sp>
        <p:nvSpPr>
          <p:cNvPr id="57353" name="Rectangle 9"/>
          <p:cNvSpPr>
            <a:spLocks noChangeArrowheads="1"/>
          </p:cNvSpPr>
          <p:nvPr/>
        </p:nvSpPr>
        <p:spPr bwMode="auto">
          <a:xfrm>
            <a:off x="5715000" y="2185686"/>
            <a:ext cx="533400" cy="304800"/>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2?</a:t>
            </a:r>
          </a:p>
        </p:txBody>
      </p:sp>
      <p:sp>
        <p:nvSpPr>
          <p:cNvPr id="57354" name="Rectangle 10"/>
          <p:cNvSpPr>
            <a:spLocks noChangeArrowheads="1"/>
          </p:cNvSpPr>
          <p:nvPr/>
        </p:nvSpPr>
        <p:spPr bwMode="auto">
          <a:xfrm>
            <a:off x="949606" y="4267200"/>
            <a:ext cx="533400" cy="304800"/>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3?</a:t>
            </a:r>
          </a:p>
        </p:txBody>
      </p:sp>
      <p:sp>
        <p:nvSpPr>
          <p:cNvPr id="57355" name="Rectangle 11"/>
          <p:cNvSpPr>
            <a:spLocks noChangeArrowheads="1"/>
          </p:cNvSpPr>
          <p:nvPr/>
        </p:nvSpPr>
        <p:spPr bwMode="auto">
          <a:xfrm>
            <a:off x="5638800" y="5334000"/>
            <a:ext cx="533400" cy="304800"/>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4?</a:t>
            </a:r>
          </a:p>
        </p:txBody>
      </p:sp>
      <p:sp>
        <p:nvSpPr>
          <p:cNvPr id="5735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9227ECE2-B383-4C3C-BC68-57569FAA8783}" type="slidenum">
              <a:rPr lang="en-US" altLang="en-US" sz="1400" smtClean="0"/>
              <a:pPr eaLnBrk="1" hangingPunct="1">
                <a:spcBef>
                  <a:spcPct val="0"/>
                </a:spcBef>
                <a:buClrTx/>
                <a:buSzTx/>
                <a:buFontTx/>
                <a:buNone/>
              </a:pPr>
              <a:t>46</a:t>
            </a:fld>
            <a:endParaRPr lang="en-US" altLang="en-US" sz="1400" dirty="0" smtClean="0"/>
          </a:p>
        </p:txBody>
      </p:sp>
    </p:spTree>
    <p:extLst>
      <p:ext uri="{BB962C8B-B14F-4D97-AF65-F5344CB8AC3E}">
        <p14:creationId xmlns:p14="http://schemas.microsoft.com/office/powerpoint/2010/main" val="817948548"/>
      </p:ext>
    </p:extLst>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9BAF7882-2424-43FA-A219-FF89BD08BD07}" type="slidenum">
              <a:rPr lang="en-US" altLang="en-US" sz="1400"/>
              <a:pPr algn="r" eaLnBrk="1" hangingPunct="1">
                <a:spcBef>
                  <a:spcPct val="0"/>
                </a:spcBef>
                <a:buClrTx/>
                <a:buSzTx/>
                <a:buFontTx/>
                <a:buNone/>
              </a:pPr>
              <a:t>47</a:t>
            </a:fld>
            <a:endParaRPr lang="en-US" altLang="en-US" sz="1400" dirty="0"/>
          </a:p>
        </p:txBody>
      </p:sp>
      <p:sp>
        <p:nvSpPr>
          <p:cNvPr id="58371" name="Rectangle 2"/>
          <p:cNvSpPr>
            <a:spLocks noGrp="1" noChangeArrowheads="1"/>
          </p:cNvSpPr>
          <p:nvPr>
            <p:ph type="title" idx="4294967295"/>
          </p:nvPr>
        </p:nvSpPr>
        <p:spPr/>
        <p:txBody>
          <a:bodyPr/>
          <a:lstStyle/>
          <a:p>
            <a:pPr algn="ctr" eaLnBrk="1" hangingPunct="1"/>
            <a:r>
              <a:rPr lang="en-US" altLang="en-US" sz="3200" b="1" dirty="0" smtClean="0"/>
              <a:t>Attributes of an Expression</a:t>
            </a:r>
          </a:p>
        </p:txBody>
      </p:sp>
      <p:sp>
        <p:nvSpPr>
          <p:cNvPr id="58372" name="Rectangle 3"/>
          <p:cNvSpPr>
            <a:spLocks noGrp="1" noChangeArrowheads="1"/>
          </p:cNvSpPr>
          <p:nvPr>
            <p:ph type="body" idx="4294967295"/>
          </p:nvPr>
        </p:nvSpPr>
        <p:spPr>
          <a:xfrm>
            <a:off x="1295400" y="1752601"/>
            <a:ext cx="7388225" cy="4648200"/>
          </a:xfrm>
        </p:spPr>
        <p:txBody>
          <a:bodyPr/>
          <a:lstStyle/>
          <a:p>
            <a:pPr eaLnBrk="1" hangingPunct="1">
              <a:lnSpc>
                <a:spcPct val="90000"/>
              </a:lnSpc>
            </a:pPr>
            <a:r>
              <a:rPr lang="en-US" altLang="en-US" sz="2800" dirty="0" smtClean="0"/>
              <a:t>Form of expression</a:t>
            </a:r>
          </a:p>
          <a:p>
            <a:pPr eaLnBrk="1" hangingPunct="1">
              <a:lnSpc>
                <a:spcPct val="90000"/>
              </a:lnSpc>
            </a:pPr>
            <a:r>
              <a:rPr lang="en-US" altLang="en-US" sz="2800" dirty="0" smtClean="0"/>
              <a:t>Date of expression</a:t>
            </a:r>
          </a:p>
          <a:p>
            <a:pPr eaLnBrk="1" hangingPunct="1">
              <a:lnSpc>
                <a:spcPct val="90000"/>
              </a:lnSpc>
            </a:pPr>
            <a:r>
              <a:rPr lang="en-US" altLang="en-US" sz="2800" dirty="0" smtClean="0"/>
              <a:t>Language of</a:t>
            </a:r>
            <a:r>
              <a:rPr lang="en-US" altLang="en-US" sz="2800" i="1" dirty="0" smtClean="0"/>
              <a:t> </a:t>
            </a:r>
            <a:r>
              <a:rPr lang="en-US" altLang="en-US" sz="2800" dirty="0" smtClean="0"/>
              <a:t>expression</a:t>
            </a:r>
          </a:p>
          <a:p>
            <a:pPr eaLnBrk="1" hangingPunct="1">
              <a:lnSpc>
                <a:spcPct val="90000"/>
              </a:lnSpc>
            </a:pPr>
            <a:r>
              <a:rPr lang="en-US" altLang="en-US" sz="2800" dirty="0" smtClean="0"/>
              <a:t>Other distinguishing characteristic</a:t>
            </a:r>
          </a:p>
          <a:p>
            <a:pPr eaLnBrk="1" hangingPunct="1">
              <a:lnSpc>
                <a:spcPct val="90000"/>
              </a:lnSpc>
            </a:pPr>
            <a:r>
              <a:rPr lang="en-US" altLang="en-US" sz="2800" dirty="0" smtClean="0"/>
              <a:t>Medium of performance</a:t>
            </a:r>
          </a:p>
          <a:p>
            <a:pPr eaLnBrk="1" hangingPunct="1">
              <a:lnSpc>
                <a:spcPct val="90000"/>
              </a:lnSpc>
            </a:pPr>
            <a:r>
              <a:rPr lang="en-US" altLang="en-US" sz="2800" dirty="0" smtClean="0"/>
              <a:t>Content for the expression</a:t>
            </a:r>
          </a:p>
          <a:p>
            <a:pPr eaLnBrk="1" hangingPunct="1">
              <a:lnSpc>
                <a:spcPct val="90000"/>
              </a:lnSpc>
            </a:pPr>
            <a:r>
              <a:rPr lang="en-US" altLang="en-US" sz="2800" dirty="0" smtClean="0"/>
              <a:t>Extent of expression</a:t>
            </a:r>
          </a:p>
          <a:p>
            <a:pPr eaLnBrk="1" hangingPunct="1">
              <a:lnSpc>
                <a:spcPct val="90000"/>
              </a:lnSpc>
            </a:pPr>
            <a:r>
              <a:rPr lang="en-US" altLang="en-US" sz="2800" dirty="0" smtClean="0"/>
              <a:t>Summarization of content</a:t>
            </a:r>
          </a:p>
          <a:p>
            <a:pPr eaLnBrk="1" hangingPunct="1">
              <a:lnSpc>
                <a:spcPct val="90000"/>
              </a:lnSpc>
            </a:pPr>
            <a:r>
              <a:rPr lang="en-US" altLang="en-US" sz="2800" dirty="0" smtClean="0"/>
              <a:t>Others …</a:t>
            </a:r>
          </a:p>
        </p:txBody>
      </p:sp>
      <p:sp>
        <p:nvSpPr>
          <p:cNvPr id="5837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BBC6EF7B-AD10-4A5B-8F6F-53A963E3CEB8}" type="slidenum">
              <a:rPr lang="en-US" altLang="en-US" sz="1400" smtClean="0"/>
              <a:pPr eaLnBrk="1" hangingPunct="1">
                <a:spcBef>
                  <a:spcPct val="0"/>
                </a:spcBef>
                <a:buClrTx/>
                <a:buSzTx/>
                <a:buFontTx/>
                <a:buNone/>
              </a:pPr>
              <a:t>47</a:t>
            </a:fld>
            <a:endParaRPr lang="en-US" altLang="en-US" sz="1400" dirty="0" smtClean="0"/>
          </a:p>
        </p:txBody>
      </p:sp>
    </p:spTree>
    <p:extLst>
      <p:ext uri="{BB962C8B-B14F-4D97-AF65-F5344CB8AC3E}">
        <p14:creationId xmlns:p14="http://schemas.microsoft.com/office/powerpoint/2010/main" val="3181773970"/>
      </p:ext>
    </p:extLst>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expressionattribu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292" y="1641475"/>
            <a:ext cx="8524707" cy="49879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9395" name="Rectangle 3"/>
          <p:cNvSpPr>
            <a:spLocks noGrp="1" noChangeArrowheads="1"/>
          </p:cNvSpPr>
          <p:nvPr>
            <p:ph type="title" idx="4294967295"/>
          </p:nvPr>
        </p:nvSpPr>
        <p:spPr>
          <a:xfrm>
            <a:off x="1371600" y="381000"/>
            <a:ext cx="7277100" cy="1066800"/>
          </a:xfrm>
        </p:spPr>
        <p:txBody>
          <a:bodyPr/>
          <a:lstStyle/>
          <a:p>
            <a:pPr algn="ctr" eaLnBrk="1" hangingPunct="1"/>
            <a:r>
              <a:rPr lang="en-US" altLang="en-US" sz="3200" b="1" dirty="0" smtClean="0"/>
              <a:t>Identify the Expression Attribute</a:t>
            </a:r>
          </a:p>
        </p:txBody>
      </p:sp>
      <p:sp>
        <p:nvSpPr>
          <p:cNvPr id="59396" name="Line 4"/>
          <p:cNvSpPr>
            <a:spLocks noChangeShapeType="1"/>
          </p:cNvSpPr>
          <p:nvPr/>
        </p:nvSpPr>
        <p:spPr bwMode="auto">
          <a:xfrm>
            <a:off x="1711124" y="6553201"/>
            <a:ext cx="6899476"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9397" name="Line 5"/>
          <p:cNvSpPr>
            <a:spLocks noChangeShapeType="1"/>
          </p:cNvSpPr>
          <p:nvPr/>
        </p:nvSpPr>
        <p:spPr bwMode="auto">
          <a:xfrm>
            <a:off x="1543291" y="4343400"/>
            <a:ext cx="0" cy="182880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9398" name="Line 6"/>
          <p:cNvSpPr>
            <a:spLocks noChangeShapeType="1"/>
          </p:cNvSpPr>
          <p:nvPr/>
        </p:nvSpPr>
        <p:spPr bwMode="auto">
          <a:xfrm>
            <a:off x="1981200" y="3837972"/>
            <a:ext cx="5715000"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9399" name="Line 7"/>
          <p:cNvSpPr>
            <a:spLocks noChangeShapeType="1"/>
          </p:cNvSpPr>
          <p:nvPr/>
        </p:nvSpPr>
        <p:spPr bwMode="auto">
          <a:xfrm>
            <a:off x="5638800" y="2367987"/>
            <a:ext cx="2743200"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9400" name="Rectangle 8"/>
          <p:cNvSpPr>
            <a:spLocks noChangeArrowheads="1"/>
          </p:cNvSpPr>
          <p:nvPr/>
        </p:nvSpPr>
        <p:spPr bwMode="auto">
          <a:xfrm>
            <a:off x="6096000" y="2459620"/>
            <a:ext cx="533400" cy="304800"/>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1?</a:t>
            </a:r>
          </a:p>
        </p:txBody>
      </p:sp>
      <p:sp>
        <p:nvSpPr>
          <p:cNvPr id="59401" name="Rectangle 9"/>
          <p:cNvSpPr>
            <a:spLocks noChangeArrowheads="1"/>
          </p:cNvSpPr>
          <p:nvPr/>
        </p:nvSpPr>
        <p:spPr bwMode="auto">
          <a:xfrm>
            <a:off x="7848600" y="3581400"/>
            <a:ext cx="533400" cy="304800"/>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2?</a:t>
            </a:r>
          </a:p>
        </p:txBody>
      </p:sp>
      <p:sp>
        <p:nvSpPr>
          <p:cNvPr id="59402" name="Rectangle 10"/>
          <p:cNvSpPr>
            <a:spLocks noChangeArrowheads="1"/>
          </p:cNvSpPr>
          <p:nvPr/>
        </p:nvSpPr>
        <p:spPr bwMode="auto">
          <a:xfrm>
            <a:off x="838200" y="4572000"/>
            <a:ext cx="533400" cy="304800"/>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3?</a:t>
            </a:r>
          </a:p>
        </p:txBody>
      </p:sp>
      <p:sp>
        <p:nvSpPr>
          <p:cNvPr id="59403" name="Rectangle 11"/>
          <p:cNvSpPr>
            <a:spLocks noChangeArrowheads="1"/>
          </p:cNvSpPr>
          <p:nvPr/>
        </p:nvSpPr>
        <p:spPr bwMode="auto">
          <a:xfrm>
            <a:off x="8496299" y="6019800"/>
            <a:ext cx="533400" cy="304800"/>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4?</a:t>
            </a:r>
          </a:p>
        </p:txBody>
      </p:sp>
      <p:sp>
        <p:nvSpPr>
          <p:cNvPr id="59404" name="Line 7"/>
          <p:cNvSpPr>
            <a:spLocks noChangeShapeType="1"/>
          </p:cNvSpPr>
          <p:nvPr/>
        </p:nvSpPr>
        <p:spPr bwMode="auto">
          <a:xfrm>
            <a:off x="1711124" y="2749952"/>
            <a:ext cx="1641676"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940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FE7A7D82-3BC6-419E-808A-16E91DD8EF97}" type="slidenum">
              <a:rPr lang="en-US" altLang="en-US" sz="1400" smtClean="0"/>
              <a:pPr eaLnBrk="1" hangingPunct="1">
                <a:spcBef>
                  <a:spcPct val="0"/>
                </a:spcBef>
                <a:buClrTx/>
                <a:buSzTx/>
                <a:buFontTx/>
                <a:buNone/>
              </a:pPr>
              <a:t>48</a:t>
            </a:fld>
            <a:endParaRPr lang="en-US" altLang="en-US" sz="1400" dirty="0" smtClean="0"/>
          </a:p>
        </p:txBody>
      </p:sp>
    </p:spTree>
    <p:extLst>
      <p:ext uri="{BB962C8B-B14F-4D97-AF65-F5344CB8AC3E}">
        <p14:creationId xmlns:p14="http://schemas.microsoft.com/office/powerpoint/2010/main" val="302450210"/>
      </p:ext>
    </p:extLst>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D9F9B4FA-F6D5-48F7-9A5E-47120045601A}" type="slidenum">
              <a:rPr lang="en-US" altLang="en-US" sz="1400" smtClean="0"/>
              <a:pPr eaLnBrk="1" hangingPunct="1">
                <a:spcBef>
                  <a:spcPct val="0"/>
                </a:spcBef>
                <a:buClrTx/>
                <a:buSzTx/>
                <a:buFontTx/>
                <a:buNone/>
              </a:pPr>
              <a:t>49</a:t>
            </a:fld>
            <a:endParaRPr lang="en-US" altLang="en-US" sz="1400" dirty="0" smtClean="0"/>
          </a:p>
        </p:txBody>
      </p:sp>
      <p:sp>
        <p:nvSpPr>
          <p:cNvPr id="60419" name="Rectangle 2"/>
          <p:cNvSpPr>
            <a:spLocks noGrp="1" noChangeArrowheads="1"/>
          </p:cNvSpPr>
          <p:nvPr>
            <p:ph type="title"/>
          </p:nvPr>
        </p:nvSpPr>
        <p:spPr/>
        <p:txBody>
          <a:bodyPr/>
          <a:lstStyle/>
          <a:p>
            <a:pPr algn="ctr" eaLnBrk="1" hangingPunct="1"/>
            <a:r>
              <a:rPr lang="en-US" altLang="en-US" sz="3200" b="1" dirty="0" smtClean="0"/>
              <a:t>Attributes of a Manifestation</a:t>
            </a:r>
          </a:p>
        </p:txBody>
      </p:sp>
      <p:sp>
        <p:nvSpPr>
          <p:cNvPr id="60420" name="Rectangle 3"/>
          <p:cNvSpPr>
            <a:spLocks noGrp="1" noChangeArrowheads="1"/>
          </p:cNvSpPr>
          <p:nvPr>
            <p:ph type="body" idx="1"/>
          </p:nvPr>
        </p:nvSpPr>
        <p:spPr>
          <a:xfrm>
            <a:off x="1295400" y="1676400"/>
            <a:ext cx="7389813" cy="4953000"/>
          </a:xfrm>
        </p:spPr>
        <p:txBody>
          <a:bodyPr/>
          <a:lstStyle/>
          <a:p>
            <a:pPr eaLnBrk="1" hangingPunct="1">
              <a:lnSpc>
                <a:spcPct val="90000"/>
              </a:lnSpc>
            </a:pPr>
            <a:r>
              <a:rPr lang="en-US" altLang="en-US" sz="2800" dirty="0" smtClean="0"/>
              <a:t>Title of manifestation</a:t>
            </a:r>
          </a:p>
          <a:p>
            <a:pPr eaLnBrk="1" hangingPunct="1">
              <a:lnSpc>
                <a:spcPct val="90000"/>
              </a:lnSpc>
            </a:pPr>
            <a:r>
              <a:rPr lang="en-US" altLang="en-US" sz="2800" dirty="0" smtClean="0"/>
              <a:t>Statement of responsibility</a:t>
            </a:r>
            <a:endParaRPr lang="en-US" altLang="en-US" sz="2800" i="1" dirty="0" smtClean="0"/>
          </a:p>
          <a:p>
            <a:pPr eaLnBrk="1" hangingPunct="1">
              <a:lnSpc>
                <a:spcPct val="90000"/>
              </a:lnSpc>
            </a:pPr>
            <a:r>
              <a:rPr lang="en-US" altLang="en-US" sz="2800" dirty="0" smtClean="0"/>
              <a:t>Edition/issue designation</a:t>
            </a:r>
            <a:endParaRPr lang="en-US" altLang="en-US" sz="2800" i="1" dirty="0" smtClean="0"/>
          </a:p>
          <a:p>
            <a:pPr eaLnBrk="1" hangingPunct="1">
              <a:lnSpc>
                <a:spcPct val="90000"/>
              </a:lnSpc>
            </a:pPr>
            <a:r>
              <a:rPr lang="en-US" altLang="en-US" sz="2800" dirty="0" smtClean="0"/>
              <a:t>Place of publication/distribution</a:t>
            </a:r>
          </a:p>
          <a:p>
            <a:pPr eaLnBrk="1" hangingPunct="1">
              <a:lnSpc>
                <a:spcPct val="90000"/>
              </a:lnSpc>
            </a:pPr>
            <a:r>
              <a:rPr lang="en-US" altLang="en-US" sz="2800" dirty="0" smtClean="0"/>
              <a:t>Publisher/distributor</a:t>
            </a:r>
          </a:p>
          <a:p>
            <a:pPr eaLnBrk="1" hangingPunct="1">
              <a:lnSpc>
                <a:spcPct val="90000"/>
              </a:lnSpc>
            </a:pPr>
            <a:r>
              <a:rPr lang="en-US" altLang="en-US" sz="2800" dirty="0" smtClean="0"/>
              <a:t>Date of publication/distribution</a:t>
            </a:r>
          </a:p>
          <a:p>
            <a:pPr eaLnBrk="1" hangingPunct="1">
              <a:lnSpc>
                <a:spcPct val="90000"/>
              </a:lnSpc>
            </a:pPr>
            <a:r>
              <a:rPr lang="en-US" altLang="en-US" sz="2800" dirty="0" smtClean="0"/>
              <a:t>Series statement</a:t>
            </a:r>
          </a:p>
          <a:p>
            <a:pPr eaLnBrk="1" hangingPunct="1">
              <a:lnSpc>
                <a:spcPct val="90000"/>
              </a:lnSpc>
            </a:pPr>
            <a:r>
              <a:rPr lang="en-US" altLang="en-US" sz="2800" dirty="0" smtClean="0"/>
              <a:t>Form of carrier</a:t>
            </a:r>
          </a:p>
          <a:p>
            <a:pPr eaLnBrk="1" hangingPunct="1">
              <a:lnSpc>
                <a:spcPct val="90000"/>
              </a:lnSpc>
            </a:pPr>
            <a:r>
              <a:rPr lang="en-US" altLang="en-US" sz="2800" dirty="0" smtClean="0"/>
              <a:t>Extent of the carrier</a:t>
            </a:r>
          </a:p>
          <a:p>
            <a:pPr eaLnBrk="1" hangingPunct="1">
              <a:lnSpc>
                <a:spcPct val="90000"/>
              </a:lnSpc>
            </a:pPr>
            <a:r>
              <a:rPr lang="en-US" altLang="en-US" sz="2800" dirty="0" smtClean="0"/>
              <a:t>Others …</a:t>
            </a:r>
          </a:p>
        </p:txBody>
      </p:sp>
    </p:spTree>
    <p:extLst>
      <p:ext uri="{BB962C8B-B14F-4D97-AF65-F5344CB8AC3E}">
        <p14:creationId xmlns:p14="http://schemas.microsoft.com/office/powerpoint/2010/main" val="87154480"/>
      </p:ext>
    </p:extLst>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371600" y="304800"/>
            <a:ext cx="7315200" cy="1066800"/>
          </a:xfrm>
        </p:spPr>
        <p:txBody>
          <a:bodyPr/>
          <a:lstStyle/>
          <a:p>
            <a:pPr algn="ctr" eaLnBrk="1" hangingPunct="1"/>
            <a:r>
              <a:rPr lang="en-US" altLang="en-US" sz="3200" b="1" dirty="0" smtClean="0"/>
              <a:t>Identify the Manifestation Attribute</a:t>
            </a:r>
          </a:p>
        </p:txBody>
      </p:sp>
      <p:grpSp>
        <p:nvGrpSpPr>
          <p:cNvPr id="61443" name="Group 13"/>
          <p:cNvGrpSpPr>
            <a:grpSpLocks/>
          </p:cNvGrpSpPr>
          <p:nvPr/>
        </p:nvGrpSpPr>
        <p:grpSpPr bwMode="auto">
          <a:xfrm>
            <a:off x="457200" y="1741098"/>
            <a:ext cx="8382000" cy="4888302"/>
            <a:chOff x="192" y="1296"/>
            <a:chExt cx="5280" cy="2544"/>
          </a:xfrm>
        </p:grpSpPr>
        <p:pic>
          <p:nvPicPr>
            <p:cNvPr id="61445"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 y="1296"/>
              <a:ext cx="5280" cy="254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1446" name="Line 4"/>
            <p:cNvSpPr>
              <a:spLocks noChangeShapeType="1"/>
            </p:cNvSpPr>
            <p:nvPr/>
          </p:nvSpPr>
          <p:spPr bwMode="auto">
            <a:xfrm>
              <a:off x="960" y="3792"/>
              <a:ext cx="2160"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47" name="Line 5"/>
            <p:cNvSpPr>
              <a:spLocks noChangeShapeType="1"/>
            </p:cNvSpPr>
            <p:nvPr/>
          </p:nvSpPr>
          <p:spPr bwMode="auto">
            <a:xfrm>
              <a:off x="2640" y="3216"/>
              <a:ext cx="336"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48" name="Line 6"/>
            <p:cNvSpPr>
              <a:spLocks noChangeShapeType="1"/>
            </p:cNvSpPr>
            <p:nvPr/>
          </p:nvSpPr>
          <p:spPr bwMode="auto">
            <a:xfrm>
              <a:off x="960" y="1824"/>
              <a:ext cx="1968"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49" name="Line 7"/>
            <p:cNvSpPr>
              <a:spLocks noChangeShapeType="1"/>
            </p:cNvSpPr>
            <p:nvPr/>
          </p:nvSpPr>
          <p:spPr bwMode="auto">
            <a:xfrm>
              <a:off x="960" y="1536"/>
              <a:ext cx="1536"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50" name="Rectangle 8"/>
            <p:cNvSpPr>
              <a:spLocks noChangeArrowheads="1"/>
            </p:cNvSpPr>
            <p:nvPr/>
          </p:nvSpPr>
          <p:spPr bwMode="auto">
            <a:xfrm>
              <a:off x="2640" y="1344"/>
              <a:ext cx="336" cy="192"/>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1?</a:t>
              </a:r>
            </a:p>
          </p:txBody>
        </p:sp>
        <p:sp>
          <p:nvSpPr>
            <p:cNvPr id="61451" name="Rectangle 9"/>
            <p:cNvSpPr>
              <a:spLocks noChangeArrowheads="1"/>
            </p:cNvSpPr>
            <p:nvPr/>
          </p:nvSpPr>
          <p:spPr bwMode="auto">
            <a:xfrm>
              <a:off x="3072" y="1632"/>
              <a:ext cx="336" cy="192"/>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2?</a:t>
              </a:r>
            </a:p>
          </p:txBody>
        </p:sp>
        <p:sp>
          <p:nvSpPr>
            <p:cNvPr id="61452" name="Rectangle 10"/>
            <p:cNvSpPr>
              <a:spLocks noChangeArrowheads="1"/>
            </p:cNvSpPr>
            <p:nvPr/>
          </p:nvSpPr>
          <p:spPr bwMode="auto">
            <a:xfrm>
              <a:off x="3072" y="3024"/>
              <a:ext cx="336" cy="192"/>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3?</a:t>
              </a:r>
            </a:p>
          </p:txBody>
        </p:sp>
        <p:sp>
          <p:nvSpPr>
            <p:cNvPr id="61453" name="Rectangle 11"/>
            <p:cNvSpPr>
              <a:spLocks noChangeArrowheads="1"/>
            </p:cNvSpPr>
            <p:nvPr/>
          </p:nvSpPr>
          <p:spPr bwMode="auto">
            <a:xfrm>
              <a:off x="3792" y="3600"/>
              <a:ext cx="336" cy="192"/>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4?</a:t>
              </a:r>
            </a:p>
          </p:txBody>
        </p:sp>
      </p:grpSp>
      <p:sp>
        <p:nvSpPr>
          <p:cNvPr id="6144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10C3C318-64E5-4C67-BAFB-FB182FDF6AFC}" type="slidenum">
              <a:rPr lang="en-US" altLang="en-US" sz="1400" smtClean="0"/>
              <a:pPr eaLnBrk="1" hangingPunct="1">
                <a:spcBef>
                  <a:spcPct val="0"/>
                </a:spcBef>
                <a:buClrTx/>
                <a:buSzTx/>
                <a:buFontTx/>
                <a:buNone/>
              </a:pPr>
              <a:t>50</a:t>
            </a:fld>
            <a:endParaRPr lang="en-US" altLang="en-US" sz="1400" dirty="0" smtClean="0"/>
          </a:p>
        </p:txBody>
      </p:sp>
    </p:spTree>
    <p:extLst>
      <p:ext uri="{BB962C8B-B14F-4D97-AF65-F5344CB8AC3E}">
        <p14:creationId xmlns:p14="http://schemas.microsoft.com/office/powerpoint/2010/main" val="618906803"/>
      </p:ext>
    </p:extLst>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AF3810E3-647E-41F0-B3B7-0BD2132E7B35}" type="slidenum">
              <a:rPr lang="en-US" altLang="en-US" sz="1400"/>
              <a:pPr algn="r" eaLnBrk="1" hangingPunct="1">
                <a:spcBef>
                  <a:spcPct val="0"/>
                </a:spcBef>
                <a:buClrTx/>
                <a:buSzTx/>
                <a:buFontTx/>
                <a:buNone/>
              </a:pPr>
              <a:t>51</a:t>
            </a:fld>
            <a:endParaRPr lang="en-US" altLang="en-US" sz="1400" dirty="0"/>
          </a:p>
        </p:txBody>
      </p:sp>
      <p:sp>
        <p:nvSpPr>
          <p:cNvPr id="62467" name="Rectangle 2"/>
          <p:cNvSpPr>
            <a:spLocks noGrp="1" noChangeArrowheads="1"/>
          </p:cNvSpPr>
          <p:nvPr>
            <p:ph type="title" idx="4294967295"/>
          </p:nvPr>
        </p:nvSpPr>
        <p:spPr/>
        <p:txBody>
          <a:bodyPr/>
          <a:lstStyle/>
          <a:p>
            <a:pPr algn="ctr" eaLnBrk="1" hangingPunct="1"/>
            <a:r>
              <a:rPr lang="en-US" altLang="en-US" sz="3200" b="1" dirty="0" smtClean="0"/>
              <a:t>Attributes of an Item</a:t>
            </a:r>
          </a:p>
        </p:txBody>
      </p:sp>
      <p:sp>
        <p:nvSpPr>
          <p:cNvPr id="62468" name="Rectangle 3"/>
          <p:cNvSpPr>
            <a:spLocks noGrp="1" noChangeArrowheads="1"/>
          </p:cNvSpPr>
          <p:nvPr>
            <p:ph type="body" idx="4294967295"/>
          </p:nvPr>
        </p:nvSpPr>
        <p:spPr>
          <a:xfrm>
            <a:off x="1295400" y="1752601"/>
            <a:ext cx="7388225" cy="4876800"/>
          </a:xfrm>
        </p:spPr>
        <p:txBody>
          <a:bodyPr/>
          <a:lstStyle/>
          <a:p>
            <a:pPr eaLnBrk="1" hangingPunct="1"/>
            <a:r>
              <a:rPr lang="en-US" altLang="en-US" sz="2800" dirty="0" smtClean="0"/>
              <a:t>Item identifier</a:t>
            </a:r>
            <a:endParaRPr lang="en-US" altLang="en-US" sz="2800" i="1" dirty="0" smtClean="0"/>
          </a:p>
          <a:p>
            <a:pPr eaLnBrk="1" hangingPunct="1"/>
            <a:r>
              <a:rPr lang="en-US" altLang="en-US" sz="2800" dirty="0" smtClean="0"/>
              <a:t>Provenance of the item</a:t>
            </a:r>
          </a:p>
          <a:p>
            <a:pPr eaLnBrk="1" hangingPunct="1"/>
            <a:r>
              <a:rPr lang="en-US" altLang="en-US" sz="2800" dirty="0" smtClean="0"/>
              <a:t>Marks/inscriptions</a:t>
            </a:r>
          </a:p>
          <a:p>
            <a:pPr eaLnBrk="1" hangingPunct="1"/>
            <a:r>
              <a:rPr lang="en-US" altLang="en-US" sz="2800" dirty="0" smtClean="0"/>
              <a:t>Exhibition history</a:t>
            </a:r>
          </a:p>
          <a:p>
            <a:pPr eaLnBrk="1" hangingPunct="1"/>
            <a:r>
              <a:rPr lang="en-US" altLang="en-US" sz="2800" dirty="0" smtClean="0"/>
              <a:t>Condition of the item</a:t>
            </a:r>
          </a:p>
          <a:p>
            <a:pPr eaLnBrk="1" hangingPunct="1"/>
            <a:r>
              <a:rPr lang="en-US" altLang="en-US" sz="2800" dirty="0" smtClean="0"/>
              <a:t>Treatment history</a:t>
            </a:r>
            <a:endParaRPr lang="en-US" altLang="en-US" sz="2800" i="1" dirty="0" smtClean="0"/>
          </a:p>
          <a:p>
            <a:pPr eaLnBrk="1" hangingPunct="1"/>
            <a:r>
              <a:rPr lang="en-US" altLang="en-US" sz="2800" dirty="0" smtClean="0"/>
              <a:t>Scheduled treatment</a:t>
            </a:r>
            <a:endParaRPr lang="en-US" altLang="en-US" sz="2800" i="1" dirty="0" smtClean="0"/>
          </a:p>
          <a:p>
            <a:pPr eaLnBrk="1" hangingPunct="1"/>
            <a:r>
              <a:rPr lang="en-US" altLang="en-US" sz="2800" dirty="0" smtClean="0"/>
              <a:t>Access restrictions on the item</a:t>
            </a:r>
          </a:p>
          <a:p>
            <a:pPr eaLnBrk="1" hangingPunct="1"/>
            <a:r>
              <a:rPr lang="en-US" altLang="en-US" sz="2800" dirty="0" smtClean="0"/>
              <a:t>Fingerprint</a:t>
            </a:r>
          </a:p>
        </p:txBody>
      </p:sp>
      <p:sp>
        <p:nvSpPr>
          <p:cNvPr id="6246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D29C6B69-EDE9-43EA-9F57-B1EA419D1077}" type="slidenum">
              <a:rPr lang="en-US" altLang="en-US" sz="1400" smtClean="0"/>
              <a:pPr eaLnBrk="1" hangingPunct="1">
                <a:spcBef>
                  <a:spcPct val="0"/>
                </a:spcBef>
                <a:buClrTx/>
                <a:buSzTx/>
                <a:buFontTx/>
                <a:buNone/>
              </a:pPr>
              <a:t>51</a:t>
            </a:fld>
            <a:endParaRPr lang="en-US" altLang="en-US" sz="1400" dirty="0" smtClean="0"/>
          </a:p>
        </p:txBody>
      </p:sp>
    </p:spTree>
    <p:extLst>
      <p:ext uri="{BB962C8B-B14F-4D97-AF65-F5344CB8AC3E}">
        <p14:creationId xmlns:p14="http://schemas.microsoft.com/office/powerpoint/2010/main" val="2957953236"/>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371599" y="228600"/>
            <a:ext cx="7239001" cy="914400"/>
          </a:xfrm>
        </p:spPr>
        <p:txBody>
          <a:bodyPr/>
          <a:lstStyle/>
          <a:p>
            <a:pPr algn="ctr" eaLnBrk="1" hangingPunct="1"/>
            <a:r>
              <a:rPr lang="en-US" altLang="en-US" sz="3200" b="1" dirty="0" smtClean="0"/>
              <a:t>Identify the Item Attribute</a:t>
            </a:r>
          </a:p>
        </p:txBody>
      </p:sp>
      <p:grpSp>
        <p:nvGrpSpPr>
          <p:cNvPr id="63491" name="Group 13"/>
          <p:cNvGrpSpPr>
            <a:grpSpLocks/>
          </p:cNvGrpSpPr>
          <p:nvPr/>
        </p:nvGrpSpPr>
        <p:grpSpPr bwMode="auto">
          <a:xfrm>
            <a:off x="618598" y="1219200"/>
            <a:ext cx="8027236" cy="5501454"/>
            <a:chOff x="240" y="912"/>
            <a:chExt cx="5289" cy="3042"/>
          </a:xfrm>
        </p:grpSpPr>
        <p:pic>
          <p:nvPicPr>
            <p:cNvPr id="634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912"/>
              <a:ext cx="5289" cy="304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3494" name="Line 7"/>
            <p:cNvSpPr>
              <a:spLocks noChangeShapeType="1"/>
            </p:cNvSpPr>
            <p:nvPr/>
          </p:nvSpPr>
          <p:spPr bwMode="auto">
            <a:xfrm>
              <a:off x="672" y="3696"/>
              <a:ext cx="2112"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3495" name="Line 8"/>
            <p:cNvSpPr>
              <a:spLocks noChangeShapeType="1"/>
            </p:cNvSpPr>
            <p:nvPr/>
          </p:nvSpPr>
          <p:spPr bwMode="auto">
            <a:xfrm>
              <a:off x="1632" y="1728"/>
              <a:ext cx="480"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3496" name="Line 9"/>
            <p:cNvSpPr>
              <a:spLocks noChangeShapeType="1"/>
            </p:cNvSpPr>
            <p:nvPr/>
          </p:nvSpPr>
          <p:spPr bwMode="auto">
            <a:xfrm>
              <a:off x="672" y="1728"/>
              <a:ext cx="288"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3497" name="Line 10"/>
            <p:cNvSpPr>
              <a:spLocks noChangeShapeType="1"/>
            </p:cNvSpPr>
            <p:nvPr/>
          </p:nvSpPr>
          <p:spPr bwMode="auto">
            <a:xfrm>
              <a:off x="672" y="1104"/>
              <a:ext cx="1008" cy="0"/>
            </a:xfrm>
            <a:prstGeom prst="line">
              <a:avLst/>
            </a:prstGeom>
            <a:noFill/>
            <a:ln w="76200">
              <a:solidFill>
                <a:schemeClr val="tx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3498" name="Rectangle 11"/>
            <p:cNvSpPr>
              <a:spLocks noChangeArrowheads="1"/>
            </p:cNvSpPr>
            <p:nvPr/>
          </p:nvSpPr>
          <p:spPr bwMode="auto">
            <a:xfrm>
              <a:off x="1776" y="960"/>
              <a:ext cx="336" cy="192"/>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1?</a:t>
              </a:r>
            </a:p>
          </p:txBody>
        </p:sp>
        <p:sp>
          <p:nvSpPr>
            <p:cNvPr id="63499" name="Rectangle 12"/>
            <p:cNvSpPr>
              <a:spLocks noChangeArrowheads="1"/>
            </p:cNvSpPr>
            <p:nvPr/>
          </p:nvSpPr>
          <p:spPr bwMode="auto">
            <a:xfrm>
              <a:off x="288" y="1584"/>
              <a:ext cx="336" cy="192"/>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2?</a:t>
              </a:r>
            </a:p>
          </p:txBody>
        </p:sp>
        <p:sp>
          <p:nvSpPr>
            <p:cNvPr id="63500" name="Rectangle 13"/>
            <p:cNvSpPr>
              <a:spLocks noChangeArrowheads="1"/>
            </p:cNvSpPr>
            <p:nvPr/>
          </p:nvSpPr>
          <p:spPr bwMode="auto">
            <a:xfrm>
              <a:off x="2160" y="1584"/>
              <a:ext cx="336" cy="192"/>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3?</a:t>
              </a:r>
            </a:p>
          </p:txBody>
        </p:sp>
        <p:sp>
          <p:nvSpPr>
            <p:cNvPr id="63501" name="Rectangle 14"/>
            <p:cNvSpPr>
              <a:spLocks noChangeArrowheads="1"/>
            </p:cNvSpPr>
            <p:nvPr/>
          </p:nvSpPr>
          <p:spPr bwMode="auto">
            <a:xfrm>
              <a:off x="3024" y="3552"/>
              <a:ext cx="336" cy="192"/>
            </a:xfrm>
            <a:prstGeom prst="rect">
              <a:avLst/>
            </a:prstGeom>
            <a:solidFill>
              <a:srgbClr val="DDDDDD"/>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800" dirty="0"/>
                <a:t>4?</a:t>
              </a:r>
            </a:p>
          </p:txBody>
        </p:sp>
      </p:grpSp>
      <p:sp>
        <p:nvSpPr>
          <p:cNvPr id="6349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D28A1797-2F51-4261-9148-513E7D690BA9}" type="slidenum">
              <a:rPr lang="en-US" altLang="en-US" sz="1400" smtClean="0"/>
              <a:pPr eaLnBrk="1" hangingPunct="1">
                <a:spcBef>
                  <a:spcPct val="0"/>
                </a:spcBef>
                <a:buClrTx/>
                <a:buSzTx/>
                <a:buFontTx/>
                <a:buNone/>
              </a:pPr>
              <a:t>52</a:t>
            </a:fld>
            <a:endParaRPr lang="en-US" altLang="en-US" sz="1400" dirty="0" smtClean="0"/>
          </a:p>
        </p:txBody>
      </p:sp>
    </p:spTree>
    <p:extLst>
      <p:ext uri="{BB962C8B-B14F-4D97-AF65-F5344CB8AC3E}">
        <p14:creationId xmlns:p14="http://schemas.microsoft.com/office/powerpoint/2010/main" val="1639625421"/>
      </p:ext>
    </p:extLst>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9CF5410-B2F0-4CFF-A024-6F13FB381F33}" type="slidenum">
              <a:rPr lang="en-US" altLang="en-US" sz="1400" smtClean="0"/>
              <a:pPr eaLnBrk="1" hangingPunct="1">
                <a:spcBef>
                  <a:spcPct val="0"/>
                </a:spcBef>
                <a:buClrTx/>
                <a:buSzTx/>
                <a:buFontTx/>
                <a:buNone/>
              </a:pPr>
              <a:t>53</a:t>
            </a:fld>
            <a:endParaRPr lang="en-US" altLang="en-US" sz="1400" dirty="0" smtClean="0"/>
          </a:p>
        </p:txBody>
      </p:sp>
      <p:sp>
        <p:nvSpPr>
          <p:cNvPr id="16387" name="Rectangle 2"/>
          <p:cNvSpPr>
            <a:spLocks noGrp="1" noChangeArrowheads="1"/>
          </p:cNvSpPr>
          <p:nvPr>
            <p:ph type="title"/>
          </p:nvPr>
        </p:nvSpPr>
        <p:spPr>
          <a:xfrm>
            <a:off x="1371600" y="301625"/>
            <a:ext cx="7315200" cy="1143000"/>
          </a:xfrm>
        </p:spPr>
        <p:txBody>
          <a:bodyPr/>
          <a:lstStyle/>
          <a:p>
            <a:pPr algn="ctr" eaLnBrk="1" hangingPunct="1"/>
            <a:r>
              <a:rPr lang="en-US" altLang="en-US" b="1" dirty="0" smtClean="0"/>
              <a:t>Unit 4: Relationships –</a:t>
            </a:r>
            <a:br>
              <a:rPr lang="en-US" altLang="en-US" b="1" dirty="0" smtClean="0"/>
            </a:br>
            <a:r>
              <a:rPr lang="en-US" altLang="en-US" b="1" dirty="0" smtClean="0"/>
              <a:t>the </a:t>
            </a:r>
            <a:r>
              <a:rPr lang="en-US" altLang="en-US" b="1" i="1" dirty="0" smtClean="0"/>
              <a:t>Other</a:t>
            </a:r>
            <a:r>
              <a:rPr lang="en-US" altLang="en-US" b="1" dirty="0" smtClean="0"/>
              <a:t> Part of FRBR</a:t>
            </a:r>
          </a:p>
        </p:txBody>
      </p:sp>
      <p:sp>
        <p:nvSpPr>
          <p:cNvPr id="16388" name="Rectangle 3"/>
          <p:cNvSpPr>
            <a:spLocks noGrp="1" noChangeArrowheads="1"/>
          </p:cNvSpPr>
          <p:nvPr>
            <p:ph type="body" idx="1"/>
          </p:nvPr>
        </p:nvSpPr>
        <p:spPr>
          <a:xfrm>
            <a:off x="1295400" y="1827213"/>
            <a:ext cx="7391400" cy="4497387"/>
          </a:xfrm>
        </p:spPr>
        <p:txBody>
          <a:bodyPr/>
          <a:lstStyle/>
          <a:p>
            <a:pPr eaLnBrk="1" hangingPunct="1"/>
            <a:r>
              <a:rPr lang="en-US" altLang="en-US" sz="2800" dirty="0" smtClean="0"/>
              <a:t>Inherent Relationships</a:t>
            </a:r>
          </a:p>
          <a:p>
            <a:pPr eaLnBrk="1" hangingPunct="1"/>
            <a:r>
              <a:rPr lang="en-US" altLang="en-US" sz="2800" dirty="0" smtClean="0"/>
              <a:t>Other Relationships</a:t>
            </a:r>
          </a:p>
        </p:txBody>
      </p:sp>
      <p:graphicFrame>
        <p:nvGraphicFramePr>
          <p:cNvPr id="2" name="Diagram 1"/>
          <p:cNvGraphicFramePr/>
          <p:nvPr>
            <p:extLst>
              <p:ext uri="{D42A27DB-BD31-4B8C-83A1-F6EECF244321}">
                <p14:modId xmlns:p14="http://schemas.microsoft.com/office/powerpoint/2010/main" val="85359610"/>
              </p:ext>
            </p:extLst>
          </p:nvPr>
        </p:nvGraphicFramePr>
        <p:xfrm>
          <a:off x="2819400" y="3835400"/>
          <a:ext cx="3276600" cy="210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930147"/>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60B6DEFE-E9C8-4659-9FDF-BC2E62CBD49B}" type="slidenum">
              <a:rPr lang="en-US" altLang="en-US" sz="1400"/>
              <a:pPr algn="r" eaLnBrk="1" hangingPunct="1">
                <a:spcBef>
                  <a:spcPct val="0"/>
                </a:spcBef>
                <a:buClrTx/>
                <a:buSzTx/>
                <a:buFontTx/>
                <a:buNone/>
              </a:pPr>
              <a:t>54</a:t>
            </a:fld>
            <a:endParaRPr lang="en-US" altLang="en-US" sz="1400" dirty="0"/>
          </a:p>
        </p:txBody>
      </p:sp>
      <p:sp>
        <p:nvSpPr>
          <p:cNvPr id="69635" name="Rectangle 2"/>
          <p:cNvSpPr>
            <a:spLocks noGrp="1" noChangeArrowheads="1"/>
          </p:cNvSpPr>
          <p:nvPr>
            <p:ph type="title" idx="4294967295"/>
          </p:nvPr>
        </p:nvSpPr>
        <p:spPr/>
        <p:txBody>
          <a:bodyPr/>
          <a:lstStyle/>
          <a:p>
            <a:pPr algn="ctr" eaLnBrk="1" hangingPunct="1"/>
            <a:r>
              <a:rPr lang="en-US" altLang="en-US" sz="3200" b="1" dirty="0" smtClean="0"/>
              <a:t>Kinds of Relationships</a:t>
            </a:r>
          </a:p>
        </p:txBody>
      </p:sp>
      <p:sp>
        <p:nvSpPr>
          <p:cNvPr id="69636" name="Text Box 16"/>
          <p:cNvSpPr txBox="1">
            <a:spLocks noChangeArrowheads="1"/>
          </p:cNvSpPr>
          <p:nvPr/>
        </p:nvSpPr>
        <p:spPr bwMode="auto">
          <a:xfrm>
            <a:off x="1143000" y="1687151"/>
            <a:ext cx="7620000" cy="4216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7663" indent="-347663"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39775" indent="-2746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087438"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ts val="600"/>
              </a:spcBef>
            </a:pPr>
            <a:r>
              <a:rPr lang="en-US" altLang="en-US" sz="2800" dirty="0" smtClean="0">
                <a:solidFill>
                  <a:schemeClr val="tx2"/>
                </a:solidFill>
                <a:latin typeface="+mn-lt"/>
              </a:rPr>
              <a:t>Inherent </a:t>
            </a:r>
            <a:r>
              <a:rPr lang="en-US" altLang="en-US" sz="2800" dirty="0" smtClean="0">
                <a:latin typeface="+mn-lt"/>
              </a:rPr>
              <a:t>relationships</a:t>
            </a:r>
          </a:p>
          <a:p>
            <a:pPr marL="798513" lvl="1" indent="-333375" eaLnBrk="1" hangingPunct="1">
              <a:spcBef>
                <a:spcPts val="600"/>
              </a:spcBef>
            </a:pPr>
            <a:r>
              <a:rPr lang="en-US" altLang="en-US" sz="2400" i="1" dirty="0" smtClean="0">
                <a:solidFill>
                  <a:schemeClr val="tx2"/>
                </a:solidFill>
                <a:latin typeface="+mn-lt"/>
              </a:rPr>
              <a:t>among </a:t>
            </a:r>
            <a:r>
              <a:rPr lang="en-US" altLang="en-US" sz="2400" dirty="0" smtClean="0">
                <a:latin typeface="+mn-lt"/>
              </a:rPr>
              <a:t>Group </a:t>
            </a:r>
            <a:r>
              <a:rPr lang="en-US" altLang="en-US" sz="2400" dirty="0">
                <a:latin typeface="+mn-lt"/>
              </a:rPr>
              <a:t>1 entities</a:t>
            </a:r>
          </a:p>
          <a:p>
            <a:pPr marL="1146176" lvl="2" indent="-333375" eaLnBrk="1" hangingPunct="1">
              <a:spcBef>
                <a:spcPts val="600"/>
              </a:spcBef>
            </a:pPr>
            <a:r>
              <a:rPr lang="en-US" altLang="en-US" sz="2000" dirty="0">
                <a:latin typeface="+mn-lt"/>
              </a:rPr>
              <a:t>WEMI to </a:t>
            </a:r>
            <a:r>
              <a:rPr lang="en-US" altLang="en-US" sz="2000" dirty="0" smtClean="0">
                <a:latin typeface="+mn-lt"/>
              </a:rPr>
              <a:t>WEMI</a:t>
            </a:r>
          </a:p>
          <a:p>
            <a:endParaRPr lang="en-US" altLang="en-US" sz="2800" dirty="0" smtClean="0">
              <a:solidFill>
                <a:schemeClr val="tx2"/>
              </a:solidFill>
              <a:latin typeface="+mn-lt"/>
            </a:endParaRPr>
          </a:p>
          <a:p>
            <a:r>
              <a:rPr lang="en-US" altLang="en-US" sz="2800" dirty="0" smtClean="0">
                <a:solidFill>
                  <a:schemeClr val="tx2"/>
                </a:solidFill>
                <a:latin typeface="+mn-lt"/>
              </a:rPr>
              <a:t>Other</a:t>
            </a:r>
            <a:r>
              <a:rPr lang="en-US" altLang="en-US" sz="2800" dirty="0" smtClean="0">
                <a:latin typeface="+mn-lt"/>
              </a:rPr>
              <a:t> relationships</a:t>
            </a:r>
          </a:p>
          <a:p>
            <a:pPr lvl="1"/>
            <a:r>
              <a:rPr lang="en-US" altLang="en-US" sz="2400" i="1" dirty="0" smtClean="0">
                <a:solidFill>
                  <a:schemeClr val="tx2"/>
                </a:solidFill>
                <a:latin typeface="+mn-lt"/>
              </a:rPr>
              <a:t>between </a:t>
            </a:r>
            <a:r>
              <a:rPr lang="en-US" altLang="en-US" sz="2400" dirty="0">
                <a:latin typeface="+mn-lt"/>
              </a:rPr>
              <a:t>entities of the </a:t>
            </a:r>
            <a:r>
              <a:rPr lang="en-US" altLang="en-US" sz="2400" dirty="0">
                <a:solidFill>
                  <a:schemeClr val="tx2"/>
                </a:solidFill>
                <a:latin typeface="+mn-lt"/>
              </a:rPr>
              <a:t>three groups</a:t>
            </a:r>
            <a:endParaRPr lang="en-US" altLang="en-US" sz="2400" dirty="0">
              <a:latin typeface="+mn-lt"/>
            </a:endParaRPr>
          </a:p>
          <a:p>
            <a:pPr marL="1141413" lvl="2" indent="-342900">
              <a:spcBef>
                <a:spcPts val="600"/>
              </a:spcBef>
              <a:buFont typeface="Wingdings" panose="05000000000000000000" pitchFamily="2" charset="2"/>
              <a:buChar char=""/>
            </a:pPr>
            <a:r>
              <a:rPr lang="en-US" altLang="en-US" sz="2000" dirty="0">
                <a:latin typeface="+mn-lt"/>
              </a:rPr>
              <a:t>Group </a:t>
            </a:r>
            <a:r>
              <a:rPr lang="en-US" altLang="en-US" sz="2000" dirty="0">
                <a:solidFill>
                  <a:schemeClr val="tx2"/>
                </a:solidFill>
                <a:latin typeface="+mn-lt"/>
              </a:rPr>
              <a:t>1</a:t>
            </a:r>
            <a:r>
              <a:rPr lang="en-US" altLang="en-US" sz="2000" dirty="0">
                <a:latin typeface="+mn-lt"/>
              </a:rPr>
              <a:t> (WEMI) to Group </a:t>
            </a:r>
            <a:r>
              <a:rPr lang="en-US" altLang="en-US" sz="2000" dirty="0">
                <a:solidFill>
                  <a:schemeClr val="tx2"/>
                </a:solidFill>
                <a:latin typeface="+mn-lt"/>
              </a:rPr>
              <a:t>2</a:t>
            </a:r>
            <a:r>
              <a:rPr lang="en-US" altLang="en-US" sz="2000" dirty="0">
                <a:latin typeface="+mn-lt"/>
              </a:rPr>
              <a:t> (Person, Family, Corporate Body)</a:t>
            </a:r>
          </a:p>
          <a:p>
            <a:pPr marL="1141413" lvl="2" indent="-342900">
              <a:spcBef>
                <a:spcPts val="600"/>
              </a:spcBef>
              <a:buFont typeface="Wingdings" panose="05000000000000000000" pitchFamily="2" charset="2"/>
              <a:buChar char=""/>
            </a:pPr>
            <a:r>
              <a:rPr lang="en-US" altLang="en-US" sz="2000" dirty="0">
                <a:latin typeface="+mn-lt"/>
              </a:rPr>
              <a:t>Group </a:t>
            </a:r>
            <a:r>
              <a:rPr lang="en-US" altLang="en-US" sz="2000" dirty="0">
                <a:solidFill>
                  <a:schemeClr val="tx2"/>
                </a:solidFill>
                <a:latin typeface="+mn-lt"/>
              </a:rPr>
              <a:t>1</a:t>
            </a:r>
            <a:r>
              <a:rPr lang="en-US" altLang="en-US" sz="2000" dirty="0">
                <a:latin typeface="+mn-lt"/>
              </a:rPr>
              <a:t> (WEMI) to Group </a:t>
            </a:r>
            <a:r>
              <a:rPr lang="en-US" altLang="en-US" sz="2000" dirty="0">
                <a:solidFill>
                  <a:schemeClr val="tx2"/>
                </a:solidFill>
                <a:latin typeface="+mn-lt"/>
              </a:rPr>
              <a:t>3</a:t>
            </a:r>
            <a:r>
              <a:rPr lang="en-US" altLang="en-US" sz="2000" dirty="0">
                <a:latin typeface="+mn-lt"/>
              </a:rPr>
              <a:t> (Concept, Object, Event, Place</a:t>
            </a:r>
            <a:r>
              <a:rPr lang="en-US" altLang="en-US" sz="2000" dirty="0" smtClean="0">
                <a:latin typeface="+mn-lt"/>
              </a:rPr>
              <a:t>)</a:t>
            </a:r>
            <a:endParaRPr lang="en-US" altLang="en-US" sz="2700" dirty="0">
              <a:latin typeface="+mn-lt"/>
            </a:endParaRPr>
          </a:p>
        </p:txBody>
      </p:sp>
      <p:sp>
        <p:nvSpPr>
          <p:cNvPr id="696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2B7840D5-0390-4204-AC84-8BB99CE438BF}" type="slidenum">
              <a:rPr lang="en-US" altLang="en-US" sz="1400" smtClean="0"/>
              <a:pPr eaLnBrk="1" hangingPunct="1">
                <a:spcBef>
                  <a:spcPct val="0"/>
                </a:spcBef>
                <a:buClrTx/>
                <a:buSzTx/>
                <a:buFontTx/>
                <a:buNone/>
              </a:pPr>
              <a:t>54</a:t>
            </a:fld>
            <a:endParaRPr lang="en-US" altLang="en-US" sz="1400" dirty="0" smtClean="0"/>
          </a:p>
        </p:txBody>
      </p:sp>
    </p:spTree>
    <p:extLst>
      <p:ext uri="{BB962C8B-B14F-4D97-AF65-F5344CB8AC3E}">
        <p14:creationId xmlns:p14="http://schemas.microsoft.com/office/powerpoint/2010/main" val="3195789415"/>
      </p:ext>
    </p:extLst>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3200400" y="1752600"/>
            <a:ext cx="21002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2000" dirty="0"/>
              <a:t>is realized through</a:t>
            </a:r>
          </a:p>
        </p:txBody>
      </p:sp>
      <p:sp>
        <p:nvSpPr>
          <p:cNvPr id="47107" name="Text Box 4"/>
          <p:cNvSpPr txBox="1">
            <a:spLocks noChangeArrowheads="1"/>
          </p:cNvSpPr>
          <p:nvPr/>
        </p:nvSpPr>
        <p:spPr bwMode="auto">
          <a:xfrm>
            <a:off x="4343400" y="3200400"/>
            <a:ext cx="2514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a:spcBef>
                <a:spcPct val="0"/>
              </a:spcBef>
              <a:buClrTx/>
              <a:buSzTx/>
              <a:buFontTx/>
              <a:buNone/>
            </a:pPr>
            <a:r>
              <a:rPr lang="en-US" altLang="en-US" sz="2000" dirty="0"/>
              <a:t>is embodied in</a:t>
            </a:r>
          </a:p>
        </p:txBody>
      </p:sp>
      <p:sp>
        <p:nvSpPr>
          <p:cNvPr id="47108" name="Text Box 5"/>
          <p:cNvSpPr txBox="1">
            <a:spLocks noChangeArrowheads="1"/>
          </p:cNvSpPr>
          <p:nvPr/>
        </p:nvSpPr>
        <p:spPr bwMode="auto">
          <a:xfrm>
            <a:off x="5029200" y="4876800"/>
            <a:ext cx="18684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1800" dirty="0"/>
              <a:t>is </a:t>
            </a:r>
            <a:r>
              <a:rPr lang="en-US" altLang="en-US" sz="2000" dirty="0"/>
              <a:t>exemplified</a:t>
            </a:r>
            <a:r>
              <a:rPr lang="en-US" altLang="en-US" sz="1800" dirty="0"/>
              <a:t> by</a:t>
            </a:r>
          </a:p>
        </p:txBody>
      </p:sp>
      <p:sp>
        <p:nvSpPr>
          <p:cNvPr id="47109" name="Text Box 6"/>
          <p:cNvSpPr txBox="1">
            <a:spLocks noChangeArrowheads="1"/>
          </p:cNvSpPr>
          <p:nvPr/>
        </p:nvSpPr>
        <p:spPr bwMode="auto">
          <a:xfrm>
            <a:off x="1371600" y="1701800"/>
            <a:ext cx="1676400" cy="707886"/>
          </a:xfrm>
          <a:prstGeom prst="rect">
            <a:avLst/>
          </a:prstGeom>
          <a:noFill/>
          <a:ln w="34925">
            <a:solidFill>
              <a:srgbClr val="0070C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a:spcBef>
                <a:spcPct val="0"/>
              </a:spcBef>
              <a:buClrTx/>
              <a:buSzTx/>
              <a:buFontTx/>
              <a:buNone/>
            </a:pPr>
            <a:r>
              <a:rPr lang="en-US" altLang="en-US" sz="4000" dirty="0"/>
              <a:t>Work</a:t>
            </a:r>
            <a:endParaRPr lang="en-US" altLang="en-US" sz="1800" dirty="0"/>
          </a:p>
        </p:txBody>
      </p:sp>
      <p:sp>
        <p:nvSpPr>
          <p:cNvPr id="47110" name="Text Box 7"/>
          <p:cNvSpPr txBox="1">
            <a:spLocks noChangeArrowheads="1"/>
          </p:cNvSpPr>
          <p:nvPr/>
        </p:nvSpPr>
        <p:spPr bwMode="auto">
          <a:xfrm>
            <a:off x="3733800" y="2286000"/>
            <a:ext cx="2819400" cy="707886"/>
          </a:xfrm>
          <a:prstGeom prst="rect">
            <a:avLst/>
          </a:prstGeom>
          <a:noFill/>
          <a:ln w="34925">
            <a:solidFill>
              <a:srgbClr val="00B05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a:spcBef>
                <a:spcPct val="0"/>
              </a:spcBef>
              <a:buClrTx/>
              <a:buSzTx/>
              <a:buFontTx/>
              <a:buNone/>
            </a:pPr>
            <a:r>
              <a:rPr lang="en-US" altLang="en-US" sz="4000" dirty="0"/>
              <a:t>Expression</a:t>
            </a:r>
            <a:endParaRPr lang="en-US" altLang="en-US" sz="1800" dirty="0"/>
          </a:p>
        </p:txBody>
      </p:sp>
      <p:sp>
        <p:nvSpPr>
          <p:cNvPr id="15367" name="Text Box 8"/>
          <p:cNvSpPr txBox="1">
            <a:spLocks noChangeArrowheads="1"/>
          </p:cNvSpPr>
          <p:nvPr/>
        </p:nvSpPr>
        <p:spPr bwMode="auto">
          <a:xfrm>
            <a:off x="4572000" y="3886200"/>
            <a:ext cx="3124200" cy="736600"/>
          </a:xfrm>
          <a:prstGeom prst="rect">
            <a:avLst/>
          </a:prstGeom>
          <a:noFill/>
          <a:ln w="34925">
            <a:solidFill>
              <a:schemeClr val="accent4"/>
            </a:solidFill>
            <a:miter lim="800000"/>
            <a:headEnd type="none" w="sm" len="sm"/>
            <a:tailEnd type="none" w="sm" len="sm"/>
          </a:ln>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a:defRPr/>
            </a:pPr>
            <a:r>
              <a:rPr lang="en-US" altLang="en-US" sz="4000" dirty="0" smtClean="0">
                <a:latin typeface="Calibri" pitchFamily="34" charset="0"/>
              </a:rPr>
              <a:t>Manifestation</a:t>
            </a:r>
            <a:endParaRPr lang="en-US" altLang="en-US" sz="3200" dirty="0" smtClean="0">
              <a:latin typeface="Calibri" pitchFamily="34" charset="0"/>
            </a:endParaRPr>
          </a:p>
        </p:txBody>
      </p:sp>
      <p:sp>
        <p:nvSpPr>
          <p:cNvPr id="47112" name="Text Box 9"/>
          <p:cNvSpPr txBox="1">
            <a:spLocks noChangeArrowheads="1"/>
          </p:cNvSpPr>
          <p:nvPr/>
        </p:nvSpPr>
        <p:spPr bwMode="auto">
          <a:xfrm>
            <a:off x="7620000" y="5562600"/>
            <a:ext cx="1176338" cy="736600"/>
          </a:xfrm>
          <a:prstGeom prst="rect">
            <a:avLst/>
          </a:prstGeom>
          <a:noFill/>
          <a:ln w="34925">
            <a:solidFill>
              <a:schemeClr val="accent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4000" dirty="0"/>
              <a:t>Item</a:t>
            </a:r>
            <a:endParaRPr lang="en-US" altLang="en-US" sz="1800" dirty="0"/>
          </a:p>
        </p:txBody>
      </p:sp>
      <p:cxnSp>
        <p:nvCxnSpPr>
          <p:cNvPr id="47113" name="AutoShape 11"/>
          <p:cNvCxnSpPr>
            <a:cxnSpLocks noChangeShapeType="1"/>
          </p:cNvCxnSpPr>
          <p:nvPr/>
        </p:nvCxnSpPr>
        <p:spPr bwMode="auto">
          <a:xfrm>
            <a:off x="6553200" y="2667000"/>
            <a:ext cx="1143000" cy="1600200"/>
          </a:xfrm>
          <a:prstGeom prst="bentConnector3">
            <a:avLst>
              <a:gd name="adj1" fmla="val 147639"/>
            </a:avLst>
          </a:prstGeom>
          <a:noFill/>
          <a:ln w="12700">
            <a:solidFill>
              <a:schemeClr val="tx1"/>
            </a:solidFill>
            <a:miter lim="800000"/>
            <a:headEnd type="arrow" w="lg" len="med"/>
            <a:tailEnd type="arrow" w="lg" len="med"/>
          </a:ln>
          <a:extLst>
            <a:ext uri="{909E8E84-426E-40DD-AFC4-6F175D3DCCD1}">
              <a14:hiddenFill xmlns:a14="http://schemas.microsoft.com/office/drawing/2010/main">
                <a:noFill/>
              </a14:hiddenFill>
            </a:ext>
          </a:extLst>
        </p:spPr>
      </p:cxnSp>
      <p:cxnSp>
        <p:nvCxnSpPr>
          <p:cNvPr id="47114" name="AutoShape 12"/>
          <p:cNvCxnSpPr>
            <a:cxnSpLocks noChangeShapeType="1"/>
            <a:stCxn id="15367" idx="1"/>
            <a:endCxn id="47112" idx="1"/>
          </p:cNvCxnSpPr>
          <p:nvPr/>
        </p:nvCxnSpPr>
        <p:spPr bwMode="auto">
          <a:xfrm rot="10800000" flipH="1" flipV="1">
            <a:off x="4554538" y="4254500"/>
            <a:ext cx="3048000" cy="1676400"/>
          </a:xfrm>
          <a:prstGeom prst="bentConnector3">
            <a:avLst>
              <a:gd name="adj1" fmla="val -6926"/>
            </a:avLst>
          </a:prstGeom>
          <a:noFill/>
          <a:ln w="12700">
            <a:solidFill>
              <a:schemeClr val="tx1"/>
            </a:solidFill>
            <a:miter lim="800000"/>
            <a:headEnd type="arrow" w="lg" len="med"/>
            <a:tailEnd type="arrow" w="lg" len="med"/>
          </a:ln>
          <a:extLst>
            <a:ext uri="{909E8E84-426E-40DD-AFC4-6F175D3DCCD1}">
              <a14:hiddenFill xmlns:a14="http://schemas.microsoft.com/office/drawing/2010/main">
                <a:noFill/>
              </a14:hiddenFill>
            </a:ext>
          </a:extLst>
        </p:spPr>
      </p:cxnSp>
      <p:sp>
        <p:nvSpPr>
          <p:cNvPr id="47115" name="Line 13"/>
          <p:cNvSpPr>
            <a:spLocks noChangeShapeType="1"/>
          </p:cNvSpPr>
          <p:nvPr/>
        </p:nvSpPr>
        <p:spPr bwMode="auto">
          <a:xfrm>
            <a:off x="7239000" y="5930900"/>
            <a:ext cx="152400" cy="0"/>
          </a:xfrm>
          <a:prstGeom prst="line">
            <a:avLst/>
          </a:prstGeom>
          <a:noFill/>
          <a:ln w="12700">
            <a:solidFill>
              <a:schemeClr val="tx1"/>
            </a:solidFill>
            <a:round/>
            <a:headEnd type="none" w="sm" len="sm"/>
            <a:tailEnd type="arrow" w="lg"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47116" name="Line 14"/>
          <p:cNvSpPr>
            <a:spLocks noChangeShapeType="1"/>
          </p:cNvSpPr>
          <p:nvPr/>
        </p:nvSpPr>
        <p:spPr bwMode="auto">
          <a:xfrm flipH="1">
            <a:off x="6705600" y="2667000"/>
            <a:ext cx="76200" cy="0"/>
          </a:xfrm>
          <a:prstGeom prst="line">
            <a:avLst/>
          </a:prstGeom>
          <a:noFill/>
          <a:ln w="12700">
            <a:solidFill>
              <a:schemeClr val="tx1"/>
            </a:solidFill>
            <a:round/>
            <a:headEnd type="none" w="sm" len="sm"/>
            <a:tailEnd type="arrow" w="lg" len="med"/>
          </a:ln>
          <a:extLst>
            <a:ext uri="{909E8E84-426E-40DD-AFC4-6F175D3DCCD1}">
              <a14:hiddenFill xmlns:a14="http://schemas.microsoft.com/office/drawing/2010/main">
                <a:noFill/>
              </a14:hiddenFill>
            </a:ext>
          </a:extLst>
        </p:spPr>
        <p:txBody>
          <a:bodyPr wrap="none" anchor="ctr"/>
          <a:lstStyle/>
          <a:p>
            <a:endParaRPr lang="en-US" dirty="0"/>
          </a:p>
        </p:txBody>
      </p:sp>
      <p:grpSp>
        <p:nvGrpSpPr>
          <p:cNvPr id="47117" name="Group 33"/>
          <p:cNvGrpSpPr>
            <a:grpSpLocks/>
          </p:cNvGrpSpPr>
          <p:nvPr/>
        </p:nvGrpSpPr>
        <p:grpSpPr bwMode="auto">
          <a:xfrm>
            <a:off x="1295400" y="4572000"/>
            <a:ext cx="1600200" cy="1066800"/>
            <a:chOff x="0" y="3456"/>
            <a:chExt cx="1008" cy="672"/>
          </a:xfrm>
        </p:grpSpPr>
        <p:sp>
          <p:nvSpPr>
            <p:cNvPr id="47130" name="Rectangle 32"/>
            <p:cNvSpPr>
              <a:spLocks noChangeArrowheads="1"/>
            </p:cNvSpPr>
            <p:nvPr/>
          </p:nvSpPr>
          <p:spPr bwMode="auto">
            <a:xfrm>
              <a:off x="0" y="3456"/>
              <a:ext cx="1008" cy="672"/>
            </a:xfrm>
            <a:prstGeom prst="rect">
              <a:avLst/>
            </a:prstGeom>
            <a:solidFill>
              <a:srgbClr val="FFFF66">
                <a:alpha val="5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Arial" pitchFamily="34" charset="0"/>
              </a:endParaRPr>
            </a:p>
          </p:txBody>
        </p:sp>
        <p:sp>
          <p:nvSpPr>
            <p:cNvPr id="47131" name="Text Box 19"/>
            <p:cNvSpPr txBox="1">
              <a:spLocks noChangeArrowheads="1"/>
            </p:cNvSpPr>
            <p:nvPr/>
          </p:nvSpPr>
          <p:spPr bwMode="auto">
            <a:xfrm>
              <a:off x="192" y="3504"/>
              <a:ext cx="340" cy="231"/>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1800" dirty="0"/>
                <a:t>one</a:t>
              </a:r>
            </a:p>
          </p:txBody>
        </p:sp>
        <p:sp>
          <p:nvSpPr>
            <p:cNvPr id="47132" name="Text Box 20"/>
            <p:cNvSpPr txBox="1">
              <a:spLocks noChangeArrowheads="1"/>
            </p:cNvSpPr>
            <p:nvPr/>
          </p:nvSpPr>
          <p:spPr bwMode="auto">
            <a:xfrm>
              <a:off x="192" y="3888"/>
              <a:ext cx="441" cy="231"/>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spcBef>
                  <a:spcPct val="0"/>
                </a:spcBef>
                <a:buClrTx/>
                <a:buSzTx/>
                <a:buFontTx/>
                <a:buNone/>
              </a:pPr>
              <a:r>
                <a:rPr lang="en-US" altLang="en-US" sz="1800" dirty="0"/>
                <a:t>many</a:t>
              </a:r>
            </a:p>
          </p:txBody>
        </p:sp>
        <p:sp>
          <p:nvSpPr>
            <p:cNvPr id="47133" name="Line 21"/>
            <p:cNvSpPr>
              <a:spLocks noChangeShapeType="1"/>
            </p:cNvSpPr>
            <p:nvPr/>
          </p:nvSpPr>
          <p:spPr bwMode="auto">
            <a:xfrm>
              <a:off x="528" y="3648"/>
              <a:ext cx="240" cy="0"/>
            </a:xfrm>
            <a:prstGeom prst="line">
              <a:avLst/>
            </a:prstGeom>
            <a:noFill/>
            <a:ln w="38100">
              <a:solidFill>
                <a:srgbClr val="9999FF"/>
              </a:solidFill>
              <a:round/>
              <a:headEnd type="none" w="sm" len="sm"/>
              <a:tailEnd type="arrow"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47134" name="Line 22"/>
            <p:cNvSpPr>
              <a:spLocks noChangeShapeType="1"/>
            </p:cNvSpPr>
            <p:nvPr/>
          </p:nvSpPr>
          <p:spPr bwMode="auto">
            <a:xfrm>
              <a:off x="672" y="4032"/>
              <a:ext cx="240" cy="0"/>
            </a:xfrm>
            <a:prstGeom prst="line">
              <a:avLst/>
            </a:prstGeom>
            <a:noFill/>
            <a:ln w="38100">
              <a:solidFill>
                <a:srgbClr val="9999FF"/>
              </a:solidFill>
              <a:round/>
              <a:headEnd type="none" w="sm" len="sm"/>
              <a:tailEnd type="arrow"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47135" name="Line 23"/>
            <p:cNvSpPr>
              <a:spLocks noChangeShapeType="1"/>
            </p:cNvSpPr>
            <p:nvPr/>
          </p:nvSpPr>
          <p:spPr bwMode="auto">
            <a:xfrm>
              <a:off x="672" y="4032"/>
              <a:ext cx="144" cy="0"/>
            </a:xfrm>
            <a:prstGeom prst="line">
              <a:avLst/>
            </a:prstGeom>
            <a:noFill/>
            <a:ln w="38100">
              <a:solidFill>
                <a:srgbClr val="9999FF"/>
              </a:solidFill>
              <a:round/>
              <a:headEnd type="none" w="sm" len="sm"/>
              <a:tailEnd type="arrow" w="med" len="med"/>
            </a:ln>
            <a:extLst>
              <a:ext uri="{909E8E84-426E-40DD-AFC4-6F175D3DCCD1}">
                <a14:hiddenFill xmlns:a14="http://schemas.microsoft.com/office/drawing/2010/main">
                  <a:noFill/>
                </a14:hiddenFill>
              </a:ext>
            </a:extLst>
          </p:spPr>
          <p:txBody>
            <a:bodyPr wrap="none" anchor="ctr"/>
            <a:lstStyle/>
            <a:p>
              <a:endParaRPr lang="en-US" dirty="0"/>
            </a:p>
          </p:txBody>
        </p:sp>
      </p:grpSp>
      <p:sp>
        <p:nvSpPr>
          <p:cNvPr id="47119" name="Line 28"/>
          <p:cNvSpPr>
            <a:spLocks noChangeShapeType="1"/>
          </p:cNvSpPr>
          <p:nvPr/>
        </p:nvSpPr>
        <p:spPr bwMode="auto">
          <a:xfrm flipH="1">
            <a:off x="7848600" y="4267200"/>
            <a:ext cx="76200" cy="0"/>
          </a:xfrm>
          <a:prstGeom prst="line">
            <a:avLst/>
          </a:prstGeom>
          <a:noFill/>
          <a:ln w="12700">
            <a:solidFill>
              <a:schemeClr val="tx1"/>
            </a:solidFill>
            <a:round/>
            <a:headEnd type="none" w="sm" len="sm"/>
            <a:tailEnd type="arrow" w="lg"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47120" name="Line 29"/>
          <p:cNvSpPr>
            <a:spLocks noChangeShapeType="1"/>
          </p:cNvSpPr>
          <p:nvPr/>
        </p:nvSpPr>
        <p:spPr bwMode="auto">
          <a:xfrm>
            <a:off x="0" y="3733800"/>
            <a:ext cx="9144000" cy="0"/>
          </a:xfrm>
          <a:prstGeom prst="line">
            <a:avLst/>
          </a:prstGeom>
          <a:noFill/>
          <a:ln w="38100">
            <a:solidFill>
              <a:schemeClr val="accent1"/>
            </a:solidFill>
            <a:prstDash val="dashDot"/>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7121" name="Text Box 30"/>
          <p:cNvSpPr txBox="1">
            <a:spLocks noChangeArrowheads="1"/>
          </p:cNvSpPr>
          <p:nvPr/>
        </p:nvSpPr>
        <p:spPr bwMode="auto">
          <a:xfrm>
            <a:off x="457200" y="3890963"/>
            <a:ext cx="3187539" cy="369332"/>
          </a:xfrm>
          <a:prstGeom prst="rect">
            <a:avLst/>
          </a:prstGeom>
          <a:noFill/>
          <a:ln w="19050"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1800" b="1" i="1" dirty="0">
                <a:solidFill>
                  <a:schemeClr val="tx2"/>
                </a:solidFill>
              </a:rPr>
              <a:t>Physical – Recording of Content</a:t>
            </a:r>
          </a:p>
        </p:txBody>
      </p:sp>
      <p:sp>
        <p:nvSpPr>
          <p:cNvPr id="47122" name="Text Box 31"/>
          <p:cNvSpPr txBox="1">
            <a:spLocks noChangeArrowheads="1"/>
          </p:cNvSpPr>
          <p:nvPr/>
        </p:nvSpPr>
        <p:spPr bwMode="auto">
          <a:xfrm>
            <a:off x="609600" y="3200400"/>
            <a:ext cx="2831994" cy="369332"/>
          </a:xfrm>
          <a:prstGeom prst="rect">
            <a:avLst/>
          </a:prstGeom>
          <a:noFill/>
          <a:ln w="19050"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1800" b="1" i="1" dirty="0">
                <a:solidFill>
                  <a:schemeClr val="tx2"/>
                </a:solidFill>
              </a:rPr>
              <a:t>Intellectual/Artistic Content</a:t>
            </a:r>
          </a:p>
        </p:txBody>
      </p:sp>
      <p:sp>
        <p:nvSpPr>
          <p:cNvPr id="47123" name="Title 28"/>
          <p:cNvSpPr>
            <a:spLocks noGrp="1"/>
          </p:cNvSpPr>
          <p:nvPr>
            <p:ph type="title" idx="4294967295"/>
          </p:nvPr>
        </p:nvSpPr>
        <p:spPr>
          <a:xfrm>
            <a:off x="1371600" y="381000"/>
            <a:ext cx="7315200" cy="990600"/>
          </a:xfrm>
        </p:spPr>
        <p:txBody>
          <a:bodyPr bIns="91440"/>
          <a:lstStyle/>
          <a:p>
            <a:pPr algn="ctr" eaLnBrk="1" hangingPunct="1"/>
            <a:r>
              <a:rPr lang="en-US" altLang="en-US" sz="3200" b="1" dirty="0" smtClean="0"/>
              <a:t>Inherent Relationships –</a:t>
            </a:r>
            <a:br>
              <a:rPr lang="en-US" altLang="en-US" sz="3200" b="1" dirty="0" smtClean="0"/>
            </a:br>
            <a:r>
              <a:rPr lang="en-US" altLang="en-US" sz="2800" b="1" dirty="0" smtClean="0"/>
              <a:t>Overview</a:t>
            </a:r>
          </a:p>
        </p:txBody>
      </p:sp>
      <p:sp>
        <p:nvSpPr>
          <p:cNvPr id="269340" name="Text Box 28"/>
          <p:cNvSpPr txBox="1">
            <a:spLocks noChangeArrowheads="1"/>
          </p:cNvSpPr>
          <p:nvPr/>
        </p:nvSpPr>
        <p:spPr bwMode="auto">
          <a:xfrm>
            <a:off x="228600" y="6096000"/>
            <a:ext cx="5257800" cy="4095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000" dirty="0">
                <a:latin typeface="Verdana" pitchFamily="34" charset="0"/>
              </a:rPr>
              <a:t>Attributes are carried to lower entities</a:t>
            </a:r>
          </a:p>
        </p:txBody>
      </p:sp>
      <p:cxnSp>
        <p:nvCxnSpPr>
          <p:cNvPr id="47125" name="AutoShape 41"/>
          <p:cNvCxnSpPr>
            <a:cxnSpLocks noChangeShapeType="1"/>
            <a:stCxn id="47110" idx="0"/>
            <a:endCxn id="47110" idx="0"/>
          </p:cNvCxnSpPr>
          <p:nvPr/>
        </p:nvCxnSpPr>
        <p:spPr bwMode="auto">
          <a:xfrm>
            <a:off x="5143500" y="2286000"/>
            <a:ext cx="0"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126" name="Line 51"/>
          <p:cNvSpPr>
            <a:spLocks noChangeShapeType="1"/>
          </p:cNvSpPr>
          <p:nvPr/>
        </p:nvSpPr>
        <p:spPr bwMode="auto">
          <a:xfrm>
            <a:off x="1981200" y="2743200"/>
            <a:ext cx="1752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127" name="Line 52"/>
          <p:cNvSpPr>
            <a:spLocks noChangeShapeType="1"/>
          </p:cNvSpPr>
          <p:nvPr/>
        </p:nvSpPr>
        <p:spPr bwMode="auto">
          <a:xfrm flipV="1">
            <a:off x="1981200" y="24384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128" name="Line 54"/>
          <p:cNvSpPr>
            <a:spLocks noChangeShapeType="1"/>
          </p:cNvSpPr>
          <p:nvPr/>
        </p:nvSpPr>
        <p:spPr bwMode="auto">
          <a:xfrm>
            <a:off x="3352800" y="27432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12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68BF7D0F-E9B5-41AE-A6B8-DC3CE98049C8}" type="slidenum">
              <a:rPr lang="en-US" altLang="en-US" sz="1400" smtClean="0"/>
              <a:pPr eaLnBrk="1" hangingPunct="1">
                <a:spcBef>
                  <a:spcPct val="0"/>
                </a:spcBef>
                <a:buClrTx/>
                <a:buSzTx/>
                <a:buFontTx/>
                <a:buNone/>
              </a:pPr>
              <a:t>55</a:t>
            </a:fld>
            <a:endParaRPr lang="en-US" altLang="en-US" sz="1400" dirty="0" smtClean="0"/>
          </a:p>
        </p:txBody>
      </p:sp>
    </p:spTree>
    <p:extLst>
      <p:ext uri="{BB962C8B-B14F-4D97-AF65-F5344CB8AC3E}">
        <p14:creationId xmlns:p14="http://schemas.microsoft.com/office/powerpoint/2010/main" val="4636139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9340"/>
                                        </p:tgtEl>
                                        <p:attrNameLst>
                                          <p:attrName>style.visibility</p:attrName>
                                        </p:attrNameLst>
                                      </p:cBhvr>
                                      <p:to>
                                        <p:strVal val="visible"/>
                                      </p:to>
                                    </p:set>
                                    <p:animEffect transition="in" filter="dissolve">
                                      <p:cBhvr>
                                        <p:cTn id="7" dur="500"/>
                                        <p:tgtEl>
                                          <p:spTgt spid="2693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122"/>
                                        </p:tgtEl>
                                        <p:attrNameLst>
                                          <p:attrName>style.visibility</p:attrName>
                                        </p:attrNameLst>
                                      </p:cBhvr>
                                      <p:to>
                                        <p:strVal val="visible"/>
                                      </p:to>
                                    </p:set>
                                    <p:animEffect transition="in" filter="dissolve">
                                      <p:cBhvr>
                                        <p:cTn id="12" dur="500"/>
                                        <p:tgtEl>
                                          <p:spTgt spid="47122"/>
                                        </p:tgtEl>
                                      </p:cBhvr>
                                    </p:animEffect>
                                  </p:childTnLst>
                                </p:cTn>
                              </p:par>
                            </p:childTnLst>
                          </p:cTn>
                        </p:par>
                        <p:par>
                          <p:cTn id="13" fill="hold">
                            <p:stCondLst>
                              <p:cond delay="500"/>
                            </p:stCondLst>
                            <p:childTnLst>
                              <p:par>
                                <p:cTn id="14" presetID="9" presetClass="entr" presetSubtype="0" fill="hold" grpId="0" nodeType="afterEffect">
                                  <p:stCondLst>
                                    <p:cond delay="1000"/>
                                  </p:stCondLst>
                                  <p:childTnLst>
                                    <p:set>
                                      <p:cBhvr>
                                        <p:cTn id="15" dur="1" fill="hold">
                                          <p:stCondLst>
                                            <p:cond delay="0"/>
                                          </p:stCondLst>
                                        </p:cTn>
                                        <p:tgtEl>
                                          <p:spTgt spid="47121"/>
                                        </p:tgtEl>
                                        <p:attrNameLst>
                                          <p:attrName>style.visibility</p:attrName>
                                        </p:attrNameLst>
                                      </p:cBhvr>
                                      <p:to>
                                        <p:strVal val="visible"/>
                                      </p:to>
                                    </p:set>
                                    <p:animEffect transition="in" filter="dissolve">
                                      <p:cBhvr>
                                        <p:cTn id="16" dur="500"/>
                                        <p:tgtEl>
                                          <p:spTgt spid="47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21" grpId="0" animBg="1"/>
      <p:bldP spid="47122" grpId="0" animBg="1"/>
      <p:bldP spid="26934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B4521919-B5FB-4D2F-8F88-087E3EFF5D72}" type="slidenum">
              <a:rPr lang="en-US" altLang="en-US" sz="1400"/>
              <a:pPr algn="r" eaLnBrk="1" hangingPunct="1">
                <a:spcBef>
                  <a:spcPct val="0"/>
                </a:spcBef>
                <a:buClrTx/>
                <a:buSzTx/>
                <a:buFontTx/>
                <a:buNone/>
              </a:pPr>
              <a:t>56</a:t>
            </a:fld>
            <a:endParaRPr lang="en-US" altLang="en-US" sz="1400" dirty="0"/>
          </a:p>
        </p:txBody>
      </p:sp>
      <p:sp>
        <p:nvSpPr>
          <p:cNvPr id="48131" name="Rectangle 2"/>
          <p:cNvSpPr>
            <a:spLocks noGrp="1" noChangeArrowheads="1"/>
          </p:cNvSpPr>
          <p:nvPr>
            <p:ph type="title" idx="4294967295"/>
          </p:nvPr>
        </p:nvSpPr>
        <p:spPr>
          <a:xfrm>
            <a:off x="1371600" y="381000"/>
            <a:ext cx="7315200" cy="1066800"/>
          </a:xfrm>
        </p:spPr>
        <p:txBody>
          <a:bodyPr/>
          <a:lstStyle/>
          <a:p>
            <a:pPr algn="ctr" eaLnBrk="1" hangingPunct="1"/>
            <a:r>
              <a:rPr lang="en-US" altLang="en-US" sz="3200" b="1" dirty="0"/>
              <a:t>Inherent Relationships –</a:t>
            </a:r>
            <a:br>
              <a:rPr lang="en-US" altLang="en-US" sz="3200" b="1" dirty="0"/>
            </a:br>
            <a:r>
              <a:rPr lang="en-US" altLang="en-US" sz="2800" b="1" dirty="0" smtClean="0"/>
              <a:t>A Case Study</a:t>
            </a:r>
            <a:endParaRPr lang="en-US" altLang="en-US" sz="2800" dirty="0" smtClean="0"/>
          </a:p>
        </p:txBody>
      </p:sp>
      <p:sp>
        <p:nvSpPr>
          <p:cNvPr id="48132" name="Rectangle 3"/>
          <p:cNvSpPr>
            <a:spLocks noGrp="1" noChangeArrowheads="1"/>
          </p:cNvSpPr>
          <p:nvPr>
            <p:ph type="body" idx="4294967295"/>
          </p:nvPr>
        </p:nvSpPr>
        <p:spPr>
          <a:xfrm>
            <a:off x="3886200" y="1752600"/>
            <a:ext cx="4876800" cy="4572000"/>
          </a:xfrm>
          <a:solidFill>
            <a:srgbClr val="FFFF99"/>
          </a:solidFill>
        </p:spPr>
        <p:txBody>
          <a:bodyPr/>
          <a:lstStyle/>
          <a:p>
            <a:pPr marL="223838" indent="-223838" algn="ctr" eaLnBrk="1" hangingPunct="1">
              <a:lnSpc>
                <a:spcPct val="80000"/>
              </a:lnSpc>
              <a:buClr>
                <a:schemeClr val="tx1"/>
              </a:buClr>
              <a:buFont typeface="Wingdings" pitchFamily="2" charset="2"/>
              <a:buNone/>
            </a:pPr>
            <a:r>
              <a:rPr lang="en-US" altLang="en-US" sz="1800" u="sng" dirty="0" smtClean="0"/>
              <a:t>Harry Potter and the Goblet of Fire</a:t>
            </a:r>
            <a:r>
              <a:rPr lang="en-US" altLang="en-US" sz="1800" dirty="0" smtClean="0"/>
              <a:t> </a:t>
            </a:r>
          </a:p>
          <a:p>
            <a:pPr marL="223838" indent="-223838" eaLnBrk="1" hangingPunct="1">
              <a:lnSpc>
                <a:spcPct val="80000"/>
              </a:lnSpc>
              <a:buFont typeface="Wingdings" pitchFamily="2" charset="2"/>
              <a:buNone/>
            </a:pPr>
            <a:r>
              <a:rPr lang="en-US" altLang="en-US" sz="1400" dirty="0" smtClean="0"/>
              <a:t>	</a:t>
            </a:r>
          </a:p>
          <a:p>
            <a:pPr marL="223838" indent="-223838" eaLnBrk="1" hangingPunct="1">
              <a:lnSpc>
                <a:spcPct val="80000"/>
              </a:lnSpc>
              <a:buFont typeface="Wingdings" pitchFamily="2" charset="2"/>
              <a:buNone/>
            </a:pPr>
            <a:r>
              <a:rPr lang="en-US" altLang="en-US" sz="1200" dirty="0" smtClean="0"/>
              <a:t>	</a:t>
            </a:r>
            <a:r>
              <a:rPr lang="en-US" altLang="en-US" sz="2000" i="1" dirty="0" smtClean="0"/>
              <a:t>Summary:</a:t>
            </a:r>
          </a:p>
          <a:p>
            <a:pPr marL="223838" indent="-223838" eaLnBrk="1" hangingPunct="1">
              <a:buFont typeface="Wingdings" pitchFamily="2" charset="2"/>
              <a:buNone/>
            </a:pPr>
            <a:r>
              <a:rPr lang="en-US" altLang="en-US" sz="2200" dirty="0" smtClean="0"/>
              <a:t>	</a:t>
            </a:r>
            <a:r>
              <a:rPr lang="en-US" altLang="en-US" sz="2000" dirty="0" smtClean="0"/>
              <a:t>Fourteen-year-old Harry Potter joins the Weasleys at the Quidditch World Cup, then enters his fourth year at Hogwarts Academy where he is mysteriously entered in an unusual contest that challenges his wizarding skills, friendships and character, amid signs that an old enemy is growing stronger. </a:t>
            </a:r>
          </a:p>
          <a:p>
            <a:pPr marL="223838" indent="-223838" eaLnBrk="1" hangingPunct="1">
              <a:buFont typeface="Wingdings" pitchFamily="2" charset="2"/>
              <a:buNone/>
            </a:pPr>
            <a:r>
              <a:rPr lang="en-US" altLang="en-US" sz="2200" dirty="0" smtClean="0"/>
              <a:t>	</a:t>
            </a:r>
            <a:r>
              <a:rPr lang="en-US" altLang="en-US" sz="1600" dirty="0" smtClean="0"/>
              <a:t>Number four in the Harry Potter series. </a:t>
            </a:r>
          </a:p>
        </p:txBody>
      </p:sp>
      <p:pic>
        <p:nvPicPr>
          <p:cNvPr id="481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067" y="1828800"/>
            <a:ext cx="2737079" cy="42973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813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0FEC317-88FC-485E-805D-E78CF6B55161}" type="slidenum">
              <a:rPr lang="en-US" altLang="en-US" sz="1400" smtClean="0"/>
              <a:pPr eaLnBrk="1" hangingPunct="1">
                <a:spcBef>
                  <a:spcPct val="0"/>
                </a:spcBef>
                <a:buClrTx/>
                <a:buSzTx/>
                <a:buFontTx/>
                <a:buNone/>
              </a:pPr>
              <a:t>56</a:t>
            </a:fld>
            <a:endParaRPr lang="en-US" altLang="en-US" sz="1400" dirty="0" smtClean="0"/>
          </a:p>
        </p:txBody>
      </p:sp>
    </p:spTree>
    <p:extLst>
      <p:ext uri="{BB962C8B-B14F-4D97-AF65-F5344CB8AC3E}">
        <p14:creationId xmlns:p14="http://schemas.microsoft.com/office/powerpoint/2010/main" val="1523551222"/>
      </p:ext>
    </p:extLst>
  </p:cSld>
  <p:clrMapOvr>
    <a:masterClrMapping/>
  </p:clrMapOvr>
  <p:transition spd="med">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F5EF1746-CAEC-4F08-A566-D8252C3495A6}" type="slidenum">
              <a:rPr lang="en-US" altLang="en-US" sz="1400"/>
              <a:pPr algn="r" eaLnBrk="1" hangingPunct="1">
                <a:spcBef>
                  <a:spcPct val="0"/>
                </a:spcBef>
                <a:buClrTx/>
                <a:buSzTx/>
                <a:buFontTx/>
                <a:buNone/>
              </a:pPr>
              <a:t>57</a:t>
            </a:fld>
            <a:endParaRPr lang="en-US" altLang="en-US" sz="1400" dirty="0"/>
          </a:p>
        </p:txBody>
      </p:sp>
      <p:sp>
        <p:nvSpPr>
          <p:cNvPr id="49155" name="Rectangle 3"/>
          <p:cNvSpPr>
            <a:spLocks noGrp="1" noChangeArrowheads="1"/>
          </p:cNvSpPr>
          <p:nvPr>
            <p:ph type="body" idx="4294967295"/>
          </p:nvPr>
        </p:nvSpPr>
        <p:spPr>
          <a:xfrm>
            <a:off x="1143000" y="1752600"/>
            <a:ext cx="7542213" cy="3124200"/>
          </a:xfrm>
        </p:spPr>
        <p:txBody>
          <a:bodyPr/>
          <a:lstStyle/>
          <a:p>
            <a:pPr eaLnBrk="1" hangingPunct="1">
              <a:spcBef>
                <a:spcPts val="600"/>
              </a:spcBef>
            </a:pPr>
            <a:r>
              <a:rPr lang="en-US" altLang="en-US" sz="2600" dirty="0" smtClean="0"/>
              <a:t>Harry Potter and the Philosopher’s Stone </a:t>
            </a:r>
          </a:p>
          <a:p>
            <a:pPr eaLnBrk="1" hangingPunct="1">
              <a:spcBef>
                <a:spcPts val="600"/>
              </a:spcBef>
            </a:pPr>
            <a:r>
              <a:rPr lang="en-US" altLang="en-US" sz="2600" dirty="0" smtClean="0"/>
              <a:t>Harry Potter and the Chamber of Secrets </a:t>
            </a:r>
          </a:p>
          <a:p>
            <a:pPr eaLnBrk="1" hangingPunct="1">
              <a:spcBef>
                <a:spcPts val="600"/>
              </a:spcBef>
            </a:pPr>
            <a:r>
              <a:rPr lang="en-US" altLang="en-US" sz="2600" dirty="0" smtClean="0"/>
              <a:t>Harry Potter and the Prisoner of Azkaban </a:t>
            </a:r>
          </a:p>
          <a:p>
            <a:pPr eaLnBrk="1" hangingPunct="1">
              <a:spcBef>
                <a:spcPts val="600"/>
              </a:spcBef>
            </a:pPr>
            <a:r>
              <a:rPr lang="en-US" altLang="en-US" sz="2600" dirty="0" smtClean="0"/>
              <a:t>Harry Potter and the Order of the Phoenix </a:t>
            </a:r>
          </a:p>
          <a:p>
            <a:pPr eaLnBrk="1" hangingPunct="1">
              <a:spcBef>
                <a:spcPts val="600"/>
              </a:spcBef>
            </a:pPr>
            <a:r>
              <a:rPr lang="en-US" altLang="en-US" sz="2600" dirty="0" smtClean="0"/>
              <a:t>Harry Potter and the Half-Blood Prince </a:t>
            </a:r>
          </a:p>
          <a:p>
            <a:pPr eaLnBrk="1" hangingPunct="1">
              <a:spcBef>
                <a:spcPts val="600"/>
              </a:spcBef>
            </a:pPr>
            <a:r>
              <a:rPr lang="en-US" altLang="en-US" sz="2600" dirty="0" smtClean="0"/>
              <a:t>Harry Potter and the Deathly Hallows  </a:t>
            </a:r>
          </a:p>
        </p:txBody>
      </p:sp>
      <p:sp>
        <p:nvSpPr>
          <p:cNvPr id="49156" name="Rectangle 8"/>
          <p:cNvSpPr>
            <a:spLocks noGrp="1" noChangeArrowheads="1"/>
          </p:cNvSpPr>
          <p:nvPr>
            <p:ph type="title" idx="4294967295"/>
          </p:nvPr>
        </p:nvSpPr>
        <p:spPr>
          <a:xfrm>
            <a:off x="1370013" y="228600"/>
            <a:ext cx="7313612" cy="1219200"/>
          </a:xfrm>
          <a:solidFill>
            <a:schemeClr val="accent1"/>
          </a:solidFill>
        </p:spPr>
        <p:txBody>
          <a:bodyPr/>
          <a:lstStyle/>
          <a:p>
            <a:pPr algn="ctr" eaLnBrk="1" hangingPunct="1"/>
            <a:r>
              <a:rPr lang="en-US" altLang="en-US" sz="2800" b="1" i="1" dirty="0" smtClean="0"/>
              <a:t>Which Group 1 Entities are These?</a:t>
            </a:r>
          </a:p>
        </p:txBody>
      </p:sp>
      <p:sp>
        <p:nvSpPr>
          <p:cNvPr id="108553" name="Rectangle 9"/>
          <p:cNvSpPr>
            <a:spLocks noChangeArrowheads="1"/>
          </p:cNvSpPr>
          <p:nvPr/>
        </p:nvSpPr>
        <p:spPr bwMode="auto">
          <a:xfrm>
            <a:off x="2133600" y="5562600"/>
            <a:ext cx="5410200" cy="7620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Works</a:t>
            </a:r>
          </a:p>
        </p:txBody>
      </p:sp>
      <p:sp>
        <p:nvSpPr>
          <p:cNvPr id="4915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A4C8CB7-8617-42E0-8C01-B7D5968C95D8}" type="slidenum">
              <a:rPr lang="en-US" altLang="en-US" sz="1400" smtClean="0"/>
              <a:pPr eaLnBrk="1" hangingPunct="1">
                <a:spcBef>
                  <a:spcPct val="0"/>
                </a:spcBef>
                <a:buClrTx/>
                <a:buSzTx/>
                <a:buFontTx/>
                <a:buNone/>
              </a:pPr>
              <a:t>57</a:t>
            </a:fld>
            <a:endParaRPr lang="en-US" altLang="en-US" sz="1400" dirty="0" smtClean="0"/>
          </a:p>
        </p:txBody>
      </p:sp>
      <p:sp>
        <p:nvSpPr>
          <p:cNvPr id="2" name="TextBox 1"/>
          <p:cNvSpPr txBox="1"/>
          <p:nvPr/>
        </p:nvSpPr>
        <p:spPr>
          <a:xfrm>
            <a:off x="1295400" y="4876800"/>
            <a:ext cx="7162800" cy="338554"/>
          </a:xfrm>
          <a:prstGeom prst="rect">
            <a:avLst/>
          </a:prstGeom>
          <a:noFill/>
          <a:ln w="25400">
            <a:solidFill>
              <a:schemeClr val="tx1"/>
            </a:solidFill>
          </a:ln>
        </p:spPr>
        <p:txBody>
          <a:bodyPr wrap="square" rtlCol="0">
            <a:spAutoFit/>
          </a:bodyPr>
          <a:lstStyle/>
          <a:p>
            <a:pPr algn="ctr"/>
            <a:r>
              <a:rPr lang="en-US" sz="1600" b="1" i="1" dirty="0" smtClean="0">
                <a:solidFill>
                  <a:schemeClr val="tx2"/>
                </a:solidFill>
              </a:rPr>
              <a:t>Hint:  The stories, not any particular ‘edition’ or ‘version’</a:t>
            </a:r>
            <a:endParaRPr lang="en-US" sz="1600" b="1" i="1" dirty="0">
              <a:solidFill>
                <a:schemeClr val="tx2"/>
              </a:solidFill>
            </a:endParaRPr>
          </a:p>
        </p:txBody>
      </p:sp>
    </p:spTree>
    <p:extLst>
      <p:ext uri="{BB962C8B-B14F-4D97-AF65-F5344CB8AC3E}">
        <p14:creationId xmlns:p14="http://schemas.microsoft.com/office/powerpoint/2010/main" val="256719817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85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3"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0E95077F-4A66-4099-BCF9-BCFD5BA6A88F}" type="slidenum">
              <a:rPr lang="en-US" altLang="en-US" sz="1400"/>
              <a:pPr algn="r" eaLnBrk="1" hangingPunct="1">
                <a:spcBef>
                  <a:spcPct val="0"/>
                </a:spcBef>
                <a:buClrTx/>
                <a:buSzTx/>
                <a:buFontTx/>
                <a:buNone/>
              </a:pPr>
              <a:t>58</a:t>
            </a:fld>
            <a:endParaRPr lang="en-US" altLang="en-US" sz="1400" dirty="0"/>
          </a:p>
        </p:txBody>
      </p:sp>
      <p:sp>
        <p:nvSpPr>
          <p:cNvPr id="50179" name="Rectangle 3"/>
          <p:cNvSpPr>
            <a:spLocks noGrp="1" noChangeArrowheads="1"/>
          </p:cNvSpPr>
          <p:nvPr>
            <p:ph type="body" idx="4294967295"/>
          </p:nvPr>
        </p:nvSpPr>
        <p:spPr>
          <a:xfrm>
            <a:off x="1371600" y="1828800"/>
            <a:ext cx="6934200" cy="2286000"/>
          </a:xfrm>
        </p:spPr>
        <p:txBody>
          <a:bodyPr/>
          <a:lstStyle/>
          <a:p>
            <a:pPr marL="552450" indent="-552450" eaLnBrk="1" hangingPunct="1">
              <a:spcBef>
                <a:spcPts val="600"/>
              </a:spcBef>
            </a:pPr>
            <a:r>
              <a:rPr lang="en-US" altLang="en-US" sz="2800" dirty="0" smtClean="0">
                <a:solidFill>
                  <a:schemeClr val="tx2"/>
                </a:solidFill>
              </a:rPr>
              <a:t>Movie:</a:t>
            </a:r>
            <a:r>
              <a:rPr lang="en-US" altLang="en-US" sz="2800" dirty="0" smtClean="0"/>
              <a:t> Harry Potter and the Goblet of Fire (2005)</a:t>
            </a:r>
            <a:r>
              <a:rPr lang="en-US" altLang="en-US" sz="2800" dirty="0" smtClean="0">
                <a:solidFill>
                  <a:schemeClr val="tx2"/>
                </a:solidFill>
              </a:rPr>
              <a:t> </a:t>
            </a:r>
          </a:p>
          <a:p>
            <a:pPr marL="552450" indent="-552450" eaLnBrk="1" hangingPunct="1">
              <a:spcBef>
                <a:spcPts val="600"/>
              </a:spcBef>
            </a:pPr>
            <a:r>
              <a:rPr lang="en-US" altLang="en-US" sz="2800" dirty="0" smtClean="0">
                <a:solidFill>
                  <a:schemeClr val="tx2"/>
                </a:solidFill>
              </a:rPr>
              <a:t>Video game:</a:t>
            </a:r>
            <a:r>
              <a:rPr lang="en-US" altLang="en-US" sz="2800" dirty="0" smtClean="0"/>
              <a:t> Harry Potter and the Goblet of Fire (2005) </a:t>
            </a:r>
          </a:p>
        </p:txBody>
      </p:sp>
      <p:sp>
        <p:nvSpPr>
          <p:cNvPr id="109574" name="Rectangle 6"/>
          <p:cNvSpPr>
            <a:spLocks noChangeArrowheads="1"/>
          </p:cNvSpPr>
          <p:nvPr/>
        </p:nvSpPr>
        <p:spPr bwMode="auto">
          <a:xfrm>
            <a:off x="2057400" y="4572000"/>
            <a:ext cx="5410200" cy="6858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Expressions or </a:t>
            </a:r>
            <a:r>
              <a:rPr lang="en-US" altLang="en-US" sz="3200" b="1" dirty="0" smtClean="0">
                <a:solidFill>
                  <a:schemeClr val="tx2"/>
                </a:solidFill>
              </a:rPr>
              <a:t>Works</a:t>
            </a:r>
            <a:endParaRPr lang="en-US" altLang="en-US" sz="3200" b="1" dirty="0"/>
          </a:p>
        </p:txBody>
      </p:sp>
      <p:sp>
        <p:nvSpPr>
          <p:cNvPr id="275462" name="Oval 6"/>
          <p:cNvSpPr>
            <a:spLocks noChangeArrowheads="1"/>
          </p:cNvSpPr>
          <p:nvPr/>
        </p:nvSpPr>
        <p:spPr bwMode="auto">
          <a:xfrm>
            <a:off x="5410200" y="4648200"/>
            <a:ext cx="1219200" cy="533400"/>
          </a:xfrm>
          <a:prstGeom prst="ellipse">
            <a:avLst/>
          </a:prstGeom>
          <a:noFill/>
          <a:ln w="31750">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5018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E5ED62DB-99C8-4745-B904-908D2F3E1E2D}" type="slidenum">
              <a:rPr lang="en-US" altLang="en-US" sz="1400" smtClean="0"/>
              <a:pPr eaLnBrk="1" hangingPunct="1">
                <a:spcBef>
                  <a:spcPct val="0"/>
                </a:spcBef>
                <a:buClrTx/>
                <a:buSzTx/>
                <a:buFontTx/>
                <a:buNone/>
              </a:pPr>
              <a:t>58</a:t>
            </a:fld>
            <a:endParaRPr lang="en-US" altLang="en-US" sz="1400" dirty="0" smtClean="0"/>
          </a:p>
        </p:txBody>
      </p:sp>
      <p:sp>
        <p:nvSpPr>
          <p:cNvPr id="8" name="Rectangle 8"/>
          <p:cNvSpPr txBox="1">
            <a:spLocks noChangeArrowheads="1"/>
          </p:cNvSpPr>
          <p:nvPr/>
        </p:nvSpPr>
        <p:spPr bwMode="auto">
          <a:xfrm>
            <a:off x="1414182" y="152400"/>
            <a:ext cx="7313612" cy="1219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a:lstStyle>
          <a:p>
            <a:pPr algn="ctr" eaLnBrk="1" hangingPunct="1"/>
            <a:r>
              <a:rPr lang="en-US" altLang="en-US" sz="2800" b="1" i="1" kern="0" dirty="0" smtClean="0"/>
              <a:t>Which Group 1 Entities are These?</a:t>
            </a:r>
          </a:p>
        </p:txBody>
      </p:sp>
    </p:spTree>
    <p:extLst>
      <p:ext uri="{BB962C8B-B14F-4D97-AF65-F5344CB8AC3E}">
        <p14:creationId xmlns:p14="http://schemas.microsoft.com/office/powerpoint/2010/main" val="411809993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54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nimBg="1"/>
      <p:bldP spid="27546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AB260267-B505-4419-94C8-12457076106D}" type="slidenum">
              <a:rPr lang="en-US" altLang="en-US" sz="1400"/>
              <a:pPr algn="r" eaLnBrk="1" hangingPunct="1">
                <a:spcBef>
                  <a:spcPct val="0"/>
                </a:spcBef>
                <a:buClrTx/>
                <a:buSzTx/>
                <a:buFontTx/>
                <a:buNone/>
              </a:pPr>
              <a:t>59</a:t>
            </a:fld>
            <a:endParaRPr lang="en-US" altLang="en-US" sz="1400" dirty="0"/>
          </a:p>
        </p:txBody>
      </p:sp>
      <p:sp>
        <p:nvSpPr>
          <p:cNvPr id="51203" name="Rectangle 3"/>
          <p:cNvSpPr>
            <a:spLocks noGrp="1" noChangeArrowheads="1"/>
          </p:cNvSpPr>
          <p:nvPr>
            <p:ph type="body" idx="4294967295"/>
          </p:nvPr>
        </p:nvSpPr>
        <p:spPr>
          <a:xfrm>
            <a:off x="1066800" y="1981200"/>
            <a:ext cx="7772400" cy="5029200"/>
          </a:xfrm>
        </p:spPr>
        <p:txBody>
          <a:bodyPr/>
          <a:lstStyle/>
          <a:p>
            <a:pPr marL="347663" indent="-347663" eaLnBrk="1" hangingPunct="1">
              <a:lnSpc>
                <a:spcPct val="90000"/>
              </a:lnSpc>
            </a:pPr>
            <a:r>
              <a:rPr lang="en-US" altLang="en-US" sz="2800" dirty="0" smtClean="0">
                <a:solidFill>
                  <a:schemeClr val="tx2"/>
                </a:solidFill>
              </a:rPr>
              <a:t>Original English version (2000)</a:t>
            </a:r>
            <a:r>
              <a:rPr lang="en-US" altLang="en-US" sz="3200" dirty="0" smtClean="0">
                <a:solidFill>
                  <a:schemeClr val="tx2"/>
                </a:solidFill>
              </a:rPr>
              <a:t> </a:t>
            </a:r>
          </a:p>
          <a:p>
            <a:pPr marL="798513" lvl="1" indent="-450850" eaLnBrk="1" hangingPunct="1"/>
            <a:r>
              <a:rPr lang="en-US" altLang="en-US" sz="2400" dirty="0" smtClean="0"/>
              <a:t>Bloomsbury (UK) hardcover</a:t>
            </a:r>
          </a:p>
          <a:p>
            <a:pPr marL="798513" lvl="1" indent="-450850" eaLnBrk="1" hangingPunct="1"/>
            <a:r>
              <a:rPr lang="en-US" altLang="en-US" sz="2400" dirty="0" smtClean="0"/>
              <a:t>Bloomsbury (UK) paperback</a:t>
            </a:r>
          </a:p>
          <a:p>
            <a:pPr marL="798513" lvl="1" indent="-450850" eaLnBrk="1" hangingPunct="1"/>
            <a:r>
              <a:rPr lang="en-US" altLang="en-US" sz="2400" dirty="0" smtClean="0"/>
              <a:t>Bloomsbury (UK) paperback (adult cover)</a:t>
            </a:r>
          </a:p>
          <a:p>
            <a:pPr marL="798513" lvl="1" indent="-450850" eaLnBrk="1" hangingPunct="1"/>
            <a:r>
              <a:rPr lang="en-US" altLang="en-US" sz="2400" dirty="0" smtClean="0"/>
              <a:t>Scholastic (US) hardcover</a:t>
            </a:r>
          </a:p>
          <a:p>
            <a:pPr marL="798513" lvl="1" indent="-450850" eaLnBrk="1" hangingPunct="1"/>
            <a:r>
              <a:rPr lang="en-US" altLang="en-US" sz="2400" dirty="0" smtClean="0"/>
              <a:t>Scholastic (US) paperback</a:t>
            </a:r>
          </a:p>
          <a:p>
            <a:pPr marL="798513" lvl="1" indent="-450850" eaLnBrk="1" hangingPunct="1"/>
            <a:r>
              <a:rPr lang="en-US" altLang="en-US" sz="2400" dirty="0" smtClean="0"/>
              <a:t>Raincoast (Canada) hardcover</a:t>
            </a:r>
          </a:p>
          <a:p>
            <a:pPr marL="798513" lvl="1" indent="-450850" eaLnBrk="1" hangingPunct="1"/>
            <a:r>
              <a:rPr lang="en-US" altLang="en-US" sz="2400" dirty="0" smtClean="0"/>
              <a:t>Raincoast (Canada) paperback</a:t>
            </a:r>
          </a:p>
          <a:p>
            <a:pPr marL="798513" lvl="1" indent="-450850" eaLnBrk="1" hangingPunct="1"/>
            <a:r>
              <a:rPr lang="en-US" altLang="en-US" sz="2400" dirty="0" smtClean="0"/>
              <a:t>Penguin (Canada) paperback (adult cover)</a:t>
            </a:r>
          </a:p>
        </p:txBody>
      </p:sp>
      <p:sp>
        <p:nvSpPr>
          <p:cNvPr id="110598" name="Rectangle 6"/>
          <p:cNvSpPr>
            <a:spLocks noChangeArrowheads="1"/>
          </p:cNvSpPr>
          <p:nvPr/>
        </p:nvSpPr>
        <p:spPr bwMode="auto">
          <a:xfrm>
            <a:off x="5791200" y="1600200"/>
            <a:ext cx="3048000"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a:t>
            </a:r>
          </a:p>
        </p:txBody>
      </p:sp>
      <p:sp>
        <p:nvSpPr>
          <p:cNvPr id="110599" name="Rectangle 7"/>
          <p:cNvSpPr>
            <a:spLocks noChangeArrowheads="1"/>
          </p:cNvSpPr>
          <p:nvPr/>
        </p:nvSpPr>
        <p:spPr bwMode="auto">
          <a:xfrm>
            <a:off x="5562600" y="3886200"/>
            <a:ext cx="2895600" cy="9144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800" b="1" dirty="0" smtClean="0">
                <a:solidFill>
                  <a:schemeClr val="tx2"/>
                </a:solidFill>
              </a:rPr>
              <a:t>Group of</a:t>
            </a:r>
          </a:p>
          <a:p>
            <a:pPr algn="ctr" eaLnBrk="1" hangingPunct="1">
              <a:spcBef>
                <a:spcPct val="0"/>
              </a:spcBef>
              <a:buClrTx/>
              <a:buSzTx/>
              <a:buFontTx/>
              <a:buNone/>
            </a:pPr>
            <a:r>
              <a:rPr lang="en-US" altLang="en-US" sz="2800" b="1" dirty="0" smtClean="0">
                <a:solidFill>
                  <a:schemeClr val="tx2"/>
                </a:solidFill>
              </a:rPr>
              <a:t>Manifestations</a:t>
            </a:r>
            <a:endParaRPr lang="en-US" altLang="en-US" sz="2800" b="1" dirty="0">
              <a:solidFill>
                <a:schemeClr val="tx2"/>
              </a:solidFill>
            </a:endParaRPr>
          </a:p>
        </p:txBody>
      </p:sp>
      <p:sp>
        <p:nvSpPr>
          <p:cNvPr id="5120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7CA4E783-74E6-43D4-BCA9-4373FDFB71AC}" type="slidenum">
              <a:rPr lang="en-US" altLang="en-US" sz="1400" smtClean="0"/>
              <a:pPr eaLnBrk="1" hangingPunct="1">
                <a:spcBef>
                  <a:spcPct val="0"/>
                </a:spcBef>
                <a:buClrTx/>
                <a:buSzTx/>
                <a:buFontTx/>
                <a:buNone/>
              </a:pPr>
              <a:t>59</a:t>
            </a:fld>
            <a:endParaRPr lang="en-US" altLang="en-US" sz="1400" dirty="0" smtClean="0"/>
          </a:p>
        </p:txBody>
      </p:sp>
      <p:sp>
        <p:nvSpPr>
          <p:cNvPr id="8" name="Rectangle 8"/>
          <p:cNvSpPr txBox="1">
            <a:spLocks noChangeArrowheads="1"/>
          </p:cNvSpPr>
          <p:nvPr/>
        </p:nvSpPr>
        <p:spPr bwMode="auto">
          <a:xfrm>
            <a:off x="1414182" y="152400"/>
            <a:ext cx="7313612" cy="1295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a:lstStyle>
          <a:p>
            <a:pPr algn="ctr" eaLnBrk="1" hangingPunct="1"/>
            <a:r>
              <a:rPr lang="en-US" altLang="en-US" sz="2800" b="1" i="1" kern="0" dirty="0" smtClean="0"/>
              <a:t>Which Group 1 Entities are These?</a:t>
            </a:r>
          </a:p>
        </p:txBody>
      </p:sp>
    </p:spTree>
    <p:extLst>
      <p:ext uri="{BB962C8B-B14F-4D97-AF65-F5344CB8AC3E}">
        <p14:creationId xmlns:p14="http://schemas.microsoft.com/office/powerpoint/2010/main" val="144549926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5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animBg="1"/>
      <p:bldP spid="11059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F1A44608-6737-4B75-8BF9-85B2B6EDD412}" type="slidenum">
              <a:rPr lang="en-US" altLang="en-US" sz="1400"/>
              <a:pPr algn="r" eaLnBrk="1" hangingPunct="1">
                <a:spcBef>
                  <a:spcPct val="0"/>
                </a:spcBef>
                <a:buClrTx/>
                <a:buSzTx/>
                <a:buFontTx/>
                <a:buNone/>
              </a:pPr>
              <a:t>60</a:t>
            </a:fld>
            <a:endParaRPr lang="en-US" altLang="en-US" sz="1400" dirty="0"/>
          </a:p>
        </p:txBody>
      </p:sp>
      <p:sp>
        <p:nvSpPr>
          <p:cNvPr id="52227" name="Rectangle 3"/>
          <p:cNvSpPr>
            <a:spLocks noGrp="1" noChangeArrowheads="1"/>
          </p:cNvSpPr>
          <p:nvPr>
            <p:ph type="body" idx="4294967295"/>
          </p:nvPr>
        </p:nvSpPr>
        <p:spPr>
          <a:xfrm>
            <a:off x="1371600" y="1676400"/>
            <a:ext cx="7313613" cy="4800600"/>
          </a:xfrm>
        </p:spPr>
        <p:txBody>
          <a:bodyPr/>
          <a:lstStyle/>
          <a:p>
            <a:pPr marL="463550" indent="-463550" eaLnBrk="1" hangingPunct="1">
              <a:lnSpc>
                <a:spcPct val="90000"/>
              </a:lnSpc>
            </a:pPr>
            <a:r>
              <a:rPr lang="en-US" altLang="en-US" sz="3200" dirty="0" smtClean="0">
                <a:solidFill>
                  <a:schemeClr val="tx2"/>
                </a:solidFill>
              </a:rPr>
              <a:t>Translations</a:t>
            </a:r>
            <a:r>
              <a:rPr lang="en-US" altLang="en-US" sz="3600" dirty="0" smtClean="0"/>
              <a:t> </a:t>
            </a:r>
          </a:p>
          <a:p>
            <a:pPr marL="793750" lvl="1" indent="-476250" eaLnBrk="1" hangingPunct="1">
              <a:lnSpc>
                <a:spcPct val="90000"/>
              </a:lnSpc>
            </a:pPr>
            <a:r>
              <a:rPr lang="en-US" altLang="en-US" sz="2800" dirty="0" smtClean="0">
                <a:solidFill>
                  <a:schemeClr val="tx2"/>
                </a:solidFill>
              </a:rPr>
              <a:t>Arabic</a:t>
            </a:r>
          </a:p>
          <a:p>
            <a:pPr marL="1149350" lvl="2" indent="-419100" eaLnBrk="1" hangingPunct="1">
              <a:lnSpc>
                <a:spcPct val="90000"/>
              </a:lnSpc>
            </a:pPr>
            <a:r>
              <a:rPr lang="en-US" altLang="en-US" sz="2600" dirty="0" smtClean="0"/>
              <a:t>Hardcover</a:t>
            </a:r>
          </a:p>
          <a:p>
            <a:pPr marL="1149350" lvl="2" indent="-419100" eaLnBrk="1" hangingPunct="1">
              <a:lnSpc>
                <a:spcPct val="90000"/>
              </a:lnSpc>
            </a:pPr>
            <a:r>
              <a:rPr lang="en-US" altLang="en-US" sz="2600" dirty="0" smtClean="0"/>
              <a:t>Softcover</a:t>
            </a:r>
          </a:p>
          <a:p>
            <a:pPr marL="793750" lvl="1" indent="-476250" eaLnBrk="1" hangingPunct="1">
              <a:lnSpc>
                <a:spcPct val="90000"/>
              </a:lnSpc>
            </a:pPr>
            <a:r>
              <a:rPr lang="en-US" altLang="en-US" sz="2800" dirty="0" smtClean="0">
                <a:solidFill>
                  <a:schemeClr val="tx2"/>
                </a:solidFill>
              </a:rPr>
              <a:t>Finnish</a:t>
            </a:r>
          </a:p>
          <a:p>
            <a:pPr marL="1149350" lvl="2" indent="-419100" eaLnBrk="1" hangingPunct="1">
              <a:lnSpc>
                <a:spcPct val="90000"/>
              </a:lnSpc>
            </a:pPr>
            <a:r>
              <a:rPr lang="en-US" altLang="en-US" sz="2400" dirty="0" smtClean="0"/>
              <a:t>Hardcover</a:t>
            </a:r>
          </a:p>
          <a:p>
            <a:pPr marL="1149350" lvl="2" indent="-419100" eaLnBrk="1" hangingPunct="1">
              <a:lnSpc>
                <a:spcPct val="90000"/>
              </a:lnSpc>
            </a:pPr>
            <a:r>
              <a:rPr lang="en-US" altLang="en-US" sz="2400" dirty="0" smtClean="0"/>
              <a:t>Softcover</a:t>
            </a:r>
          </a:p>
          <a:p>
            <a:pPr marL="793750" lvl="1" indent="-476250" eaLnBrk="1" hangingPunct="1">
              <a:lnSpc>
                <a:spcPct val="90000"/>
              </a:lnSpc>
            </a:pPr>
            <a:r>
              <a:rPr lang="en-US" altLang="en-US" sz="2800" dirty="0" smtClean="0">
                <a:solidFill>
                  <a:schemeClr val="tx2"/>
                </a:solidFill>
              </a:rPr>
              <a:t>Italian</a:t>
            </a:r>
          </a:p>
          <a:p>
            <a:pPr marL="1149350" lvl="2" indent="-419100" eaLnBrk="1" hangingPunct="1">
              <a:lnSpc>
                <a:spcPct val="90000"/>
              </a:lnSpc>
            </a:pPr>
            <a:r>
              <a:rPr lang="en-US" altLang="en-US" sz="2400" dirty="0" smtClean="0"/>
              <a:t>Hardcover</a:t>
            </a:r>
          </a:p>
          <a:p>
            <a:pPr marL="1149350" lvl="2" indent="-419100" eaLnBrk="1" hangingPunct="1">
              <a:lnSpc>
                <a:spcPct val="90000"/>
              </a:lnSpc>
            </a:pPr>
            <a:r>
              <a:rPr lang="en-US" altLang="en-US" sz="2400" dirty="0" smtClean="0"/>
              <a:t>Softcover</a:t>
            </a:r>
          </a:p>
        </p:txBody>
      </p:sp>
      <p:sp>
        <p:nvSpPr>
          <p:cNvPr id="111624" name="Rectangle 8"/>
          <p:cNvSpPr>
            <a:spLocks noChangeArrowheads="1"/>
          </p:cNvSpPr>
          <p:nvPr/>
        </p:nvSpPr>
        <p:spPr bwMode="auto">
          <a:xfrm>
            <a:off x="4343400" y="2209800"/>
            <a:ext cx="3048000" cy="5334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a:t>
            </a:r>
          </a:p>
        </p:txBody>
      </p:sp>
      <p:sp>
        <p:nvSpPr>
          <p:cNvPr id="111625" name="Rectangle 9"/>
          <p:cNvSpPr>
            <a:spLocks noChangeArrowheads="1"/>
          </p:cNvSpPr>
          <p:nvPr/>
        </p:nvSpPr>
        <p:spPr bwMode="auto">
          <a:xfrm>
            <a:off x="4724400" y="2895600"/>
            <a:ext cx="3048000"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800" b="1" dirty="0">
                <a:solidFill>
                  <a:schemeClr val="tx2"/>
                </a:solidFill>
              </a:rPr>
              <a:t>Manifestations</a:t>
            </a:r>
          </a:p>
        </p:txBody>
      </p:sp>
      <p:sp>
        <p:nvSpPr>
          <p:cNvPr id="111626" name="Rectangle 10"/>
          <p:cNvSpPr>
            <a:spLocks noChangeArrowheads="1"/>
          </p:cNvSpPr>
          <p:nvPr/>
        </p:nvSpPr>
        <p:spPr bwMode="auto">
          <a:xfrm>
            <a:off x="4343400" y="3581400"/>
            <a:ext cx="3048000"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a:t>
            </a:r>
          </a:p>
        </p:txBody>
      </p:sp>
      <p:sp>
        <p:nvSpPr>
          <p:cNvPr id="111627" name="Rectangle 11"/>
          <p:cNvSpPr>
            <a:spLocks noChangeArrowheads="1"/>
          </p:cNvSpPr>
          <p:nvPr/>
        </p:nvSpPr>
        <p:spPr bwMode="auto">
          <a:xfrm>
            <a:off x="4724400" y="4191000"/>
            <a:ext cx="3048000"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800" b="1" dirty="0">
                <a:solidFill>
                  <a:schemeClr val="tx2"/>
                </a:solidFill>
              </a:rPr>
              <a:t>Manifestations</a:t>
            </a:r>
          </a:p>
        </p:txBody>
      </p:sp>
      <p:sp>
        <p:nvSpPr>
          <p:cNvPr id="111628" name="Rectangle 12"/>
          <p:cNvSpPr>
            <a:spLocks noChangeArrowheads="1"/>
          </p:cNvSpPr>
          <p:nvPr/>
        </p:nvSpPr>
        <p:spPr bwMode="auto">
          <a:xfrm>
            <a:off x="4343400" y="4794813"/>
            <a:ext cx="3048000"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a:t>
            </a:r>
          </a:p>
        </p:txBody>
      </p:sp>
      <p:sp>
        <p:nvSpPr>
          <p:cNvPr id="111629" name="Rectangle 13"/>
          <p:cNvSpPr>
            <a:spLocks noChangeArrowheads="1"/>
          </p:cNvSpPr>
          <p:nvPr/>
        </p:nvSpPr>
        <p:spPr bwMode="auto">
          <a:xfrm>
            <a:off x="4724400" y="5410200"/>
            <a:ext cx="3048000" cy="5334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800" b="1" dirty="0">
                <a:solidFill>
                  <a:schemeClr val="tx2"/>
                </a:solidFill>
              </a:rPr>
              <a:t>Manifestations</a:t>
            </a:r>
          </a:p>
        </p:txBody>
      </p:sp>
      <p:sp>
        <p:nvSpPr>
          <p:cNvPr id="5223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277F1682-1AF3-4271-B5C4-FE5FDD3B892B}" type="slidenum">
              <a:rPr lang="en-US" altLang="en-US" sz="1400" smtClean="0"/>
              <a:pPr eaLnBrk="1" hangingPunct="1">
                <a:spcBef>
                  <a:spcPct val="0"/>
                </a:spcBef>
                <a:buClrTx/>
                <a:buSzTx/>
                <a:buFontTx/>
                <a:buNone/>
              </a:pPr>
              <a:t>60</a:t>
            </a:fld>
            <a:endParaRPr lang="en-US" altLang="en-US" sz="1400" dirty="0" smtClean="0"/>
          </a:p>
        </p:txBody>
      </p:sp>
      <p:sp>
        <p:nvSpPr>
          <p:cNvPr id="16" name="Rectangle 8"/>
          <p:cNvSpPr txBox="1">
            <a:spLocks noChangeArrowheads="1"/>
          </p:cNvSpPr>
          <p:nvPr/>
        </p:nvSpPr>
        <p:spPr bwMode="auto">
          <a:xfrm>
            <a:off x="1414182" y="152400"/>
            <a:ext cx="7313612" cy="1295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a:lstStyle>
          <a:p>
            <a:pPr algn="ctr" eaLnBrk="1" hangingPunct="1"/>
            <a:r>
              <a:rPr lang="en-US" altLang="en-US" sz="2800" b="1" i="1" kern="0" dirty="0" smtClean="0"/>
              <a:t>Which Group 1 Entities are These?</a:t>
            </a:r>
          </a:p>
        </p:txBody>
      </p:sp>
    </p:spTree>
    <p:extLst>
      <p:ext uri="{BB962C8B-B14F-4D97-AF65-F5344CB8AC3E}">
        <p14:creationId xmlns:p14="http://schemas.microsoft.com/office/powerpoint/2010/main" val="15107282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16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16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16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16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4" grpId="0" animBg="1"/>
      <p:bldP spid="111625" grpId="0" animBg="1"/>
      <p:bldP spid="111626" grpId="0" animBg="1"/>
      <p:bldP spid="111627" grpId="0" animBg="1"/>
      <p:bldP spid="111628" grpId="0" animBg="1"/>
      <p:bldP spid="11162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body" idx="4294967295"/>
          </p:nvPr>
        </p:nvSpPr>
        <p:spPr>
          <a:xfrm>
            <a:off x="1066800" y="1676400"/>
            <a:ext cx="6932613" cy="4800600"/>
          </a:xfrm>
        </p:spPr>
        <p:txBody>
          <a:bodyPr/>
          <a:lstStyle/>
          <a:p>
            <a:pPr marL="404813" indent="-404813" eaLnBrk="1" hangingPunct="1">
              <a:spcBef>
                <a:spcPts val="600"/>
              </a:spcBef>
            </a:pPr>
            <a:r>
              <a:rPr lang="en-US" altLang="en-US" sz="3200" dirty="0" smtClean="0">
                <a:solidFill>
                  <a:schemeClr val="tx2"/>
                </a:solidFill>
              </a:rPr>
              <a:t>Audiobooks</a:t>
            </a:r>
            <a:r>
              <a:rPr lang="en-US" altLang="en-US" dirty="0" smtClean="0">
                <a:solidFill>
                  <a:schemeClr val="tx2"/>
                </a:solidFill>
              </a:rPr>
              <a:t> </a:t>
            </a:r>
          </a:p>
          <a:p>
            <a:pPr marL="682625" lvl="1" indent="-306388" eaLnBrk="1" hangingPunct="1">
              <a:spcBef>
                <a:spcPts val="600"/>
              </a:spcBef>
            </a:pPr>
            <a:r>
              <a:rPr lang="en-US" altLang="en-US" sz="2800" dirty="0" smtClean="0">
                <a:solidFill>
                  <a:schemeClr val="tx2"/>
                </a:solidFill>
              </a:rPr>
              <a:t>Jim Dale’s reading (2000)</a:t>
            </a:r>
            <a:r>
              <a:rPr lang="en-US" altLang="en-US" sz="2800" u="sng" dirty="0" smtClean="0">
                <a:solidFill>
                  <a:schemeClr val="tx2"/>
                </a:solidFill>
              </a:rPr>
              <a:t> </a:t>
            </a:r>
          </a:p>
          <a:p>
            <a:pPr marL="1149350" lvl="2" indent="-419100" eaLnBrk="1" hangingPunct="1">
              <a:spcBef>
                <a:spcPts val="600"/>
              </a:spcBef>
            </a:pPr>
            <a:r>
              <a:rPr lang="en-US" altLang="en-US" sz="2400" dirty="0" smtClean="0"/>
              <a:t>Listening Library: 17 cassettes </a:t>
            </a:r>
          </a:p>
          <a:p>
            <a:pPr marL="1149350" lvl="2" indent="-419100" eaLnBrk="1" hangingPunct="1">
              <a:spcBef>
                <a:spcPts val="600"/>
              </a:spcBef>
            </a:pPr>
            <a:r>
              <a:rPr lang="en-US" altLang="en-US" sz="2400" dirty="0" smtClean="0"/>
              <a:t>Listening Library: 12 </a:t>
            </a:r>
            <a:r>
              <a:rPr lang="en-US" altLang="en-US" sz="2800" dirty="0" smtClean="0"/>
              <a:t>CDs</a:t>
            </a:r>
            <a:endParaRPr lang="en-US" altLang="en-US" sz="2800" u="sng" dirty="0" smtClean="0"/>
          </a:p>
          <a:p>
            <a:pPr marL="741363" lvl="1" indent="-393700" eaLnBrk="1" hangingPunct="1">
              <a:spcBef>
                <a:spcPts val="600"/>
              </a:spcBef>
            </a:pPr>
            <a:r>
              <a:rPr lang="en-US" altLang="en-US" sz="2800" dirty="0" smtClean="0">
                <a:solidFill>
                  <a:schemeClr val="tx2"/>
                </a:solidFill>
              </a:rPr>
              <a:t>Stephen Fry’s unabridged reading (2001)</a:t>
            </a:r>
            <a:r>
              <a:rPr lang="en-US" altLang="en-US" sz="2800" u="sng" dirty="0" smtClean="0">
                <a:solidFill>
                  <a:schemeClr val="tx2"/>
                </a:solidFill>
              </a:rPr>
              <a:t> </a:t>
            </a:r>
          </a:p>
          <a:p>
            <a:pPr marL="1149350" lvl="2" indent="-419100" eaLnBrk="1" hangingPunct="1">
              <a:spcBef>
                <a:spcPts val="600"/>
              </a:spcBef>
            </a:pPr>
            <a:r>
              <a:rPr lang="en-US" altLang="en-US" sz="2400" dirty="0" smtClean="0"/>
              <a:t>BBC Audiobooks: 14 CDs</a:t>
            </a:r>
            <a:endParaRPr lang="en-US" altLang="en-US" sz="2400" u="sng" dirty="0" smtClean="0"/>
          </a:p>
          <a:p>
            <a:pPr marL="1149350" lvl="2" indent="-419100" eaLnBrk="1" hangingPunct="1">
              <a:spcBef>
                <a:spcPts val="600"/>
              </a:spcBef>
            </a:pPr>
            <a:r>
              <a:rPr lang="en-US" altLang="en-US" sz="2400" dirty="0" smtClean="0"/>
              <a:t>BBC Audiobooks: 18 cassettes</a:t>
            </a:r>
            <a:r>
              <a:rPr lang="en-US" altLang="en-US" sz="2400" dirty="0" smtClean="0">
                <a:hlinkClick r:id="rId3" tooltip="Manifestation"/>
              </a:rPr>
              <a:t> </a:t>
            </a:r>
            <a:endParaRPr lang="en-US" altLang="en-US" sz="2400" dirty="0" smtClean="0"/>
          </a:p>
        </p:txBody>
      </p:sp>
      <p:sp>
        <p:nvSpPr>
          <p:cNvPr id="53253"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36B6F296-CDA0-4C8B-9555-4B9D28ECB642}" type="slidenum">
              <a:rPr lang="en-US" altLang="en-US" sz="1400"/>
              <a:pPr algn="r" eaLnBrk="1" hangingPunct="1">
                <a:spcBef>
                  <a:spcPct val="0"/>
                </a:spcBef>
                <a:buClrTx/>
                <a:buSzTx/>
                <a:buFontTx/>
                <a:buNone/>
              </a:pPr>
              <a:t>61</a:t>
            </a:fld>
            <a:endParaRPr lang="en-US" altLang="en-US" sz="1400" dirty="0"/>
          </a:p>
        </p:txBody>
      </p:sp>
      <p:sp>
        <p:nvSpPr>
          <p:cNvPr id="112647" name="Rectangle 7"/>
          <p:cNvSpPr>
            <a:spLocks noChangeArrowheads="1"/>
          </p:cNvSpPr>
          <p:nvPr/>
        </p:nvSpPr>
        <p:spPr bwMode="auto">
          <a:xfrm>
            <a:off x="6512206" y="2301875"/>
            <a:ext cx="2250794"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a:t>
            </a:r>
          </a:p>
        </p:txBody>
      </p:sp>
      <p:sp>
        <p:nvSpPr>
          <p:cNvPr id="112648" name="Rectangle 8"/>
          <p:cNvSpPr>
            <a:spLocks noChangeArrowheads="1"/>
          </p:cNvSpPr>
          <p:nvPr/>
        </p:nvSpPr>
        <p:spPr bwMode="auto">
          <a:xfrm>
            <a:off x="6512206" y="3962400"/>
            <a:ext cx="2250794"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a:t>
            </a:r>
          </a:p>
        </p:txBody>
      </p:sp>
      <p:sp>
        <p:nvSpPr>
          <p:cNvPr id="112649" name="Rectangle 9"/>
          <p:cNvSpPr>
            <a:spLocks noChangeArrowheads="1"/>
          </p:cNvSpPr>
          <p:nvPr/>
        </p:nvSpPr>
        <p:spPr bwMode="auto">
          <a:xfrm>
            <a:off x="6553200" y="3048000"/>
            <a:ext cx="2438400" cy="6096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800" b="1" dirty="0">
                <a:solidFill>
                  <a:schemeClr val="tx2"/>
                </a:solidFill>
              </a:rPr>
              <a:t>Manifestations</a:t>
            </a:r>
          </a:p>
        </p:txBody>
      </p:sp>
      <p:sp>
        <p:nvSpPr>
          <p:cNvPr id="112650" name="Rectangle 10"/>
          <p:cNvSpPr>
            <a:spLocks noChangeArrowheads="1"/>
          </p:cNvSpPr>
          <p:nvPr/>
        </p:nvSpPr>
        <p:spPr bwMode="auto">
          <a:xfrm>
            <a:off x="6553200" y="4876800"/>
            <a:ext cx="2514600" cy="6096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800" b="1" dirty="0">
                <a:solidFill>
                  <a:schemeClr val="tx2"/>
                </a:solidFill>
              </a:rPr>
              <a:t>Manifestations</a:t>
            </a:r>
          </a:p>
        </p:txBody>
      </p:sp>
      <p:sp>
        <p:nvSpPr>
          <p:cNvPr id="5326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87F76C32-08D4-4317-A36A-26679E4C1F64}" type="slidenum">
              <a:rPr lang="en-US" altLang="en-US" sz="1400" smtClean="0"/>
              <a:pPr eaLnBrk="1" hangingPunct="1">
                <a:spcBef>
                  <a:spcPct val="0"/>
                </a:spcBef>
                <a:buClrTx/>
                <a:buSzTx/>
                <a:buFontTx/>
                <a:buNone/>
              </a:pPr>
              <a:t>61</a:t>
            </a:fld>
            <a:endParaRPr lang="en-US" altLang="en-US" sz="1400" dirty="0" smtClean="0"/>
          </a:p>
        </p:txBody>
      </p:sp>
      <p:sp>
        <p:nvSpPr>
          <p:cNvPr id="13" name="Rectangle 8"/>
          <p:cNvSpPr txBox="1">
            <a:spLocks noChangeArrowheads="1"/>
          </p:cNvSpPr>
          <p:nvPr/>
        </p:nvSpPr>
        <p:spPr bwMode="auto">
          <a:xfrm>
            <a:off x="1414182" y="152400"/>
            <a:ext cx="7313612" cy="1295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a:lstStyle>
          <a:p>
            <a:pPr algn="ctr" eaLnBrk="1" hangingPunct="1"/>
            <a:r>
              <a:rPr lang="en-US" altLang="en-US" sz="2800" b="1" i="1" kern="0" dirty="0" smtClean="0"/>
              <a:t>Which Group 1 Entities are These?</a:t>
            </a:r>
          </a:p>
        </p:txBody>
      </p:sp>
    </p:spTree>
    <p:extLst>
      <p:ext uri="{BB962C8B-B14F-4D97-AF65-F5344CB8AC3E}">
        <p14:creationId xmlns:p14="http://schemas.microsoft.com/office/powerpoint/2010/main" val="72595257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7"/>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2648"/>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2649"/>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2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7" grpId="0" animBg="1"/>
      <p:bldP spid="112648" grpId="0" animBg="1"/>
      <p:bldP spid="112649" grpId="0" animBg="1"/>
      <p:bldP spid="11265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E1CA98B7-DCD6-43A7-BB38-2BF1D12BAF15}" type="slidenum">
              <a:rPr lang="en-US" altLang="en-US" sz="1400"/>
              <a:pPr algn="r" eaLnBrk="1" hangingPunct="1">
                <a:spcBef>
                  <a:spcPct val="0"/>
                </a:spcBef>
                <a:buClrTx/>
                <a:buSzTx/>
                <a:buFontTx/>
                <a:buNone/>
              </a:pPr>
              <a:t>62</a:t>
            </a:fld>
            <a:endParaRPr lang="en-US" altLang="en-US" sz="1400" dirty="0"/>
          </a:p>
        </p:txBody>
      </p:sp>
      <p:sp>
        <p:nvSpPr>
          <p:cNvPr id="54275" name="Rectangle 3"/>
          <p:cNvSpPr>
            <a:spLocks noGrp="1" noChangeArrowheads="1"/>
          </p:cNvSpPr>
          <p:nvPr>
            <p:ph type="body" idx="4294967295"/>
          </p:nvPr>
        </p:nvSpPr>
        <p:spPr>
          <a:xfrm>
            <a:off x="1219200" y="1676400"/>
            <a:ext cx="7466013" cy="4800600"/>
          </a:xfrm>
        </p:spPr>
        <p:txBody>
          <a:bodyPr/>
          <a:lstStyle/>
          <a:p>
            <a:pPr marL="463550" indent="-463550" eaLnBrk="1" hangingPunct="1">
              <a:spcBef>
                <a:spcPts val="600"/>
              </a:spcBef>
            </a:pPr>
            <a:r>
              <a:rPr lang="en-US" altLang="en-US" sz="3200" dirty="0" smtClean="0">
                <a:solidFill>
                  <a:schemeClr val="tx2"/>
                </a:solidFill>
              </a:rPr>
              <a:t>Audiobooks in translation</a:t>
            </a:r>
            <a:r>
              <a:rPr lang="en-US" altLang="en-US" sz="3200" u="sng" dirty="0" smtClean="0">
                <a:solidFill>
                  <a:schemeClr val="tx2"/>
                </a:solidFill>
              </a:rPr>
              <a:t> </a:t>
            </a:r>
          </a:p>
          <a:p>
            <a:pPr lvl="1" eaLnBrk="1" hangingPunct="1">
              <a:spcBef>
                <a:spcPts val="600"/>
              </a:spcBef>
            </a:pPr>
            <a:r>
              <a:rPr lang="en-US" altLang="en-US" sz="2800" dirty="0" smtClean="0">
                <a:solidFill>
                  <a:schemeClr val="tx2"/>
                </a:solidFill>
              </a:rPr>
              <a:t>French</a:t>
            </a:r>
            <a:r>
              <a:rPr lang="en-US" altLang="en-US" sz="3000" u="sng" dirty="0" smtClean="0">
                <a:solidFill>
                  <a:schemeClr val="tx2"/>
                </a:solidFill>
              </a:rPr>
              <a:t> </a:t>
            </a:r>
          </a:p>
          <a:p>
            <a:pPr marL="1333500" lvl="2" indent="-419100" eaLnBrk="1" hangingPunct="1">
              <a:spcBef>
                <a:spcPts val="600"/>
              </a:spcBef>
            </a:pPr>
            <a:r>
              <a:rPr lang="en-US" altLang="en-US" sz="2400" dirty="0" smtClean="0"/>
              <a:t>CD</a:t>
            </a:r>
            <a:endParaRPr lang="en-US" altLang="en-US" sz="2400" u="sng" dirty="0" smtClean="0"/>
          </a:p>
          <a:p>
            <a:pPr marL="1333500" lvl="2" indent="-419100" eaLnBrk="1" hangingPunct="1">
              <a:spcBef>
                <a:spcPts val="600"/>
              </a:spcBef>
            </a:pPr>
            <a:r>
              <a:rPr lang="en-US" altLang="en-US" sz="2400" dirty="0" smtClean="0"/>
              <a:t>Cassette</a:t>
            </a:r>
            <a:endParaRPr lang="en-US" altLang="en-US" sz="2400" u="sng" dirty="0" smtClean="0"/>
          </a:p>
          <a:p>
            <a:pPr lvl="1" eaLnBrk="1" hangingPunct="1">
              <a:spcBef>
                <a:spcPts val="600"/>
              </a:spcBef>
            </a:pPr>
            <a:r>
              <a:rPr lang="en-US" altLang="en-US" sz="3000" dirty="0" smtClean="0">
                <a:solidFill>
                  <a:schemeClr val="tx2"/>
                </a:solidFill>
              </a:rPr>
              <a:t>Japanese</a:t>
            </a:r>
            <a:r>
              <a:rPr lang="en-US" altLang="en-US" sz="3000" u="sng" dirty="0" smtClean="0">
                <a:solidFill>
                  <a:schemeClr val="tx2"/>
                </a:solidFill>
              </a:rPr>
              <a:t> </a:t>
            </a:r>
          </a:p>
          <a:p>
            <a:pPr marL="1333500" lvl="2" indent="-419100" eaLnBrk="1" hangingPunct="1">
              <a:spcBef>
                <a:spcPts val="600"/>
              </a:spcBef>
            </a:pPr>
            <a:r>
              <a:rPr lang="en-US" altLang="en-US" sz="2400" dirty="0" smtClean="0"/>
              <a:t>CD</a:t>
            </a:r>
            <a:endParaRPr lang="en-US" altLang="en-US" sz="2400" u="sng" dirty="0" smtClean="0"/>
          </a:p>
          <a:p>
            <a:pPr marL="1333500" lvl="2" indent="-419100" eaLnBrk="1" hangingPunct="1">
              <a:spcBef>
                <a:spcPts val="600"/>
              </a:spcBef>
            </a:pPr>
            <a:r>
              <a:rPr lang="en-US" altLang="en-US" sz="2400" dirty="0" smtClean="0"/>
              <a:t>Cassette</a:t>
            </a:r>
            <a:endParaRPr lang="en-US" altLang="en-US" sz="2400" u="sng" dirty="0" smtClean="0"/>
          </a:p>
        </p:txBody>
      </p:sp>
      <p:sp>
        <p:nvSpPr>
          <p:cNvPr id="113671" name="Rectangle 7"/>
          <p:cNvSpPr>
            <a:spLocks noChangeArrowheads="1"/>
          </p:cNvSpPr>
          <p:nvPr/>
        </p:nvSpPr>
        <p:spPr bwMode="auto">
          <a:xfrm>
            <a:off x="4114800" y="2286000"/>
            <a:ext cx="3048000"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a:t>
            </a:r>
          </a:p>
        </p:txBody>
      </p:sp>
      <p:sp>
        <p:nvSpPr>
          <p:cNvPr id="113672" name="Rectangle 8"/>
          <p:cNvSpPr>
            <a:spLocks noChangeArrowheads="1"/>
          </p:cNvSpPr>
          <p:nvPr/>
        </p:nvSpPr>
        <p:spPr bwMode="auto">
          <a:xfrm>
            <a:off x="4114800" y="3733800"/>
            <a:ext cx="3048000" cy="4572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3200" b="1" dirty="0">
                <a:solidFill>
                  <a:schemeClr val="tx2"/>
                </a:solidFill>
              </a:rPr>
              <a:t>Expression</a:t>
            </a:r>
          </a:p>
        </p:txBody>
      </p:sp>
      <p:sp>
        <p:nvSpPr>
          <p:cNvPr id="113673" name="Rectangle 9"/>
          <p:cNvSpPr>
            <a:spLocks noChangeArrowheads="1"/>
          </p:cNvSpPr>
          <p:nvPr/>
        </p:nvSpPr>
        <p:spPr bwMode="auto">
          <a:xfrm>
            <a:off x="4876800" y="2895600"/>
            <a:ext cx="3048000" cy="6096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800" b="1" dirty="0">
                <a:solidFill>
                  <a:schemeClr val="tx2"/>
                </a:solidFill>
              </a:rPr>
              <a:t>Manifestations</a:t>
            </a:r>
          </a:p>
        </p:txBody>
      </p:sp>
      <p:sp>
        <p:nvSpPr>
          <p:cNvPr id="113674" name="Rectangle 10"/>
          <p:cNvSpPr>
            <a:spLocks noChangeArrowheads="1"/>
          </p:cNvSpPr>
          <p:nvPr/>
        </p:nvSpPr>
        <p:spPr bwMode="auto">
          <a:xfrm>
            <a:off x="4876800" y="4495800"/>
            <a:ext cx="3048000" cy="609600"/>
          </a:xfrm>
          <a:prstGeom prst="rect">
            <a:avLst/>
          </a:prstGeom>
          <a:solidFill>
            <a:srgbClr val="FFFF99"/>
          </a:solidFill>
          <a:ln w="2857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800" b="1" dirty="0">
                <a:solidFill>
                  <a:schemeClr val="tx2"/>
                </a:solidFill>
              </a:rPr>
              <a:t>Manifestations</a:t>
            </a:r>
          </a:p>
        </p:txBody>
      </p:sp>
      <p:sp>
        <p:nvSpPr>
          <p:cNvPr id="5428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9508B08C-F7A6-4545-810A-2046754CDE22}" type="slidenum">
              <a:rPr lang="en-US" altLang="en-US" sz="1400" smtClean="0"/>
              <a:pPr eaLnBrk="1" hangingPunct="1">
                <a:spcBef>
                  <a:spcPct val="0"/>
                </a:spcBef>
                <a:buClrTx/>
                <a:buSzTx/>
                <a:buFontTx/>
                <a:buNone/>
              </a:pPr>
              <a:t>62</a:t>
            </a:fld>
            <a:endParaRPr lang="en-US" altLang="en-US" sz="1400" dirty="0" smtClean="0"/>
          </a:p>
        </p:txBody>
      </p:sp>
      <p:sp>
        <p:nvSpPr>
          <p:cNvPr id="13" name="Rectangle 8"/>
          <p:cNvSpPr txBox="1">
            <a:spLocks noChangeArrowheads="1"/>
          </p:cNvSpPr>
          <p:nvPr/>
        </p:nvSpPr>
        <p:spPr bwMode="auto">
          <a:xfrm>
            <a:off x="1414182" y="152400"/>
            <a:ext cx="7313612" cy="1295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a:lstStyle>
          <a:p>
            <a:pPr algn="ctr" eaLnBrk="1" hangingPunct="1"/>
            <a:r>
              <a:rPr lang="en-US" altLang="en-US" sz="2800" b="1" i="1" kern="0" dirty="0" smtClean="0"/>
              <a:t>Which Group 1 Entities are These?</a:t>
            </a:r>
          </a:p>
        </p:txBody>
      </p:sp>
    </p:spTree>
    <p:extLst>
      <p:ext uri="{BB962C8B-B14F-4D97-AF65-F5344CB8AC3E}">
        <p14:creationId xmlns:p14="http://schemas.microsoft.com/office/powerpoint/2010/main" val="25257088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71"/>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367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3673"/>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3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1" grpId="0" animBg="1"/>
      <p:bldP spid="113672" grpId="0" animBg="1"/>
      <p:bldP spid="113673" grpId="0" animBg="1"/>
      <p:bldP spid="11367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A50BD031-A373-40E7-8138-14C0D08629BC}" type="slidenum">
              <a:rPr lang="en-US" altLang="en-US" sz="1400"/>
              <a:pPr algn="r" eaLnBrk="1" hangingPunct="1">
                <a:spcBef>
                  <a:spcPct val="0"/>
                </a:spcBef>
                <a:buClrTx/>
                <a:buSzTx/>
                <a:buFontTx/>
                <a:buNone/>
              </a:pPr>
              <a:t>63</a:t>
            </a:fld>
            <a:endParaRPr lang="en-US" altLang="en-US" sz="1400" dirty="0"/>
          </a:p>
        </p:txBody>
      </p:sp>
      <p:sp>
        <p:nvSpPr>
          <p:cNvPr id="66563" name="Rectangle 2"/>
          <p:cNvSpPr>
            <a:spLocks noGrp="1" noChangeArrowheads="1"/>
          </p:cNvSpPr>
          <p:nvPr>
            <p:ph type="title" idx="4294967295"/>
          </p:nvPr>
        </p:nvSpPr>
        <p:spPr>
          <a:xfrm>
            <a:off x="990600" y="301625"/>
            <a:ext cx="8001000" cy="1069975"/>
          </a:xfrm>
        </p:spPr>
        <p:txBody>
          <a:bodyPr/>
          <a:lstStyle/>
          <a:p>
            <a:pPr algn="ctr" eaLnBrk="1" hangingPunct="1"/>
            <a:r>
              <a:rPr lang="en-US" altLang="en-US" sz="3200" b="1" dirty="0" smtClean="0"/>
              <a:t>Inherent Relationships –</a:t>
            </a:r>
            <a:br>
              <a:rPr lang="en-US" altLang="en-US" sz="3200" b="1" dirty="0" smtClean="0"/>
            </a:br>
            <a:r>
              <a:rPr lang="en-US" altLang="en-US" sz="2800" b="1" dirty="0" smtClean="0"/>
              <a:t>“Family of Works”</a:t>
            </a:r>
          </a:p>
        </p:txBody>
      </p:sp>
      <p:sp>
        <p:nvSpPr>
          <p:cNvPr id="66564" name="Rectangle 3"/>
          <p:cNvSpPr>
            <a:spLocks noGrp="1" noChangeArrowheads="1"/>
          </p:cNvSpPr>
          <p:nvPr>
            <p:ph type="body" idx="4294967295"/>
          </p:nvPr>
        </p:nvSpPr>
        <p:spPr>
          <a:xfrm>
            <a:off x="1219200" y="1600200"/>
            <a:ext cx="7464425" cy="4953000"/>
          </a:xfrm>
        </p:spPr>
        <p:txBody>
          <a:bodyPr/>
          <a:lstStyle/>
          <a:p>
            <a:pPr eaLnBrk="1" hangingPunct="1">
              <a:spcBef>
                <a:spcPts val="600"/>
              </a:spcBef>
            </a:pPr>
            <a:r>
              <a:rPr lang="en-US" altLang="en-US" sz="2800" dirty="0" smtClean="0">
                <a:solidFill>
                  <a:schemeClr val="tx2"/>
                </a:solidFill>
              </a:rPr>
              <a:t>Content relationships</a:t>
            </a:r>
          </a:p>
          <a:p>
            <a:pPr lvl="1" eaLnBrk="1" hangingPunct="1">
              <a:spcBef>
                <a:spcPts val="600"/>
              </a:spcBef>
            </a:pPr>
            <a:r>
              <a:rPr lang="en-US" altLang="en-US" sz="2400" dirty="0" smtClean="0"/>
              <a:t>Equivalent</a:t>
            </a:r>
          </a:p>
          <a:p>
            <a:pPr lvl="1" eaLnBrk="1" hangingPunct="1">
              <a:spcBef>
                <a:spcPts val="600"/>
              </a:spcBef>
            </a:pPr>
            <a:r>
              <a:rPr lang="en-US" altLang="en-US" sz="2400" dirty="0" smtClean="0"/>
              <a:t>Derivative</a:t>
            </a:r>
          </a:p>
          <a:p>
            <a:pPr lvl="1" eaLnBrk="1" hangingPunct="1">
              <a:spcBef>
                <a:spcPts val="600"/>
              </a:spcBef>
            </a:pPr>
            <a:r>
              <a:rPr lang="en-US" altLang="en-US" sz="2400" dirty="0" smtClean="0"/>
              <a:t>Descriptive</a:t>
            </a:r>
          </a:p>
          <a:p>
            <a:pPr eaLnBrk="1" hangingPunct="1">
              <a:spcBef>
                <a:spcPts val="600"/>
              </a:spcBef>
            </a:pPr>
            <a:r>
              <a:rPr lang="en-US" altLang="en-US" sz="2800" dirty="0" smtClean="0">
                <a:solidFill>
                  <a:schemeClr val="tx2"/>
                </a:solidFill>
              </a:rPr>
              <a:t>Structural relationships</a:t>
            </a:r>
            <a:endParaRPr lang="en-US" altLang="en-US" sz="2800" dirty="0" smtClean="0"/>
          </a:p>
          <a:p>
            <a:pPr lvl="1" eaLnBrk="1" hangingPunct="1">
              <a:spcBef>
                <a:spcPts val="600"/>
              </a:spcBef>
            </a:pPr>
            <a:r>
              <a:rPr lang="en-US" altLang="en-US" sz="2400" dirty="0" smtClean="0"/>
              <a:t>Whole/part</a:t>
            </a:r>
          </a:p>
          <a:p>
            <a:pPr lvl="1" eaLnBrk="1" hangingPunct="1">
              <a:spcBef>
                <a:spcPts val="600"/>
              </a:spcBef>
            </a:pPr>
            <a:r>
              <a:rPr lang="en-US" altLang="en-US" sz="2400" dirty="0" smtClean="0"/>
              <a:t>Part-to-part</a:t>
            </a:r>
          </a:p>
          <a:p>
            <a:pPr lvl="1" eaLnBrk="1" hangingPunct="1">
              <a:spcBef>
                <a:spcPts val="600"/>
              </a:spcBef>
            </a:pPr>
            <a:r>
              <a:rPr lang="en-US" altLang="en-US" sz="2400" dirty="0" smtClean="0"/>
              <a:t>Sequential</a:t>
            </a:r>
          </a:p>
          <a:p>
            <a:pPr lvl="1" eaLnBrk="1" hangingPunct="1">
              <a:spcBef>
                <a:spcPts val="600"/>
              </a:spcBef>
            </a:pPr>
            <a:r>
              <a:rPr lang="en-US" altLang="en-US" sz="2400" dirty="0" smtClean="0"/>
              <a:t>Accompanying</a:t>
            </a:r>
          </a:p>
          <a:p>
            <a:pPr marL="0" indent="0" eaLnBrk="1" hangingPunct="1">
              <a:spcBef>
                <a:spcPts val="600"/>
              </a:spcBef>
              <a:buNone/>
            </a:pPr>
            <a:r>
              <a:rPr lang="en-US" altLang="en-US" sz="2800" dirty="0" smtClean="0">
                <a:solidFill>
                  <a:schemeClr val="tx2"/>
                </a:solidFill>
              </a:rPr>
              <a:t>The next slide illustrates the ‘</a:t>
            </a:r>
            <a:r>
              <a:rPr lang="en-US" altLang="en-US" sz="2800" i="1" dirty="0" smtClean="0">
                <a:solidFill>
                  <a:schemeClr val="tx2"/>
                </a:solidFill>
              </a:rPr>
              <a:t>family</a:t>
            </a:r>
            <a:r>
              <a:rPr lang="en-US" altLang="en-US" sz="2800" dirty="0" smtClean="0">
                <a:solidFill>
                  <a:schemeClr val="tx2"/>
                </a:solidFill>
              </a:rPr>
              <a:t>’ of content relationships</a:t>
            </a:r>
          </a:p>
        </p:txBody>
      </p:sp>
      <p:sp>
        <p:nvSpPr>
          <p:cNvPr id="6656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396B6C43-13F7-406C-8964-AA16FD710693}" type="slidenum">
              <a:rPr lang="en-US" altLang="en-US" sz="1400" smtClean="0"/>
              <a:pPr eaLnBrk="1" hangingPunct="1">
                <a:spcBef>
                  <a:spcPct val="0"/>
                </a:spcBef>
                <a:buClrTx/>
                <a:buSzTx/>
                <a:buFontTx/>
                <a:buNone/>
              </a:pPr>
              <a:t>63</a:t>
            </a:fld>
            <a:endParaRPr lang="en-US" altLang="en-US" sz="1400" dirty="0" smtClean="0"/>
          </a:p>
        </p:txBody>
      </p:sp>
    </p:spTree>
    <p:extLst>
      <p:ext uri="{BB962C8B-B14F-4D97-AF65-F5344CB8AC3E}">
        <p14:creationId xmlns:p14="http://schemas.microsoft.com/office/powerpoint/2010/main" val="3364736318"/>
      </p:ext>
    </p:extLst>
  </p:cSld>
  <p:clrMapOvr>
    <a:masterClrMapping/>
  </p:clrMapOvr>
  <p:transition spd="med">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6" name="Group 1"/>
          <p:cNvGrpSpPr>
            <a:grpSpLocks/>
          </p:cNvGrpSpPr>
          <p:nvPr/>
        </p:nvGrpSpPr>
        <p:grpSpPr bwMode="auto">
          <a:xfrm>
            <a:off x="223838" y="919163"/>
            <a:ext cx="8715375" cy="4911725"/>
            <a:chOff x="0" y="0"/>
            <a:chExt cx="7808" cy="4400"/>
          </a:xfrm>
        </p:grpSpPr>
        <p:sp>
          <p:nvSpPr>
            <p:cNvPr id="67647" name="Rectangle 2"/>
            <p:cNvSpPr>
              <a:spLocks/>
            </p:cNvSpPr>
            <p:nvPr/>
          </p:nvSpPr>
          <p:spPr bwMode="auto">
            <a:xfrm>
              <a:off x="0" y="0"/>
              <a:ext cx="1072" cy="4400"/>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8" name="Rectangle 3"/>
            <p:cNvSpPr>
              <a:spLocks/>
            </p:cNvSpPr>
            <p:nvPr/>
          </p:nvSpPr>
          <p:spPr bwMode="auto">
            <a:xfrm>
              <a:off x="6296" y="0"/>
              <a:ext cx="1512" cy="4400"/>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9" name="Rectangle 4"/>
            <p:cNvSpPr>
              <a:spLocks/>
            </p:cNvSpPr>
            <p:nvPr/>
          </p:nvSpPr>
          <p:spPr bwMode="auto">
            <a:xfrm>
              <a:off x="1072" y="0"/>
              <a:ext cx="5232" cy="4400"/>
            </a:xfrm>
            <a:prstGeom prst="rect">
              <a:avLst/>
            </a:prstGeom>
            <a:solidFill>
              <a:srgbClr val="FBF9C3"/>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grpSp>
      <p:sp>
        <p:nvSpPr>
          <p:cNvPr id="147462" name="Rectangle 5"/>
          <p:cNvSpPr>
            <a:spLocks/>
          </p:cNvSpPr>
          <p:nvPr/>
        </p:nvSpPr>
        <p:spPr bwMode="auto">
          <a:xfrm>
            <a:off x="160338" y="5867400"/>
            <a:ext cx="1668462" cy="930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000" dirty="0">
                <a:ea typeface="ヒラギノ角ゴ ProN W3" charset="-128"/>
                <a:sym typeface="Times New Roman" pitchFamily="18" charset="0"/>
              </a:rPr>
              <a:t>Original Work -- Same Expression</a:t>
            </a:r>
          </a:p>
        </p:txBody>
      </p:sp>
      <p:sp>
        <p:nvSpPr>
          <p:cNvPr id="147463" name="Rectangle 6"/>
          <p:cNvSpPr>
            <a:spLocks/>
          </p:cNvSpPr>
          <p:nvPr/>
        </p:nvSpPr>
        <p:spPr bwMode="auto">
          <a:xfrm>
            <a:off x="1828800" y="5867399"/>
            <a:ext cx="2209800" cy="93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000" dirty="0">
                <a:ea typeface="ヒラギノ角ゴ ProN W3" charset="-128"/>
                <a:sym typeface="Times New Roman" pitchFamily="18" charset="0"/>
              </a:rPr>
              <a:t>Original Work </a:t>
            </a:r>
            <a:r>
              <a:rPr lang="en-US" altLang="en-US" sz="2000" dirty="0" smtClean="0">
                <a:ea typeface="ヒラギノ角ゴ ProN W3" charset="-128"/>
                <a:sym typeface="Times New Roman" pitchFamily="18" charset="0"/>
              </a:rPr>
              <a:t>-- </a:t>
            </a:r>
            <a:endParaRPr lang="en-US" altLang="en-US" sz="2000" dirty="0">
              <a:ea typeface="ヒラギノ角ゴ ProN W3" charset="-128"/>
              <a:sym typeface="Times New Roman" pitchFamily="18" charset="0"/>
            </a:endParaRPr>
          </a:p>
          <a:p>
            <a:pPr algn="ctr" eaLnBrk="1" hangingPunct="1">
              <a:spcBef>
                <a:spcPct val="0"/>
              </a:spcBef>
              <a:buClrTx/>
              <a:buSzTx/>
              <a:buFontTx/>
              <a:buNone/>
            </a:pPr>
            <a:r>
              <a:rPr lang="en-US" altLang="en-US" sz="2000" dirty="0" smtClean="0">
                <a:ea typeface="ヒラギノ角ゴ ProN W3" charset="-128"/>
                <a:sym typeface="Times New Roman" pitchFamily="18" charset="0"/>
              </a:rPr>
              <a:t>New</a:t>
            </a:r>
          </a:p>
          <a:p>
            <a:pPr algn="ctr" eaLnBrk="1" hangingPunct="1">
              <a:spcBef>
                <a:spcPct val="0"/>
              </a:spcBef>
              <a:buClrTx/>
              <a:buSzTx/>
              <a:buFontTx/>
              <a:buNone/>
            </a:pPr>
            <a:r>
              <a:rPr lang="en-US" altLang="en-US" sz="2000" dirty="0" smtClean="0">
                <a:ea typeface="ヒラギノ角ゴ ProN W3" charset="-128"/>
                <a:sym typeface="Times New Roman" pitchFamily="18" charset="0"/>
              </a:rPr>
              <a:t>Expression</a:t>
            </a:r>
            <a:endParaRPr lang="en-US" altLang="en-US" sz="2000" dirty="0">
              <a:ea typeface="ヒラギノ角ゴ ProN W3" charset="-128"/>
              <a:sym typeface="Times New Roman" pitchFamily="18" charset="0"/>
            </a:endParaRPr>
          </a:p>
        </p:txBody>
      </p:sp>
      <p:sp>
        <p:nvSpPr>
          <p:cNvPr id="147464" name="Rectangle 7"/>
          <p:cNvSpPr>
            <a:spLocks/>
          </p:cNvSpPr>
          <p:nvPr/>
        </p:nvSpPr>
        <p:spPr bwMode="auto">
          <a:xfrm>
            <a:off x="5562600" y="5867400"/>
            <a:ext cx="3124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000" dirty="0">
                <a:ea typeface="ヒラギノ角ゴ ProN W3" charset="-128"/>
                <a:sym typeface="Times New Roman" pitchFamily="18" charset="0"/>
              </a:rPr>
              <a:t>New Work</a:t>
            </a:r>
          </a:p>
        </p:txBody>
      </p:sp>
      <p:sp>
        <p:nvSpPr>
          <p:cNvPr id="16392" name="Rectangle 8"/>
          <p:cNvSpPr>
            <a:spLocks/>
          </p:cNvSpPr>
          <p:nvPr/>
        </p:nvSpPr>
        <p:spPr bwMode="auto">
          <a:xfrm>
            <a:off x="3810000" y="6019800"/>
            <a:ext cx="23066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400" b="1" i="1" dirty="0">
                <a:solidFill>
                  <a:schemeClr val="tx2"/>
                </a:solidFill>
                <a:ea typeface="ヒラギノ角ゴ ProN W3" charset="-128"/>
                <a:sym typeface="Times New Roman" pitchFamily="18" charset="0"/>
              </a:rPr>
              <a:t>Cataloging Rules Cut-Off Point</a:t>
            </a:r>
          </a:p>
        </p:txBody>
      </p:sp>
      <p:sp>
        <p:nvSpPr>
          <p:cNvPr id="147466" name="Rectangle 9"/>
          <p:cNvSpPr>
            <a:spLocks/>
          </p:cNvSpPr>
          <p:nvPr/>
        </p:nvSpPr>
        <p:spPr bwMode="auto">
          <a:xfrm>
            <a:off x="1455738" y="928688"/>
            <a:ext cx="57499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000" b="1" dirty="0">
                <a:ea typeface="ヒラギノ角ゴ ProN W3" charset="-128"/>
                <a:sym typeface="Times New Roman" pitchFamily="18" charset="0"/>
              </a:rPr>
              <a:t>Derivative</a:t>
            </a:r>
          </a:p>
        </p:txBody>
      </p:sp>
      <p:sp>
        <p:nvSpPr>
          <p:cNvPr id="147467" name="Rectangle 10"/>
          <p:cNvSpPr>
            <a:spLocks/>
          </p:cNvSpPr>
          <p:nvPr/>
        </p:nvSpPr>
        <p:spPr bwMode="auto">
          <a:xfrm>
            <a:off x="0" y="923925"/>
            <a:ext cx="16002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000" b="1" dirty="0">
                <a:ea typeface="ヒラギノ角ゴ ProN W3" charset="-128"/>
                <a:sym typeface="Times New Roman" pitchFamily="18" charset="0"/>
              </a:rPr>
              <a:t>Equivalent</a:t>
            </a:r>
          </a:p>
        </p:txBody>
      </p:sp>
      <p:sp>
        <p:nvSpPr>
          <p:cNvPr id="147468" name="Rectangle 11"/>
          <p:cNvSpPr>
            <a:spLocks/>
          </p:cNvSpPr>
          <p:nvPr/>
        </p:nvSpPr>
        <p:spPr bwMode="auto">
          <a:xfrm>
            <a:off x="7286625" y="923925"/>
            <a:ext cx="159861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2000" b="1" dirty="0">
                <a:ea typeface="ヒラギノ角ゴ ProN W3" charset="-128"/>
                <a:sym typeface="Times New Roman" pitchFamily="18" charset="0"/>
              </a:rPr>
              <a:t>Descriptive</a:t>
            </a:r>
          </a:p>
        </p:txBody>
      </p:sp>
      <p:sp>
        <p:nvSpPr>
          <p:cNvPr id="67594" name="Rectangle 12"/>
          <p:cNvSpPr>
            <a:spLocks/>
          </p:cNvSpPr>
          <p:nvPr/>
        </p:nvSpPr>
        <p:spPr bwMode="auto">
          <a:xfrm>
            <a:off x="571500" y="4202113"/>
            <a:ext cx="8302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Facsimile</a:t>
            </a:r>
          </a:p>
        </p:txBody>
      </p:sp>
      <p:sp>
        <p:nvSpPr>
          <p:cNvPr id="67595" name="Rectangle 13"/>
          <p:cNvSpPr>
            <a:spLocks/>
          </p:cNvSpPr>
          <p:nvPr/>
        </p:nvSpPr>
        <p:spPr bwMode="auto">
          <a:xfrm>
            <a:off x="231775" y="4656138"/>
            <a:ext cx="830263"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Reprint</a:t>
            </a:r>
          </a:p>
        </p:txBody>
      </p:sp>
      <p:sp>
        <p:nvSpPr>
          <p:cNvPr id="67596" name="Rectangle 14"/>
          <p:cNvSpPr>
            <a:spLocks/>
          </p:cNvSpPr>
          <p:nvPr/>
        </p:nvSpPr>
        <p:spPr bwMode="auto">
          <a:xfrm>
            <a:off x="115888" y="3295650"/>
            <a:ext cx="13319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Exact</a:t>
            </a:r>
          </a:p>
          <a:p>
            <a:pPr algn="ctr" eaLnBrk="1" hangingPunct="1">
              <a:spcBef>
                <a:spcPct val="0"/>
              </a:spcBef>
              <a:buClrTx/>
              <a:buSzTx/>
              <a:buFontTx/>
              <a:buNone/>
            </a:pPr>
            <a:r>
              <a:rPr lang="en-US" altLang="en-US" sz="1600" dirty="0">
                <a:ea typeface="ヒラギノ角ゴ ProN W3" charset="-128"/>
                <a:sym typeface="Times New Roman" pitchFamily="18" charset="0"/>
              </a:rPr>
              <a:t>Reproduction</a:t>
            </a:r>
          </a:p>
        </p:txBody>
      </p:sp>
      <p:sp>
        <p:nvSpPr>
          <p:cNvPr id="67597" name="Rectangle 15"/>
          <p:cNvSpPr>
            <a:spLocks/>
          </p:cNvSpPr>
          <p:nvPr/>
        </p:nvSpPr>
        <p:spPr bwMode="auto">
          <a:xfrm>
            <a:off x="660400" y="2593975"/>
            <a:ext cx="830263"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Copy</a:t>
            </a:r>
          </a:p>
        </p:txBody>
      </p:sp>
      <p:sp>
        <p:nvSpPr>
          <p:cNvPr id="67598" name="Rectangle 16"/>
          <p:cNvSpPr>
            <a:spLocks/>
          </p:cNvSpPr>
          <p:nvPr/>
        </p:nvSpPr>
        <p:spPr bwMode="auto">
          <a:xfrm>
            <a:off x="228600" y="1676400"/>
            <a:ext cx="12017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Microform</a:t>
            </a:r>
          </a:p>
          <a:p>
            <a:pPr algn="ctr" eaLnBrk="1" hangingPunct="1">
              <a:spcBef>
                <a:spcPct val="0"/>
              </a:spcBef>
              <a:buClrTx/>
              <a:buSzTx/>
              <a:buFontTx/>
              <a:buNone/>
            </a:pPr>
            <a:r>
              <a:rPr lang="en-US" altLang="en-US" sz="1600" dirty="0">
                <a:ea typeface="ヒラギノ角ゴ ProN W3" charset="-128"/>
                <a:sym typeface="Times New Roman" pitchFamily="18" charset="0"/>
              </a:rPr>
              <a:t>Reproduction</a:t>
            </a:r>
          </a:p>
        </p:txBody>
      </p:sp>
      <p:sp>
        <p:nvSpPr>
          <p:cNvPr id="67599" name="Rectangle 17"/>
          <p:cNvSpPr>
            <a:spLocks/>
          </p:cNvSpPr>
          <p:nvPr/>
        </p:nvSpPr>
        <p:spPr bwMode="auto">
          <a:xfrm>
            <a:off x="1981200" y="4114800"/>
            <a:ext cx="1143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Variations or Versions</a:t>
            </a:r>
          </a:p>
        </p:txBody>
      </p:sp>
      <p:grpSp>
        <p:nvGrpSpPr>
          <p:cNvPr id="3" name="Group 18"/>
          <p:cNvGrpSpPr>
            <a:grpSpLocks/>
          </p:cNvGrpSpPr>
          <p:nvPr/>
        </p:nvGrpSpPr>
        <p:grpSpPr bwMode="auto">
          <a:xfrm>
            <a:off x="482600" y="5313363"/>
            <a:ext cx="8188325" cy="419100"/>
            <a:chOff x="0" y="0"/>
            <a:chExt cx="7336" cy="376"/>
          </a:xfrm>
        </p:grpSpPr>
        <p:sp>
          <p:nvSpPr>
            <p:cNvPr id="67638" name="AutoShape 19"/>
            <p:cNvSpPr>
              <a:spLocks/>
            </p:cNvSpPr>
            <p:nvPr/>
          </p:nvSpPr>
          <p:spPr bwMode="auto">
            <a:xfrm>
              <a:off x="0" y="16"/>
              <a:ext cx="360" cy="360"/>
            </a:xfrm>
            <a:prstGeom prst="triangle">
              <a:avLst>
                <a:gd name="adj" fmla="val 50000"/>
              </a:avLst>
            </a:prstGeom>
            <a:solidFill>
              <a:srgbClr val="2B3D92"/>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39" name="AutoShape 20"/>
            <p:cNvSpPr>
              <a:spLocks/>
            </p:cNvSpPr>
            <p:nvPr/>
          </p:nvSpPr>
          <p:spPr bwMode="auto">
            <a:xfrm>
              <a:off x="872" y="16"/>
              <a:ext cx="360" cy="360"/>
            </a:xfrm>
            <a:prstGeom prst="triangle">
              <a:avLst>
                <a:gd name="adj" fmla="val 50000"/>
              </a:avLst>
            </a:prstGeom>
            <a:solidFill>
              <a:srgbClr val="3752A0"/>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0" name="AutoShape 21"/>
            <p:cNvSpPr>
              <a:spLocks/>
            </p:cNvSpPr>
            <p:nvPr/>
          </p:nvSpPr>
          <p:spPr bwMode="auto">
            <a:xfrm>
              <a:off x="1744" y="16"/>
              <a:ext cx="360" cy="360"/>
            </a:xfrm>
            <a:prstGeom prst="triangle">
              <a:avLst>
                <a:gd name="adj" fmla="val 50000"/>
              </a:avLst>
            </a:prstGeom>
            <a:solidFill>
              <a:srgbClr val="4EBAF1"/>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1" name="AutoShape 22"/>
            <p:cNvSpPr>
              <a:spLocks/>
            </p:cNvSpPr>
            <p:nvPr/>
          </p:nvSpPr>
          <p:spPr bwMode="auto">
            <a:xfrm>
              <a:off x="2616" y="16"/>
              <a:ext cx="360" cy="360"/>
            </a:xfrm>
            <a:prstGeom prst="triangle">
              <a:avLst>
                <a:gd name="adj" fmla="val 50000"/>
              </a:avLst>
            </a:prstGeom>
            <a:solidFill>
              <a:srgbClr val="4DB7BA"/>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2" name="AutoShape 23"/>
            <p:cNvSpPr>
              <a:spLocks/>
            </p:cNvSpPr>
            <p:nvPr/>
          </p:nvSpPr>
          <p:spPr bwMode="auto">
            <a:xfrm>
              <a:off x="3488" y="16"/>
              <a:ext cx="360" cy="360"/>
            </a:xfrm>
            <a:prstGeom prst="triangle">
              <a:avLst>
                <a:gd name="adj" fmla="val 50000"/>
              </a:avLst>
            </a:prstGeom>
            <a:solidFill>
              <a:srgbClr val="3A8C54"/>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3" name="AutoShape 24"/>
            <p:cNvSpPr>
              <a:spLocks/>
            </p:cNvSpPr>
            <p:nvPr/>
          </p:nvSpPr>
          <p:spPr bwMode="auto">
            <a:xfrm>
              <a:off x="4360" y="16"/>
              <a:ext cx="360" cy="360"/>
            </a:xfrm>
            <a:prstGeom prst="triangle">
              <a:avLst>
                <a:gd name="adj" fmla="val 50000"/>
              </a:avLst>
            </a:prstGeom>
            <a:solidFill>
              <a:srgbClr val="88C12E"/>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4" name="AutoShape 25"/>
            <p:cNvSpPr>
              <a:spLocks/>
            </p:cNvSpPr>
            <p:nvPr/>
          </p:nvSpPr>
          <p:spPr bwMode="auto">
            <a:xfrm>
              <a:off x="5232" y="16"/>
              <a:ext cx="360" cy="360"/>
            </a:xfrm>
            <a:prstGeom prst="triangle">
              <a:avLst>
                <a:gd name="adj" fmla="val 50000"/>
              </a:avLst>
            </a:prstGeom>
            <a:solidFill>
              <a:srgbClr val="EFEA28"/>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5" name="AutoShape 26"/>
            <p:cNvSpPr>
              <a:spLocks/>
            </p:cNvSpPr>
            <p:nvPr/>
          </p:nvSpPr>
          <p:spPr bwMode="auto">
            <a:xfrm>
              <a:off x="6104" y="16"/>
              <a:ext cx="360" cy="360"/>
            </a:xfrm>
            <a:prstGeom prst="triangle">
              <a:avLst>
                <a:gd name="adj" fmla="val 50000"/>
              </a:avLst>
            </a:prstGeom>
            <a:solidFill>
              <a:srgbClr val="E98520"/>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46" name="AutoShape 27"/>
            <p:cNvSpPr>
              <a:spLocks/>
            </p:cNvSpPr>
            <p:nvPr/>
          </p:nvSpPr>
          <p:spPr bwMode="auto">
            <a:xfrm>
              <a:off x="6976" y="0"/>
              <a:ext cx="360" cy="360"/>
            </a:xfrm>
            <a:prstGeom prst="triangle">
              <a:avLst>
                <a:gd name="adj" fmla="val 50000"/>
              </a:avLst>
            </a:prstGeom>
            <a:solidFill>
              <a:srgbClr val="E0211C"/>
            </a:solidFill>
            <a:ln w="12700">
              <a:solidFill>
                <a:schemeClr val="tx1"/>
              </a:solidFill>
              <a:miter lim="800000"/>
              <a:headEnd/>
              <a:tailEnd/>
            </a:ln>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grpSp>
      <p:sp>
        <p:nvSpPr>
          <p:cNvPr id="16412" name="Line 28"/>
          <p:cNvSpPr>
            <a:spLocks noChangeShapeType="1"/>
          </p:cNvSpPr>
          <p:nvPr/>
        </p:nvSpPr>
        <p:spPr bwMode="auto">
          <a:xfrm>
            <a:off x="5029200" y="914400"/>
            <a:ext cx="0" cy="510540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7602" name="Rectangle 29"/>
          <p:cNvSpPr>
            <a:spLocks/>
          </p:cNvSpPr>
          <p:nvPr/>
        </p:nvSpPr>
        <p:spPr bwMode="auto">
          <a:xfrm>
            <a:off x="1554163" y="3495675"/>
            <a:ext cx="10366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Translation</a:t>
            </a:r>
          </a:p>
        </p:txBody>
      </p:sp>
      <p:sp>
        <p:nvSpPr>
          <p:cNvPr id="67603" name="Rectangle 30"/>
          <p:cNvSpPr>
            <a:spLocks/>
          </p:cNvSpPr>
          <p:nvPr/>
        </p:nvSpPr>
        <p:spPr bwMode="auto">
          <a:xfrm>
            <a:off x="1536700" y="2081213"/>
            <a:ext cx="12827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Simultaneous</a:t>
            </a:r>
          </a:p>
          <a:p>
            <a:pPr algn="ctr" eaLnBrk="1" hangingPunct="1">
              <a:spcBef>
                <a:spcPct val="0"/>
              </a:spcBef>
              <a:buClrTx/>
              <a:buSzTx/>
              <a:buFontTx/>
              <a:buNone/>
            </a:pPr>
            <a:r>
              <a:rPr lang="en-US" altLang="en-US" sz="1600" dirty="0">
                <a:ea typeface="ヒラギノ角ゴ ProN W3" charset="-128"/>
                <a:sym typeface="Times New Roman" pitchFamily="18" charset="0"/>
              </a:rPr>
              <a:t>“Publication”</a:t>
            </a:r>
          </a:p>
        </p:txBody>
      </p:sp>
      <p:sp>
        <p:nvSpPr>
          <p:cNvPr id="67604" name="Rectangle 31"/>
          <p:cNvSpPr>
            <a:spLocks/>
          </p:cNvSpPr>
          <p:nvPr/>
        </p:nvSpPr>
        <p:spPr bwMode="auto">
          <a:xfrm>
            <a:off x="2527300" y="1674813"/>
            <a:ext cx="1062038"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Edition</a:t>
            </a:r>
          </a:p>
        </p:txBody>
      </p:sp>
      <p:sp>
        <p:nvSpPr>
          <p:cNvPr id="67605" name="Rectangle 32"/>
          <p:cNvSpPr>
            <a:spLocks/>
          </p:cNvSpPr>
          <p:nvPr/>
        </p:nvSpPr>
        <p:spPr bwMode="auto">
          <a:xfrm>
            <a:off x="2251075" y="2906713"/>
            <a:ext cx="1062038"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Revision</a:t>
            </a:r>
          </a:p>
        </p:txBody>
      </p:sp>
      <p:sp>
        <p:nvSpPr>
          <p:cNvPr id="67606" name="Rectangle 33"/>
          <p:cNvSpPr>
            <a:spLocks/>
          </p:cNvSpPr>
          <p:nvPr/>
        </p:nvSpPr>
        <p:spPr bwMode="auto">
          <a:xfrm>
            <a:off x="3276600" y="4554538"/>
            <a:ext cx="131286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Slight</a:t>
            </a:r>
          </a:p>
          <a:p>
            <a:pPr algn="ctr" eaLnBrk="1" hangingPunct="1">
              <a:spcBef>
                <a:spcPct val="0"/>
              </a:spcBef>
              <a:buClrTx/>
              <a:buSzTx/>
              <a:buFontTx/>
              <a:buNone/>
            </a:pPr>
            <a:r>
              <a:rPr lang="en-US" altLang="en-US" sz="1600" dirty="0">
                <a:ea typeface="ヒラギノ角ゴ ProN W3" charset="-128"/>
                <a:sym typeface="Times New Roman" pitchFamily="18" charset="0"/>
              </a:rPr>
              <a:t>Modification</a:t>
            </a:r>
          </a:p>
        </p:txBody>
      </p:sp>
      <p:sp>
        <p:nvSpPr>
          <p:cNvPr id="67607" name="Rectangle 34"/>
          <p:cNvSpPr>
            <a:spLocks/>
          </p:cNvSpPr>
          <p:nvPr/>
        </p:nvSpPr>
        <p:spPr bwMode="auto">
          <a:xfrm>
            <a:off x="3527425" y="3517900"/>
            <a:ext cx="10350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Expurgated</a:t>
            </a:r>
          </a:p>
          <a:p>
            <a:pPr algn="ctr" eaLnBrk="1" hangingPunct="1">
              <a:spcBef>
                <a:spcPct val="0"/>
              </a:spcBef>
              <a:buClrTx/>
              <a:buSzTx/>
              <a:buFontTx/>
              <a:buNone/>
            </a:pPr>
            <a:r>
              <a:rPr lang="en-US" altLang="en-US" sz="1600" dirty="0">
                <a:ea typeface="ヒラギノ角ゴ ProN W3" charset="-128"/>
                <a:sym typeface="Times New Roman" pitchFamily="18" charset="0"/>
              </a:rPr>
              <a:t>Edition</a:t>
            </a:r>
          </a:p>
        </p:txBody>
      </p:sp>
      <p:sp>
        <p:nvSpPr>
          <p:cNvPr id="67608" name="Rectangle 35"/>
          <p:cNvSpPr>
            <a:spLocks/>
          </p:cNvSpPr>
          <p:nvPr/>
        </p:nvSpPr>
        <p:spPr bwMode="auto">
          <a:xfrm>
            <a:off x="3295650" y="2822575"/>
            <a:ext cx="10350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Illustrated</a:t>
            </a:r>
          </a:p>
          <a:p>
            <a:pPr algn="ctr" eaLnBrk="1" hangingPunct="1">
              <a:spcBef>
                <a:spcPct val="0"/>
              </a:spcBef>
              <a:buClrTx/>
              <a:buSzTx/>
              <a:buFontTx/>
              <a:buNone/>
            </a:pPr>
            <a:r>
              <a:rPr lang="en-US" altLang="en-US" sz="1600" dirty="0">
                <a:ea typeface="ヒラギノ角ゴ ProN W3" charset="-128"/>
                <a:sym typeface="Times New Roman" pitchFamily="18" charset="0"/>
              </a:rPr>
              <a:t>Edition</a:t>
            </a:r>
          </a:p>
        </p:txBody>
      </p:sp>
      <p:sp>
        <p:nvSpPr>
          <p:cNvPr id="67609" name="Rectangle 36"/>
          <p:cNvSpPr>
            <a:spLocks/>
          </p:cNvSpPr>
          <p:nvPr/>
        </p:nvSpPr>
        <p:spPr bwMode="auto">
          <a:xfrm>
            <a:off x="3786188" y="2081213"/>
            <a:ext cx="103663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Abridged</a:t>
            </a:r>
          </a:p>
          <a:p>
            <a:pPr algn="ctr" eaLnBrk="1" hangingPunct="1">
              <a:spcBef>
                <a:spcPct val="0"/>
              </a:spcBef>
              <a:buClrTx/>
              <a:buSzTx/>
              <a:buFontTx/>
              <a:buNone/>
            </a:pPr>
            <a:r>
              <a:rPr lang="en-US" altLang="en-US" sz="1600" dirty="0">
                <a:ea typeface="ヒラギノ角ゴ ProN W3" charset="-128"/>
                <a:sym typeface="Times New Roman" pitchFamily="18" charset="0"/>
              </a:rPr>
              <a:t>Edition</a:t>
            </a:r>
          </a:p>
        </p:txBody>
      </p:sp>
      <p:sp>
        <p:nvSpPr>
          <p:cNvPr id="67610" name="Rectangle 37"/>
          <p:cNvSpPr>
            <a:spLocks/>
          </p:cNvSpPr>
          <p:nvPr/>
        </p:nvSpPr>
        <p:spPr bwMode="auto">
          <a:xfrm>
            <a:off x="3652838" y="4202113"/>
            <a:ext cx="1223962"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Arrangement</a:t>
            </a:r>
          </a:p>
        </p:txBody>
      </p:sp>
      <p:sp>
        <p:nvSpPr>
          <p:cNvPr id="67611" name="Rectangle 38"/>
          <p:cNvSpPr>
            <a:spLocks/>
          </p:cNvSpPr>
          <p:nvPr/>
        </p:nvSpPr>
        <p:spPr bwMode="auto">
          <a:xfrm>
            <a:off x="5029200" y="1752600"/>
            <a:ext cx="10636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Summary</a:t>
            </a:r>
          </a:p>
        </p:txBody>
      </p:sp>
      <p:sp>
        <p:nvSpPr>
          <p:cNvPr id="67612" name="Rectangle 39"/>
          <p:cNvSpPr>
            <a:spLocks/>
          </p:cNvSpPr>
          <p:nvPr/>
        </p:nvSpPr>
        <p:spPr bwMode="auto">
          <a:xfrm>
            <a:off x="5045075" y="1981200"/>
            <a:ext cx="10636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Abstract</a:t>
            </a:r>
          </a:p>
        </p:txBody>
      </p:sp>
      <p:sp>
        <p:nvSpPr>
          <p:cNvPr id="67613" name="Rectangle 40"/>
          <p:cNvSpPr>
            <a:spLocks/>
          </p:cNvSpPr>
          <p:nvPr/>
        </p:nvSpPr>
        <p:spPr bwMode="auto">
          <a:xfrm>
            <a:off x="5029200" y="2246313"/>
            <a:ext cx="1062038"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Digest</a:t>
            </a:r>
          </a:p>
        </p:txBody>
      </p:sp>
      <p:sp>
        <p:nvSpPr>
          <p:cNvPr id="67614" name="Rectangle 41"/>
          <p:cNvSpPr>
            <a:spLocks/>
          </p:cNvSpPr>
          <p:nvPr/>
        </p:nvSpPr>
        <p:spPr bwMode="auto">
          <a:xfrm>
            <a:off x="5257800" y="3022600"/>
            <a:ext cx="157321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Change of Genre</a:t>
            </a:r>
          </a:p>
        </p:txBody>
      </p:sp>
      <p:sp>
        <p:nvSpPr>
          <p:cNvPr id="67615" name="Rectangle 42"/>
          <p:cNvSpPr>
            <a:spLocks/>
          </p:cNvSpPr>
          <p:nvPr/>
        </p:nvSpPr>
        <p:spPr bwMode="auto">
          <a:xfrm>
            <a:off x="5367338" y="4656138"/>
            <a:ext cx="1062037"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Adaptation</a:t>
            </a:r>
          </a:p>
        </p:txBody>
      </p:sp>
      <p:sp>
        <p:nvSpPr>
          <p:cNvPr id="67616" name="Rectangle 43"/>
          <p:cNvSpPr>
            <a:spLocks/>
          </p:cNvSpPr>
          <p:nvPr/>
        </p:nvSpPr>
        <p:spPr bwMode="auto">
          <a:xfrm>
            <a:off x="6027738" y="1981200"/>
            <a:ext cx="121126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Dramatization</a:t>
            </a:r>
          </a:p>
        </p:txBody>
      </p:sp>
      <p:sp>
        <p:nvSpPr>
          <p:cNvPr id="67617" name="Rectangle 44"/>
          <p:cNvSpPr>
            <a:spLocks/>
          </p:cNvSpPr>
          <p:nvPr/>
        </p:nvSpPr>
        <p:spPr bwMode="auto">
          <a:xfrm>
            <a:off x="6027738" y="2219325"/>
            <a:ext cx="106203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Novelization</a:t>
            </a:r>
          </a:p>
        </p:txBody>
      </p:sp>
      <p:sp>
        <p:nvSpPr>
          <p:cNvPr id="67618" name="Rectangle 45"/>
          <p:cNvSpPr>
            <a:spLocks/>
          </p:cNvSpPr>
          <p:nvPr/>
        </p:nvSpPr>
        <p:spPr bwMode="auto">
          <a:xfrm>
            <a:off x="5943600" y="2438400"/>
            <a:ext cx="1062038"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Screenplay</a:t>
            </a:r>
          </a:p>
        </p:txBody>
      </p:sp>
      <p:sp>
        <p:nvSpPr>
          <p:cNvPr id="67619" name="Rectangle 46"/>
          <p:cNvSpPr>
            <a:spLocks/>
          </p:cNvSpPr>
          <p:nvPr/>
        </p:nvSpPr>
        <p:spPr bwMode="auto">
          <a:xfrm>
            <a:off x="6027738" y="2674938"/>
            <a:ext cx="1062037"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Libretto</a:t>
            </a:r>
          </a:p>
        </p:txBody>
      </p:sp>
      <p:sp>
        <p:nvSpPr>
          <p:cNvPr id="67620" name="Rectangle 47"/>
          <p:cNvSpPr>
            <a:spLocks/>
          </p:cNvSpPr>
          <p:nvPr/>
        </p:nvSpPr>
        <p:spPr bwMode="auto">
          <a:xfrm>
            <a:off x="6027738" y="1231900"/>
            <a:ext cx="110648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Free</a:t>
            </a:r>
          </a:p>
          <a:p>
            <a:pPr algn="ctr" eaLnBrk="1" hangingPunct="1">
              <a:spcBef>
                <a:spcPct val="0"/>
              </a:spcBef>
              <a:buClrTx/>
              <a:buSzTx/>
              <a:buFontTx/>
              <a:buNone/>
            </a:pPr>
            <a:r>
              <a:rPr lang="en-US" altLang="en-US" sz="1600" dirty="0">
                <a:ea typeface="ヒラギノ角ゴ ProN W3" charset="-128"/>
                <a:sym typeface="Times New Roman" pitchFamily="18" charset="0"/>
              </a:rPr>
              <a:t>Translation</a:t>
            </a:r>
          </a:p>
        </p:txBody>
      </p:sp>
      <p:sp>
        <p:nvSpPr>
          <p:cNvPr id="67621" name="Rectangle 48"/>
          <p:cNvSpPr>
            <a:spLocks/>
          </p:cNvSpPr>
          <p:nvPr/>
        </p:nvSpPr>
        <p:spPr bwMode="auto">
          <a:xfrm>
            <a:off x="5638800" y="4010025"/>
            <a:ext cx="167481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Same Style or</a:t>
            </a:r>
          </a:p>
          <a:p>
            <a:pPr algn="ctr" eaLnBrk="1" hangingPunct="1">
              <a:spcBef>
                <a:spcPct val="0"/>
              </a:spcBef>
              <a:buClrTx/>
              <a:buSzTx/>
              <a:buFontTx/>
              <a:buNone/>
            </a:pPr>
            <a:r>
              <a:rPr lang="en-US" altLang="en-US" sz="1600" dirty="0">
                <a:ea typeface="ヒラギノ角ゴ ProN W3" charset="-128"/>
                <a:sym typeface="Times New Roman" pitchFamily="18" charset="0"/>
              </a:rPr>
              <a:t>Thematic Content</a:t>
            </a:r>
          </a:p>
        </p:txBody>
      </p:sp>
      <p:sp>
        <p:nvSpPr>
          <p:cNvPr id="67622" name="Rectangle 49"/>
          <p:cNvSpPr>
            <a:spLocks/>
          </p:cNvSpPr>
          <p:nvPr/>
        </p:nvSpPr>
        <p:spPr bwMode="auto">
          <a:xfrm>
            <a:off x="6769100" y="3236913"/>
            <a:ext cx="1062038"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400" dirty="0">
                <a:latin typeface="Times New Roman" pitchFamily="18" charset="0"/>
                <a:ea typeface="ヒラギノ角ゴ ProN W3" charset="-128"/>
                <a:sym typeface="Times New Roman" pitchFamily="18" charset="0"/>
              </a:rPr>
              <a:t>         </a:t>
            </a:r>
          </a:p>
        </p:txBody>
      </p:sp>
      <p:sp>
        <p:nvSpPr>
          <p:cNvPr id="67623" name="Rectangle 50"/>
          <p:cNvSpPr>
            <a:spLocks/>
          </p:cNvSpPr>
          <p:nvPr/>
        </p:nvSpPr>
        <p:spPr bwMode="auto">
          <a:xfrm>
            <a:off x="6330950" y="3406775"/>
            <a:ext cx="1063625"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Parody</a:t>
            </a:r>
          </a:p>
        </p:txBody>
      </p:sp>
      <p:sp>
        <p:nvSpPr>
          <p:cNvPr id="67624" name="Rectangle 51"/>
          <p:cNvSpPr>
            <a:spLocks/>
          </p:cNvSpPr>
          <p:nvPr/>
        </p:nvSpPr>
        <p:spPr bwMode="auto">
          <a:xfrm>
            <a:off x="6323013" y="3621088"/>
            <a:ext cx="1062037"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Imitation</a:t>
            </a:r>
          </a:p>
        </p:txBody>
      </p:sp>
      <p:sp>
        <p:nvSpPr>
          <p:cNvPr id="67625" name="Rectangle 52"/>
          <p:cNvSpPr>
            <a:spLocks/>
          </p:cNvSpPr>
          <p:nvPr/>
        </p:nvSpPr>
        <p:spPr bwMode="auto">
          <a:xfrm>
            <a:off x="7242175" y="1335088"/>
            <a:ext cx="1062038"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Review</a:t>
            </a:r>
          </a:p>
        </p:txBody>
      </p:sp>
      <p:sp>
        <p:nvSpPr>
          <p:cNvPr id="67626" name="Rectangle 53"/>
          <p:cNvSpPr>
            <a:spLocks/>
          </p:cNvSpPr>
          <p:nvPr/>
        </p:nvSpPr>
        <p:spPr bwMode="auto">
          <a:xfrm>
            <a:off x="7239000" y="2057400"/>
            <a:ext cx="1062038"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Criticism</a:t>
            </a:r>
          </a:p>
        </p:txBody>
      </p:sp>
      <p:sp>
        <p:nvSpPr>
          <p:cNvPr id="67627" name="Rectangle 54"/>
          <p:cNvSpPr>
            <a:spLocks/>
          </p:cNvSpPr>
          <p:nvPr/>
        </p:nvSpPr>
        <p:spPr bwMode="auto">
          <a:xfrm>
            <a:off x="7358063" y="3438525"/>
            <a:ext cx="106203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Annotated</a:t>
            </a:r>
          </a:p>
          <a:p>
            <a:pPr algn="ctr" eaLnBrk="1" hangingPunct="1">
              <a:spcBef>
                <a:spcPct val="0"/>
              </a:spcBef>
              <a:buClrTx/>
              <a:buSzTx/>
              <a:buFontTx/>
              <a:buNone/>
            </a:pPr>
            <a:r>
              <a:rPr lang="en-US" altLang="en-US" sz="1600" dirty="0">
                <a:ea typeface="ヒラギノ角ゴ ProN W3" charset="-128"/>
                <a:sym typeface="Times New Roman" pitchFamily="18" charset="0"/>
              </a:rPr>
              <a:t>Edition</a:t>
            </a:r>
          </a:p>
        </p:txBody>
      </p:sp>
      <p:sp>
        <p:nvSpPr>
          <p:cNvPr id="67628" name="Rectangle 55"/>
          <p:cNvSpPr>
            <a:spLocks/>
          </p:cNvSpPr>
          <p:nvPr/>
        </p:nvSpPr>
        <p:spPr bwMode="auto">
          <a:xfrm>
            <a:off x="7786688" y="1692275"/>
            <a:ext cx="106203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Casebook</a:t>
            </a:r>
          </a:p>
        </p:txBody>
      </p:sp>
      <p:sp>
        <p:nvSpPr>
          <p:cNvPr id="67629" name="Rectangle 56"/>
          <p:cNvSpPr>
            <a:spLocks/>
          </p:cNvSpPr>
          <p:nvPr/>
        </p:nvSpPr>
        <p:spPr bwMode="auto">
          <a:xfrm>
            <a:off x="7697788" y="2781300"/>
            <a:ext cx="1062037"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Evaluation</a:t>
            </a:r>
          </a:p>
        </p:txBody>
      </p:sp>
      <p:sp>
        <p:nvSpPr>
          <p:cNvPr id="67630" name="Rectangle 57"/>
          <p:cNvSpPr>
            <a:spLocks/>
          </p:cNvSpPr>
          <p:nvPr/>
        </p:nvSpPr>
        <p:spPr bwMode="auto">
          <a:xfrm>
            <a:off x="7543800" y="4343400"/>
            <a:ext cx="12160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1600" dirty="0">
                <a:ea typeface="ヒラギノ角ゴ ProN W3" charset="-128"/>
                <a:sym typeface="Times New Roman" pitchFamily="18" charset="0"/>
              </a:rPr>
              <a:t>Commentary</a:t>
            </a:r>
          </a:p>
        </p:txBody>
      </p:sp>
      <p:sp>
        <p:nvSpPr>
          <p:cNvPr id="147515" name="Line 58"/>
          <p:cNvSpPr>
            <a:spLocks noChangeShapeType="1"/>
          </p:cNvSpPr>
          <p:nvPr/>
        </p:nvSpPr>
        <p:spPr bwMode="auto">
          <a:xfrm rot="10800000">
            <a:off x="814388" y="5149850"/>
            <a:ext cx="7545387" cy="0"/>
          </a:xfrm>
          <a:prstGeom prst="line">
            <a:avLst/>
          </a:prstGeom>
          <a:noFill/>
          <a:ln w="50800">
            <a:solidFill>
              <a:srgbClr val="FF0000"/>
            </a:solidFill>
            <a:round/>
            <a:headEnd type="arrow" w="lg" len="med"/>
            <a:tailEnd/>
          </a:ln>
          <a:extLst>
            <a:ext uri="{909E8E84-426E-40DD-AFC4-6F175D3DCCD1}">
              <a14:hiddenFill xmlns:a14="http://schemas.microsoft.com/office/drawing/2010/main">
                <a:noFill/>
              </a14:hiddenFill>
            </a:ext>
          </a:extLst>
        </p:spPr>
        <p:txBody>
          <a:bodyPr/>
          <a:lstStyle/>
          <a:p>
            <a:endParaRPr lang="en-US" dirty="0"/>
          </a:p>
        </p:txBody>
      </p:sp>
      <p:sp>
        <p:nvSpPr>
          <p:cNvPr id="67632" name="Rectangle 59"/>
          <p:cNvSpPr>
            <a:spLocks/>
          </p:cNvSpPr>
          <p:nvPr/>
        </p:nvSpPr>
        <p:spPr bwMode="auto">
          <a:xfrm>
            <a:off x="381000" y="312738"/>
            <a:ext cx="87360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r>
              <a:rPr lang="en-US" altLang="en-US" sz="3600" dirty="0">
                <a:solidFill>
                  <a:schemeClr val="tx2"/>
                </a:solidFill>
                <a:ea typeface="ヒラギノ角ゴ ProN W3" charset="-128"/>
                <a:sym typeface="Helvetica" charset="0"/>
              </a:rPr>
              <a:t> </a:t>
            </a:r>
            <a:endParaRPr lang="en-US" altLang="en-US" sz="3200" b="1" dirty="0">
              <a:solidFill>
                <a:schemeClr val="tx2"/>
              </a:solidFill>
              <a:ea typeface="ヒラギノ角ゴ ProN W3" charset="-128"/>
              <a:sym typeface="Helvetica" charset="0"/>
            </a:endParaRPr>
          </a:p>
        </p:txBody>
      </p:sp>
      <p:sp>
        <p:nvSpPr>
          <p:cNvPr id="16444" name="Rectangle 60"/>
          <p:cNvSpPr>
            <a:spLocks/>
          </p:cNvSpPr>
          <p:nvPr/>
        </p:nvSpPr>
        <p:spPr bwMode="auto">
          <a:xfrm>
            <a:off x="241300" y="928688"/>
            <a:ext cx="1160463" cy="4884737"/>
          </a:xfrm>
          <a:prstGeom prst="rect">
            <a:avLst/>
          </a:prstGeom>
          <a:noFill/>
          <a:ln w="50800">
            <a:solidFill>
              <a:srgbClr val="0000FF"/>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16445" name="Rectangle 61"/>
          <p:cNvSpPr>
            <a:spLocks/>
          </p:cNvSpPr>
          <p:nvPr/>
        </p:nvSpPr>
        <p:spPr bwMode="auto">
          <a:xfrm>
            <a:off x="1411288" y="928688"/>
            <a:ext cx="5840412" cy="4884737"/>
          </a:xfrm>
          <a:prstGeom prst="rect">
            <a:avLst/>
          </a:prstGeom>
          <a:noFill/>
          <a:ln w="50800">
            <a:solidFill>
              <a:srgbClr val="0000FF"/>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16446" name="Rectangle 62"/>
          <p:cNvSpPr>
            <a:spLocks/>
          </p:cNvSpPr>
          <p:nvPr/>
        </p:nvSpPr>
        <p:spPr bwMode="auto">
          <a:xfrm>
            <a:off x="7242175" y="928688"/>
            <a:ext cx="1670050" cy="4884737"/>
          </a:xfrm>
          <a:prstGeom prst="rect">
            <a:avLst/>
          </a:prstGeom>
          <a:noFill/>
          <a:ln w="50800">
            <a:solidFill>
              <a:srgbClr val="0000FF"/>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29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defTabSz="6429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defTabSz="642938"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defTabSz="642938"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defTabSz="642938"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defTabSz="642938"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endParaRPr lang="en-US" altLang="en-US" sz="3000" dirty="0">
              <a:solidFill>
                <a:srgbClr val="000000"/>
              </a:solidFill>
              <a:latin typeface="Gill Sans" charset="0"/>
              <a:ea typeface="ヒラギノ角ゴ ProN W3" charset="-128"/>
              <a:sym typeface="Gill Sans" charset="0"/>
            </a:endParaRPr>
          </a:p>
        </p:txBody>
      </p:sp>
      <p:sp>
        <p:nvSpPr>
          <p:cNvPr id="67636" name="Text Box 64"/>
          <p:cNvSpPr txBox="1">
            <a:spLocks noChangeArrowheads="1"/>
          </p:cNvSpPr>
          <p:nvPr/>
        </p:nvSpPr>
        <p:spPr bwMode="auto">
          <a:xfrm rot="-5400000">
            <a:off x="7183459" y="5829577"/>
            <a:ext cx="553998" cy="138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0"/>
              </a:spcBef>
              <a:buClrTx/>
              <a:buSzTx/>
              <a:buFontTx/>
              <a:buNone/>
            </a:pPr>
            <a:r>
              <a:rPr lang="en-US" altLang="en-US" sz="900" dirty="0" smtClean="0"/>
              <a:t>(</a:t>
            </a:r>
            <a:r>
              <a:rPr lang="en-US" altLang="en-US" sz="1200" i="1" dirty="0" smtClean="0"/>
              <a:t>citation/attribution</a:t>
            </a:r>
          </a:p>
          <a:p>
            <a:pPr algn="ctr" eaLnBrk="1" hangingPunct="1">
              <a:spcBef>
                <a:spcPct val="0"/>
              </a:spcBef>
              <a:buClrTx/>
              <a:buSzTx/>
              <a:buFontTx/>
              <a:buNone/>
            </a:pPr>
            <a:r>
              <a:rPr lang="en-US" altLang="en-US" sz="1200" i="1" dirty="0" smtClean="0"/>
              <a:t>in speaker notes</a:t>
            </a:r>
            <a:r>
              <a:rPr lang="en-US" altLang="en-US" sz="1200" dirty="0" smtClean="0"/>
              <a:t>)</a:t>
            </a:r>
            <a:endParaRPr lang="en-US" altLang="en-US" sz="1200" dirty="0"/>
          </a:p>
        </p:txBody>
      </p:sp>
      <p:sp>
        <p:nvSpPr>
          <p:cNvPr id="676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797E897E-C798-43A2-BC59-879DF6ABBA88}" type="slidenum">
              <a:rPr lang="en-US" altLang="en-US" sz="1400" i="1" smtClean="0"/>
              <a:pPr eaLnBrk="1" hangingPunct="1">
                <a:spcBef>
                  <a:spcPct val="0"/>
                </a:spcBef>
                <a:buClrTx/>
                <a:buSzTx/>
                <a:buFontTx/>
                <a:buNone/>
              </a:pPr>
              <a:t>64</a:t>
            </a:fld>
            <a:endParaRPr lang="en-US" altLang="en-US" sz="1400" i="1" dirty="0" smtClean="0"/>
          </a:p>
        </p:txBody>
      </p:sp>
      <p:sp>
        <p:nvSpPr>
          <p:cNvPr id="66" name="Rectangle 2"/>
          <p:cNvSpPr txBox="1">
            <a:spLocks noChangeArrowheads="1"/>
          </p:cNvSpPr>
          <p:nvPr/>
        </p:nvSpPr>
        <p:spPr bwMode="auto">
          <a:xfrm>
            <a:off x="1066800" y="0"/>
            <a:ext cx="7500936" cy="8524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a:lstStyle>
          <a:p>
            <a:pPr algn="ctr" eaLnBrk="1" hangingPunct="1"/>
            <a:r>
              <a:rPr lang="en-US" altLang="en-US" sz="2800" b="1" dirty="0"/>
              <a:t>Inherent Relationships </a:t>
            </a:r>
            <a:r>
              <a:rPr lang="en-US" altLang="en-US" sz="2800" b="1" dirty="0" smtClean="0"/>
              <a:t>–</a:t>
            </a:r>
          </a:p>
          <a:p>
            <a:pPr algn="ctr" eaLnBrk="1" hangingPunct="1"/>
            <a:r>
              <a:rPr lang="en-US" altLang="en-US" sz="2400" b="1" kern="0" dirty="0" smtClean="0"/>
              <a:t> </a:t>
            </a:r>
            <a:r>
              <a:rPr lang="en-US" altLang="en-US" sz="2400" b="1" dirty="0" smtClean="0">
                <a:ea typeface="ヒラギノ角ゴ ProN W3" charset="-128"/>
                <a:sym typeface="Helvetica" charset="0"/>
              </a:rPr>
              <a:t>“</a:t>
            </a:r>
            <a:r>
              <a:rPr lang="en-US" altLang="en-US" sz="2400" b="1" dirty="0">
                <a:ea typeface="ヒラギノ角ゴ ProN W3" charset="-128"/>
                <a:sym typeface="Helvetica" charset="0"/>
              </a:rPr>
              <a:t>Family of Works</a:t>
            </a:r>
            <a:r>
              <a:rPr lang="en-US" altLang="en-US" sz="2400" b="1" dirty="0" smtClean="0">
                <a:ea typeface="ヒラギノ角ゴ ProN W3" charset="-128"/>
                <a:sym typeface="Helvetica" charset="0"/>
              </a:rPr>
              <a:t>”</a:t>
            </a:r>
            <a:endParaRPr lang="en-US" altLang="en-US" sz="2400" b="1" kern="0" dirty="0" smtClean="0"/>
          </a:p>
        </p:txBody>
      </p:sp>
    </p:spTree>
    <p:extLst>
      <p:ext uri="{BB962C8B-B14F-4D97-AF65-F5344CB8AC3E}">
        <p14:creationId xmlns:p14="http://schemas.microsoft.com/office/powerpoint/2010/main" val="31242563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7515"/>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8"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0-#ppt_w/2"/>
                                          </p:val>
                                        </p:tav>
                                        <p:tav tm="100000">
                                          <p:val>
                                            <p:strVal val="#ppt_x"/>
                                          </p:val>
                                        </p:tav>
                                      </p:tavLst>
                                    </p:anim>
                                    <p:anim calcmode="lin" valueType="num">
                                      <p:cBhvr additive="base">
                                        <p:cTn id="11"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6444"/>
                                        </p:tgtEl>
                                        <p:attrNameLst>
                                          <p:attrName>style.visibility</p:attrName>
                                        </p:attrNameLst>
                                      </p:cBhvr>
                                      <p:to>
                                        <p:strVal val="visible"/>
                                      </p:to>
                                    </p:se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499"/>
                                          </p:stCondLst>
                                        </p:cTn>
                                        <p:tgtEl>
                                          <p:spTgt spid="147467"/>
                                        </p:tgtEl>
                                        <p:attrNameLst>
                                          <p:attrName>style.visibility</p:attrName>
                                        </p:attrNameLst>
                                      </p:cBhvr>
                                      <p:to>
                                        <p:strVal val="visible"/>
                                      </p:to>
                                    </p:set>
                                  </p:childTnLst>
                                </p:cTn>
                              </p:par>
                            </p:childTnLst>
                          </p:cTn>
                        </p:par>
                        <p:par>
                          <p:cTn id="19" fill="hold" nodeType="afterGroup">
                            <p:stCondLst>
                              <p:cond delay="1000"/>
                            </p:stCondLst>
                            <p:childTnLst>
                              <p:par>
                                <p:cTn id="20" presetID="1" presetClass="entr" presetSubtype="0" fill="hold" grpId="0" nodeType="afterEffect">
                                  <p:stCondLst>
                                    <p:cond delay="0"/>
                                  </p:stCondLst>
                                  <p:childTnLst>
                                    <p:set>
                                      <p:cBhvr>
                                        <p:cTn id="21" dur="1" fill="hold">
                                          <p:stCondLst>
                                            <p:cond delay="499"/>
                                          </p:stCondLst>
                                        </p:cTn>
                                        <p:tgtEl>
                                          <p:spTgt spid="147462"/>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16444"/>
                                        </p:tgtEl>
                                        <p:attrNameLst>
                                          <p:attrName>style.visibility</p:attrName>
                                        </p:attrNameLst>
                                      </p:cBhvr>
                                      <p:to>
                                        <p:strVal val="hidden"/>
                                      </p:to>
                                    </p:set>
                                  </p:childTnLst>
                                </p:cTn>
                              </p:par>
                              <p:par>
                                <p:cTn id="26" presetID="2" presetClass="entr" presetSubtype="4" fill="hold" grpId="0" nodeType="withEffect">
                                  <p:stCondLst>
                                    <p:cond delay="0"/>
                                  </p:stCondLst>
                                  <p:childTnLst>
                                    <p:set>
                                      <p:cBhvr>
                                        <p:cTn id="27" dur="1" fill="hold">
                                          <p:stCondLst>
                                            <p:cond delay="0"/>
                                          </p:stCondLst>
                                        </p:cTn>
                                        <p:tgtEl>
                                          <p:spTgt spid="147463"/>
                                        </p:tgtEl>
                                        <p:attrNameLst>
                                          <p:attrName>style.visibility</p:attrName>
                                        </p:attrNameLst>
                                      </p:cBhvr>
                                      <p:to>
                                        <p:strVal val="visible"/>
                                      </p:to>
                                    </p:set>
                                    <p:anim calcmode="lin" valueType="num">
                                      <p:cBhvr additive="base">
                                        <p:cTn id="28" dur="500" fill="hold"/>
                                        <p:tgtEl>
                                          <p:spTgt spid="147463"/>
                                        </p:tgtEl>
                                        <p:attrNameLst>
                                          <p:attrName>ppt_x</p:attrName>
                                        </p:attrNameLst>
                                      </p:cBhvr>
                                      <p:tavLst>
                                        <p:tav tm="0">
                                          <p:val>
                                            <p:strVal val="#ppt_x"/>
                                          </p:val>
                                        </p:tav>
                                        <p:tav tm="100000">
                                          <p:val>
                                            <p:strVal val="#ppt_x"/>
                                          </p:val>
                                        </p:tav>
                                      </p:tavLst>
                                    </p:anim>
                                    <p:anim calcmode="lin" valueType="num">
                                      <p:cBhvr additive="base">
                                        <p:cTn id="29" dur="500" fill="hold"/>
                                        <p:tgtEl>
                                          <p:spTgt spid="147463"/>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500"/>
                            </p:stCondLst>
                            <p:childTnLst>
                              <p:par>
                                <p:cTn id="31" presetID="1" presetClass="entr" presetSubtype="0" fill="hold" grpId="0" nodeType="afterEffect">
                                  <p:stCondLst>
                                    <p:cond delay="0"/>
                                  </p:stCondLst>
                                  <p:childTnLst>
                                    <p:set>
                                      <p:cBhvr>
                                        <p:cTn id="32" dur="1" fill="hold">
                                          <p:stCondLst>
                                            <p:cond delay="499"/>
                                          </p:stCondLst>
                                        </p:cTn>
                                        <p:tgtEl>
                                          <p:spTgt spid="16445"/>
                                        </p:tgtEl>
                                        <p:attrNameLst>
                                          <p:attrName>style.visibility</p:attrName>
                                        </p:attrNameLst>
                                      </p:cBhvr>
                                      <p:to>
                                        <p:strVal val="visible"/>
                                      </p:to>
                                    </p:set>
                                  </p:childTnLst>
                                </p:cTn>
                              </p:par>
                            </p:childTnLst>
                          </p:cTn>
                        </p:par>
                        <p:par>
                          <p:cTn id="33" fill="hold" nodeType="afterGroup">
                            <p:stCondLst>
                              <p:cond delay="1000"/>
                            </p:stCondLst>
                            <p:childTnLst>
                              <p:par>
                                <p:cTn id="34" presetID="9" presetClass="entr" presetSubtype="0" fill="hold" grpId="0" nodeType="afterEffect">
                                  <p:stCondLst>
                                    <p:cond delay="0"/>
                                  </p:stCondLst>
                                  <p:childTnLst>
                                    <p:set>
                                      <p:cBhvr>
                                        <p:cTn id="35" dur="1" fill="hold">
                                          <p:stCondLst>
                                            <p:cond delay="0"/>
                                          </p:stCondLst>
                                        </p:cTn>
                                        <p:tgtEl>
                                          <p:spTgt spid="147466"/>
                                        </p:tgtEl>
                                        <p:attrNameLst>
                                          <p:attrName>style.visibility</p:attrName>
                                        </p:attrNameLst>
                                      </p:cBhvr>
                                      <p:to>
                                        <p:strVal val="visible"/>
                                      </p:to>
                                    </p:set>
                                    <p:animEffect transition="in" filter="dissolve">
                                      <p:cBhvr>
                                        <p:cTn id="36" dur="500"/>
                                        <p:tgtEl>
                                          <p:spTgt spid="14746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16412"/>
                                        </p:tgtEl>
                                        <p:attrNameLst>
                                          <p:attrName>style.visibility</p:attrName>
                                        </p:attrNameLst>
                                      </p:cBhvr>
                                      <p:to>
                                        <p:strVal val="visible"/>
                                      </p:to>
                                    </p:set>
                                    <p:anim calcmode="lin" valueType="num">
                                      <p:cBhvr>
                                        <p:cTn id="41" dur="500" fill="hold"/>
                                        <p:tgtEl>
                                          <p:spTgt spid="16412"/>
                                        </p:tgtEl>
                                        <p:attrNameLst>
                                          <p:attrName>ppt_w</p:attrName>
                                        </p:attrNameLst>
                                      </p:cBhvr>
                                      <p:tavLst>
                                        <p:tav tm="0">
                                          <p:val>
                                            <p:fltVal val="0"/>
                                          </p:val>
                                        </p:tav>
                                        <p:tav tm="100000">
                                          <p:val>
                                            <p:strVal val="#ppt_w"/>
                                          </p:val>
                                        </p:tav>
                                      </p:tavLst>
                                    </p:anim>
                                    <p:anim calcmode="lin" valueType="num">
                                      <p:cBhvr>
                                        <p:cTn id="42" dur="500" fill="hold"/>
                                        <p:tgtEl>
                                          <p:spTgt spid="16412"/>
                                        </p:tgtEl>
                                        <p:attrNameLst>
                                          <p:attrName>ppt_h</p:attrName>
                                        </p:attrNameLst>
                                      </p:cBhvr>
                                      <p:tavLst>
                                        <p:tav tm="0">
                                          <p:val>
                                            <p:fltVal val="0"/>
                                          </p:val>
                                        </p:tav>
                                        <p:tav tm="100000">
                                          <p:val>
                                            <p:strVal val="#ppt_h"/>
                                          </p:val>
                                        </p:tav>
                                      </p:tavLst>
                                    </p:anim>
                                  </p:childTnLst>
                                </p:cTn>
                              </p:par>
                            </p:childTnLst>
                          </p:cTn>
                        </p:par>
                        <p:par>
                          <p:cTn id="43" fill="hold" nodeType="afterGroup">
                            <p:stCondLst>
                              <p:cond delay="500"/>
                            </p:stCondLst>
                            <p:childTnLst>
                              <p:par>
                                <p:cTn id="44" presetID="23" presetClass="entr" presetSubtype="16" fill="hold" grpId="0" nodeType="afterEffect">
                                  <p:stCondLst>
                                    <p:cond delay="0"/>
                                  </p:stCondLst>
                                  <p:childTnLst>
                                    <p:set>
                                      <p:cBhvr>
                                        <p:cTn id="45" dur="1" fill="hold">
                                          <p:stCondLst>
                                            <p:cond delay="0"/>
                                          </p:stCondLst>
                                        </p:cTn>
                                        <p:tgtEl>
                                          <p:spTgt spid="16392"/>
                                        </p:tgtEl>
                                        <p:attrNameLst>
                                          <p:attrName>style.visibility</p:attrName>
                                        </p:attrNameLst>
                                      </p:cBhvr>
                                      <p:to>
                                        <p:strVal val="visible"/>
                                      </p:to>
                                    </p:set>
                                    <p:anim calcmode="lin" valueType="num">
                                      <p:cBhvr>
                                        <p:cTn id="46" dur="500" fill="hold"/>
                                        <p:tgtEl>
                                          <p:spTgt spid="16392"/>
                                        </p:tgtEl>
                                        <p:attrNameLst>
                                          <p:attrName>ppt_w</p:attrName>
                                        </p:attrNameLst>
                                      </p:cBhvr>
                                      <p:tavLst>
                                        <p:tav tm="0">
                                          <p:val>
                                            <p:fltVal val="0"/>
                                          </p:val>
                                        </p:tav>
                                        <p:tav tm="100000">
                                          <p:val>
                                            <p:strVal val="#ppt_w"/>
                                          </p:val>
                                        </p:tav>
                                      </p:tavLst>
                                    </p:anim>
                                    <p:anim calcmode="lin" valueType="num">
                                      <p:cBhvr>
                                        <p:cTn id="47" dur="500" fill="hold"/>
                                        <p:tgtEl>
                                          <p:spTgt spid="16392"/>
                                        </p:tgtEl>
                                        <p:attrNameLst>
                                          <p:attrName>ppt_h</p:attrName>
                                        </p:attrNameLst>
                                      </p:cBhvr>
                                      <p:tavLst>
                                        <p:tav tm="0">
                                          <p:val>
                                            <p:fltVal val="0"/>
                                          </p:val>
                                        </p:tav>
                                        <p:tav tm="100000">
                                          <p:val>
                                            <p:strVal val="#ppt_h"/>
                                          </p:val>
                                        </p:tav>
                                      </p:tavLst>
                                    </p:anim>
                                  </p:childTnLst>
                                </p:cTn>
                              </p:par>
                            </p:childTnLst>
                          </p:cTn>
                        </p:par>
                        <p:par>
                          <p:cTn id="48" fill="hold" nodeType="afterGroup">
                            <p:stCondLst>
                              <p:cond delay="1000"/>
                            </p:stCondLst>
                            <p:childTnLst>
                              <p:par>
                                <p:cTn id="49" presetID="2" presetClass="entr" presetSubtype="4" fill="hold" grpId="0" nodeType="afterEffect">
                                  <p:stCondLst>
                                    <p:cond delay="0"/>
                                  </p:stCondLst>
                                  <p:childTnLst>
                                    <p:set>
                                      <p:cBhvr>
                                        <p:cTn id="50" dur="1" fill="hold">
                                          <p:stCondLst>
                                            <p:cond delay="0"/>
                                          </p:stCondLst>
                                        </p:cTn>
                                        <p:tgtEl>
                                          <p:spTgt spid="147464"/>
                                        </p:tgtEl>
                                        <p:attrNameLst>
                                          <p:attrName>style.visibility</p:attrName>
                                        </p:attrNameLst>
                                      </p:cBhvr>
                                      <p:to>
                                        <p:strVal val="visible"/>
                                      </p:to>
                                    </p:set>
                                    <p:anim calcmode="lin" valueType="num">
                                      <p:cBhvr additive="base">
                                        <p:cTn id="51" dur="500" fill="hold"/>
                                        <p:tgtEl>
                                          <p:spTgt spid="147464"/>
                                        </p:tgtEl>
                                        <p:attrNameLst>
                                          <p:attrName>ppt_x</p:attrName>
                                        </p:attrNameLst>
                                      </p:cBhvr>
                                      <p:tavLst>
                                        <p:tav tm="0">
                                          <p:val>
                                            <p:strVal val="#ppt_x"/>
                                          </p:val>
                                        </p:tav>
                                        <p:tav tm="100000">
                                          <p:val>
                                            <p:strVal val="#ppt_x"/>
                                          </p:val>
                                        </p:tav>
                                      </p:tavLst>
                                    </p:anim>
                                    <p:anim calcmode="lin" valueType="num">
                                      <p:cBhvr additive="base">
                                        <p:cTn id="52" dur="500" fill="hold"/>
                                        <p:tgtEl>
                                          <p:spTgt spid="147464"/>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16445"/>
                                        </p:tgtEl>
                                        <p:attrNameLst>
                                          <p:attrName>style.visibility</p:attrName>
                                        </p:attrNameLst>
                                      </p:cBhvr>
                                      <p:to>
                                        <p:strVal val="hidden"/>
                                      </p:to>
                                    </p:set>
                                  </p:childTnLst>
                                </p:cTn>
                              </p:par>
                              <p:par>
                                <p:cTn id="57" presetID="23" presetClass="entr" presetSubtype="16" fill="hold" grpId="0" nodeType="withEffect">
                                  <p:stCondLst>
                                    <p:cond delay="0"/>
                                  </p:stCondLst>
                                  <p:childTnLst>
                                    <p:set>
                                      <p:cBhvr>
                                        <p:cTn id="58" dur="1" fill="hold">
                                          <p:stCondLst>
                                            <p:cond delay="0"/>
                                          </p:stCondLst>
                                        </p:cTn>
                                        <p:tgtEl>
                                          <p:spTgt spid="16446"/>
                                        </p:tgtEl>
                                        <p:attrNameLst>
                                          <p:attrName>style.visibility</p:attrName>
                                        </p:attrNameLst>
                                      </p:cBhvr>
                                      <p:to>
                                        <p:strVal val="visible"/>
                                      </p:to>
                                    </p:set>
                                    <p:anim calcmode="lin" valueType="num">
                                      <p:cBhvr>
                                        <p:cTn id="59" dur="500" fill="hold"/>
                                        <p:tgtEl>
                                          <p:spTgt spid="16446"/>
                                        </p:tgtEl>
                                        <p:attrNameLst>
                                          <p:attrName>ppt_w</p:attrName>
                                        </p:attrNameLst>
                                      </p:cBhvr>
                                      <p:tavLst>
                                        <p:tav tm="0">
                                          <p:val>
                                            <p:fltVal val="0"/>
                                          </p:val>
                                        </p:tav>
                                        <p:tav tm="100000">
                                          <p:val>
                                            <p:strVal val="#ppt_w"/>
                                          </p:val>
                                        </p:tav>
                                      </p:tavLst>
                                    </p:anim>
                                    <p:anim calcmode="lin" valueType="num">
                                      <p:cBhvr>
                                        <p:cTn id="60" dur="500" fill="hold"/>
                                        <p:tgtEl>
                                          <p:spTgt spid="16446"/>
                                        </p:tgtEl>
                                        <p:attrNameLst>
                                          <p:attrName>ppt_h</p:attrName>
                                        </p:attrNameLst>
                                      </p:cBhvr>
                                      <p:tavLst>
                                        <p:tav tm="0">
                                          <p:val>
                                            <p:fltVal val="0"/>
                                          </p:val>
                                        </p:tav>
                                        <p:tav tm="100000">
                                          <p:val>
                                            <p:strVal val="#ppt_h"/>
                                          </p:val>
                                        </p:tav>
                                      </p:tavLst>
                                    </p:anim>
                                  </p:childTnLst>
                                </p:cTn>
                              </p:par>
                            </p:childTnLst>
                          </p:cTn>
                        </p:par>
                        <p:par>
                          <p:cTn id="61" fill="hold" nodeType="afterGroup">
                            <p:stCondLst>
                              <p:cond delay="500"/>
                            </p:stCondLst>
                            <p:childTnLst>
                              <p:par>
                                <p:cTn id="62" presetID="9" presetClass="entr" presetSubtype="0" fill="hold" grpId="0" nodeType="afterEffect">
                                  <p:stCondLst>
                                    <p:cond delay="0"/>
                                  </p:stCondLst>
                                  <p:childTnLst>
                                    <p:set>
                                      <p:cBhvr>
                                        <p:cTn id="63" dur="1" fill="hold">
                                          <p:stCondLst>
                                            <p:cond delay="0"/>
                                          </p:stCondLst>
                                        </p:cTn>
                                        <p:tgtEl>
                                          <p:spTgt spid="147468"/>
                                        </p:tgtEl>
                                        <p:attrNameLst>
                                          <p:attrName>style.visibility</p:attrName>
                                        </p:attrNameLst>
                                      </p:cBhvr>
                                      <p:to>
                                        <p:strVal val="visible"/>
                                      </p:to>
                                    </p:set>
                                    <p:animEffect transition="in" filter="dissolve">
                                      <p:cBhvr>
                                        <p:cTn id="64" dur="500"/>
                                        <p:tgtEl>
                                          <p:spTgt spid="147468"/>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164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2" grpId="0" autoUpdateAnimBg="0"/>
      <p:bldP spid="147463" grpId="0" autoUpdateAnimBg="0"/>
      <p:bldP spid="147464" grpId="0" autoUpdateAnimBg="0"/>
      <p:bldP spid="16392" grpId="0" autoUpdateAnimBg="0"/>
      <p:bldP spid="147466" grpId="0" autoUpdateAnimBg="0"/>
      <p:bldP spid="147467" grpId="0" autoUpdateAnimBg="0"/>
      <p:bldP spid="147468" grpId="0" autoUpdateAnimBg="0"/>
      <p:bldP spid="16412" grpId="0" animBg="1"/>
      <p:bldP spid="147515" grpId="0" animBg="1"/>
      <p:bldP spid="16444" grpId="0" animBg="1" autoUpdateAnimBg="0"/>
      <p:bldP spid="16444" grpId="1" animBg="1"/>
      <p:bldP spid="16445" grpId="0" animBg="1" autoUpdateAnimBg="0"/>
      <p:bldP spid="16445" grpId="1" animBg="1"/>
      <p:bldP spid="16446" grpId="0" animBg="1" autoUpdateAnimBg="0"/>
      <p:bldP spid="16446"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AutoShape 35"/>
          <p:cNvSpPr>
            <a:spLocks noChangeArrowheads="1"/>
          </p:cNvSpPr>
          <p:nvPr/>
        </p:nvSpPr>
        <p:spPr bwMode="auto">
          <a:xfrm>
            <a:off x="7010400" y="228600"/>
            <a:ext cx="1905000" cy="838200"/>
          </a:xfrm>
          <a:prstGeom prst="roundRect">
            <a:avLst>
              <a:gd name="adj" fmla="val 16667"/>
            </a:avLst>
          </a:prstGeom>
          <a:noFill/>
          <a:ln w="15875">
            <a:solidFill>
              <a:schemeClr val="tx2"/>
            </a:solidFill>
            <a:prstDash val="sysDot"/>
            <a:round/>
            <a:headEnd/>
            <a:tailEnd/>
          </a:ln>
          <a:extLst>
            <a:ext uri="{909E8E84-426E-40DD-AFC4-6F175D3DCCD1}">
              <a14:hiddenFill xmlns:a14="http://schemas.microsoft.com/office/drawing/2010/main">
                <a:solidFill>
                  <a:srgbClr val="FFCC99"/>
                </a:solidFill>
              </a14:hiddenFill>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165891" name="Text Box 36"/>
          <p:cNvSpPr txBox="1">
            <a:spLocks noChangeArrowheads="1"/>
          </p:cNvSpPr>
          <p:nvPr/>
        </p:nvSpPr>
        <p:spPr bwMode="auto">
          <a:xfrm>
            <a:off x="7162800" y="3048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1600" b="1" dirty="0">
                <a:solidFill>
                  <a:schemeClr val="tx2"/>
                </a:solidFill>
              </a:rPr>
              <a:t>Jane Austen (Creator)</a:t>
            </a:r>
          </a:p>
        </p:txBody>
      </p:sp>
      <p:sp>
        <p:nvSpPr>
          <p:cNvPr id="68612" name="AutoShape 35"/>
          <p:cNvSpPr>
            <a:spLocks noChangeArrowheads="1"/>
          </p:cNvSpPr>
          <p:nvPr/>
        </p:nvSpPr>
        <p:spPr bwMode="auto">
          <a:xfrm>
            <a:off x="7010400" y="1371600"/>
            <a:ext cx="1905000" cy="762000"/>
          </a:xfrm>
          <a:prstGeom prst="roundRect">
            <a:avLst>
              <a:gd name="adj" fmla="val 16667"/>
            </a:avLst>
          </a:prstGeom>
          <a:solidFill>
            <a:srgbClr val="CCFFCC"/>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13" name="Text Box 36"/>
          <p:cNvSpPr txBox="1">
            <a:spLocks noChangeArrowheads="1"/>
          </p:cNvSpPr>
          <p:nvPr/>
        </p:nvSpPr>
        <p:spPr bwMode="auto">
          <a:xfrm>
            <a:off x="7162800" y="13716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Spoken word in English (E)</a:t>
            </a:r>
          </a:p>
        </p:txBody>
      </p:sp>
      <p:sp>
        <p:nvSpPr>
          <p:cNvPr id="68614" name="AutoShape 35"/>
          <p:cNvSpPr>
            <a:spLocks noChangeArrowheads="1"/>
          </p:cNvSpPr>
          <p:nvPr/>
        </p:nvSpPr>
        <p:spPr bwMode="auto">
          <a:xfrm>
            <a:off x="7162800" y="3276600"/>
            <a:ext cx="1905000" cy="762000"/>
          </a:xfrm>
          <a:prstGeom prst="roundRect">
            <a:avLst>
              <a:gd name="adj" fmla="val 16667"/>
            </a:avLst>
          </a:prstGeom>
          <a:solidFill>
            <a:srgbClr val="FFCCFF"/>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15" name="Text Box 36"/>
          <p:cNvSpPr txBox="1">
            <a:spLocks noChangeArrowheads="1"/>
          </p:cNvSpPr>
          <p:nvPr/>
        </p:nvSpPr>
        <p:spPr bwMode="auto">
          <a:xfrm>
            <a:off x="7315200" y="32766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Audio Pub. Co. 2006 (M)</a:t>
            </a:r>
          </a:p>
        </p:txBody>
      </p:sp>
      <p:sp>
        <p:nvSpPr>
          <p:cNvPr id="68616" name="AutoShape 35"/>
          <p:cNvSpPr>
            <a:spLocks noChangeArrowheads="1"/>
          </p:cNvSpPr>
          <p:nvPr/>
        </p:nvSpPr>
        <p:spPr bwMode="auto">
          <a:xfrm>
            <a:off x="5257800" y="5181600"/>
            <a:ext cx="1905000" cy="533400"/>
          </a:xfrm>
          <a:prstGeom prst="roundRect">
            <a:avLst>
              <a:gd name="adj" fmla="val 16667"/>
            </a:avLst>
          </a:prstGeom>
          <a:solidFill>
            <a:srgbClr val="FFFFCC"/>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17" name="Text Box 36"/>
          <p:cNvSpPr txBox="1">
            <a:spLocks noChangeArrowheads="1"/>
          </p:cNvSpPr>
          <p:nvPr/>
        </p:nvSpPr>
        <p:spPr bwMode="auto">
          <a:xfrm>
            <a:off x="5486400" y="5302250"/>
            <a:ext cx="1600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Owned by LC (I)</a:t>
            </a:r>
          </a:p>
        </p:txBody>
      </p:sp>
      <p:sp>
        <p:nvSpPr>
          <p:cNvPr id="68618" name="AutoShape 35"/>
          <p:cNvSpPr>
            <a:spLocks noChangeArrowheads="1"/>
          </p:cNvSpPr>
          <p:nvPr/>
        </p:nvSpPr>
        <p:spPr bwMode="auto">
          <a:xfrm>
            <a:off x="1676400" y="304800"/>
            <a:ext cx="1905000" cy="762000"/>
          </a:xfrm>
          <a:prstGeom prst="roundRect">
            <a:avLst>
              <a:gd name="adj" fmla="val 16667"/>
            </a:avLst>
          </a:prstGeom>
          <a:solidFill>
            <a:srgbClr val="99CCFF"/>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19" name="Text Box 36"/>
          <p:cNvSpPr txBox="1">
            <a:spLocks noChangeArrowheads="1"/>
          </p:cNvSpPr>
          <p:nvPr/>
        </p:nvSpPr>
        <p:spPr bwMode="auto">
          <a:xfrm>
            <a:off x="1828800" y="3048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Pride and prejudice (</a:t>
            </a:r>
            <a:r>
              <a:rPr lang="en-US" altLang="en-US" sz="1600" dirty="0" smtClean="0"/>
              <a:t>W)</a:t>
            </a:r>
            <a:endParaRPr lang="en-US" altLang="en-US" sz="1600" dirty="0"/>
          </a:p>
        </p:txBody>
      </p:sp>
      <p:sp>
        <p:nvSpPr>
          <p:cNvPr id="68620" name="AutoShape 35"/>
          <p:cNvSpPr>
            <a:spLocks noChangeArrowheads="1"/>
          </p:cNvSpPr>
          <p:nvPr/>
        </p:nvSpPr>
        <p:spPr bwMode="auto">
          <a:xfrm>
            <a:off x="4648200" y="1371600"/>
            <a:ext cx="1905000" cy="762000"/>
          </a:xfrm>
          <a:prstGeom prst="roundRect">
            <a:avLst>
              <a:gd name="adj" fmla="val 16667"/>
            </a:avLst>
          </a:prstGeom>
          <a:solidFill>
            <a:srgbClr val="CCFFCC"/>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21" name="Text Box 36"/>
          <p:cNvSpPr txBox="1">
            <a:spLocks noChangeArrowheads="1"/>
          </p:cNvSpPr>
          <p:nvPr/>
        </p:nvSpPr>
        <p:spPr bwMode="auto">
          <a:xfrm>
            <a:off x="4800600" y="13716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Text in French translation (E)</a:t>
            </a:r>
          </a:p>
        </p:txBody>
      </p:sp>
      <p:sp>
        <p:nvSpPr>
          <p:cNvPr id="68622" name="AutoShape 35"/>
          <p:cNvSpPr>
            <a:spLocks noChangeArrowheads="1"/>
          </p:cNvSpPr>
          <p:nvPr/>
        </p:nvSpPr>
        <p:spPr bwMode="auto">
          <a:xfrm>
            <a:off x="152400" y="1447800"/>
            <a:ext cx="1905000" cy="762000"/>
          </a:xfrm>
          <a:prstGeom prst="roundRect">
            <a:avLst>
              <a:gd name="adj" fmla="val 16667"/>
            </a:avLst>
          </a:prstGeom>
          <a:solidFill>
            <a:srgbClr val="CCFFCC"/>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23" name="Text Box 36"/>
          <p:cNvSpPr txBox="1">
            <a:spLocks noChangeArrowheads="1"/>
          </p:cNvSpPr>
          <p:nvPr/>
        </p:nvSpPr>
        <p:spPr bwMode="auto">
          <a:xfrm>
            <a:off x="304800" y="14478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Text in original English (E)</a:t>
            </a:r>
          </a:p>
        </p:txBody>
      </p:sp>
      <p:sp>
        <p:nvSpPr>
          <p:cNvPr id="68624" name="AutoShape 35"/>
          <p:cNvSpPr>
            <a:spLocks noChangeArrowheads="1"/>
          </p:cNvSpPr>
          <p:nvPr/>
        </p:nvSpPr>
        <p:spPr bwMode="auto">
          <a:xfrm>
            <a:off x="4953000" y="3276600"/>
            <a:ext cx="1905000" cy="762000"/>
          </a:xfrm>
          <a:prstGeom prst="roundRect">
            <a:avLst>
              <a:gd name="adj" fmla="val 16667"/>
            </a:avLst>
          </a:prstGeom>
          <a:solidFill>
            <a:srgbClr val="FFCCFF"/>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25" name="Text Box 36"/>
          <p:cNvSpPr txBox="1">
            <a:spLocks noChangeArrowheads="1"/>
          </p:cNvSpPr>
          <p:nvPr/>
        </p:nvSpPr>
        <p:spPr bwMode="auto">
          <a:xfrm>
            <a:off x="5105400" y="32766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Editions ABC, 2002 (M)</a:t>
            </a:r>
          </a:p>
        </p:txBody>
      </p:sp>
      <p:sp>
        <p:nvSpPr>
          <p:cNvPr id="68626" name="AutoShape 35"/>
          <p:cNvSpPr>
            <a:spLocks noChangeArrowheads="1"/>
          </p:cNvSpPr>
          <p:nvPr/>
        </p:nvSpPr>
        <p:spPr bwMode="auto">
          <a:xfrm>
            <a:off x="152400" y="3429000"/>
            <a:ext cx="1905000" cy="762000"/>
          </a:xfrm>
          <a:prstGeom prst="roundRect">
            <a:avLst>
              <a:gd name="adj" fmla="val 16667"/>
            </a:avLst>
          </a:prstGeom>
          <a:solidFill>
            <a:srgbClr val="FFCCFF"/>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27" name="Text Box 36"/>
          <p:cNvSpPr txBox="1">
            <a:spLocks noChangeArrowheads="1"/>
          </p:cNvSpPr>
          <p:nvPr/>
        </p:nvSpPr>
        <p:spPr bwMode="auto">
          <a:xfrm>
            <a:off x="304800" y="34290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T. Edgerton, 1813 (M)</a:t>
            </a:r>
          </a:p>
        </p:txBody>
      </p:sp>
      <p:sp>
        <p:nvSpPr>
          <p:cNvPr id="68628" name="AutoShape 35"/>
          <p:cNvSpPr>
            <a:spLocks noChangeArrowheads="1"/>
          </p:cNvSpPr>
          <p:nvPr/>
        </p:nvSpPr>
        <p:spPr bwMode="auto">
          <a:xfrm>
            <a:off x="6934200" y="5791200"/>
            <a:ext cx="1676400" cy="657225"/>
          </a:xfrm>
          <a:prstGeom prst="roundRect">
            <a:avLst>
              <a:gd name="adj" fmla="val 16667"/>
            </a:avLst>
          </a:prstGeom>
          <a:solidFill>
            <a:srgbClr val="FFFFCC"/>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29" name="Text Box 36"/>
          <p:cNvSpPr txBox="1">
            <a:spLocks noChangeArrowheads="1"/>
          </p:cNvSpPr>
          <p:nvPr/>
        </p:nvSpPr>
        <p:spPr bwMode="auto">
          <a:xfrm>
            <a:off x="7239000" y="57912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Owned by NLSBPH (I)</a:t>
            </a:r>
          </a:p>
        </p:txBody>
      </p:sp>
      <p:sp>
        <p:nvSpPr>
          <p:cNvPr id="68630" name="AutoShape 35"/>
          <p:cNvSpPr>
            <a:spLocks noChangeArrowheads="1"/>
          </p:cNvSpPr>
          <p:nvPr/>
        </p:nvSpPr>
        <p:spPr bwMode="auto">
          <a:xfrm>
            <a:off x="1295400" y="3962400"/>
            <a:ext cx="1752600" cy="685800"/>
          </a:xfrm>
          <a:prstGeom prst="roundRect">
            <a:avLst>
              <a:gd name="adj" fmla="val 16667"/>
            </a:avLst>
          </a:prstGeom>
          <a:solidFill>
            <a:srgbClr val="FFCCFF"/>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31" name="Text Box 36"/>
          <p:cNvSpPr txBox="1">
            <a:spLocks noChangeArrowheads="1"/>
          </p:cNvSpPr>
          <p:nvPr/>
        </p:nvSpPr>
        <p:spPr bwMode="auto">
          <a:xfrm>
            <a:off x="1447800" y="3990975"/>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Gutenberg.org, 1998 (M)</a:t>
            </a:r>
          </a:p>
        </p:txBody>
      </p:sp>
      <p:sp>
        <p:nvSpPr>
          <p:cNvPr id="68632" name="AutoShape 35"/>
          <p:cNvSpPr>
            <a:spLocks noChangeArrowheads="1"/>
          </p:cNvSpPr>
          <p:nvPr/>
        </p:nvSpPr>
        <p:spPr bwMode="auto">
          <a:xfrm>
            <a:off x="1905000" y="5181600"/>
            <a:ext cx="1905000" cy="533400"/>
          </a:xfrm>
          <a:prstGeom prst="roundRect">
            <a:avLst>
              <a:gd name="adj" fmla="val 16667"/>
            </a:avLst>
          </a:prstGeom>
          <a:solidFill>
            <a:srgbClr val="FFFFCC"/>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33" name="Text Box 36"/>
          <p:cNvSpPr txBox="1">
            <a:spLocks noChangeArrowheads="1"/>
          </p:cNvSpPr>
          <p:nvPr/>
        </p:nvSpPr>
        <p:spPr bwMode="auto">
          <a:xfrm>
            <a:off x="2057400" y="5257800"/>
            <a:ext cx="1600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Owned by ? (I)</a:t>
            </a:r>
          </a:p>
        </p:txBody>
      </p:sp>
      <p:sp>
        <p:nvSpPr>
          <p:cNvPr id="68634" name="AutoShape 35"/>
          <p:cNvSpPr>
            <a:spLocks noChangeArrowheads="1"/>
          </p:cNvSpPr>
          <p:nvPr/>
        </p:nvSpPr>
        <p:spPr bwMode="auto">
          <a:xfrm>
            <a:off x="3429000" y="5791200"/>
            <a:ext cx="1905000" cy="581025"/>
          </a:xfrm>
          <a:prstGeom prst="roundRect">
            <a:avLst>
              <a:gd name="adj" fmla="val 16667"/>
            </a:avLst>
          </a:prstGeom>
          <a:solidFill>
            <a:srgbClr val="FFFFCC"/>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35" name="Text Box 36"/>
          <p:cNvSpPr txBox="1">
            <a:spLocks noChangeArrowheads="1"/>
          </p:cNvSpPr>
          <p:nvPr/>
        </p:nvSpPr>
        <p:spPr bwMode="auto">
          <a:xfrm>
            <a:off x="3581400" y="57912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Owned by LC with barcode (I)</a:t>
            </a:r>
          </a:p>
        </p:txBody>
      </p:sp>
      <p:sp>
        <p:nvSpPr>
          <p:cNvPr id="68636" name="AutoShape 35"/>
          <p:cNvSpPr>
            <a:spLocks noChangeArrowheads="1"/>
          </p:cNvSpPr>
          <p:nvPr/>
        </p:nvSpPr>
        <p:spPr bwMode="auto">
          <a:xfrm>
            <a:off x="152400" y="5791200"/>
            <a:ext cx="1905000" cy="657225"/>
          </a:xfrm>
          <a:prstGeom prst="roundRect">
            <a:avLst>
              <a:gd name="adj" fmla="val 16667"/>
            </a:avLst>
          </a:prstGeom>
          <a:solidFill>
            <a:srgbClr val="FFFFCC"/>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37" name="Text Box 36"/>
          <p:cNvSpPr txBox="1">
            <a:spLocks noChangeArrowheads="1"/>
          </p:cNvSpPr>
          <p:nvPr/>
        </p:nvSpPr>
        <p:spPr bwMode="auto">
          <a:xfrm>
            <a:off x="304800" y="5791200"/>
            <a:ext cx="1600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1 Owned by LC with condition (I)</a:t>
            </a:r>
          </a:p>
        </p:txBody>
      </p:sp>
      <p:sp>
        <p:nvSpPr>
          <p:cNvPr id="68638" name="AutoShape 35"/>
          <p:cNvSpPr>
            <a:spLocks noChangeArrowheads="1"/>
          </p:cNvSpPr>
          <p:nvPr/>
        </p:nvSpPr>
        <p:spPr bwMode="auto">
          <a:xfrm>
            <a:off x="3048000" y="3276600"/>
            <a:ext cx="1752600" cy="914400"/>
          </a:xfrm>
          <a:prstGeom prst="roundRect">
            <a:avLst>
              <a:gd name="adj" fmla="val 16667"/>
            </a:avLst>
          </a:prstGeom>
          <a:solidFill>
            <a:srgbClr val="FFCCFF"/>
          </a:solidFill>
          <a:ln w="9525">
            <a:solidFill>
              <a:schemeClr val="tx1"/>
            </a:solidFill>
            <a:round/>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68639" name="Text Box 36"/>
          <p:cNvSpPr txBox="1">
            <a:spLocks noChangeArrowheads="1"/>
          </p:cNvSpPr>
          <p:nvPr/>
        </p:nvSpPr>
        <p:spPr bwMode="auto">
          <a:xfrm>
            <a:off x="3048000" y="3276600"/>
            <a:ext cx="16002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1600" dirty="0"/>
              <a:t>Art Cannot Be Damaged, Inc., 2009 (M)</a:t>
            </a:r>
          </a:p>
        </p:txBody>
      </p:sp>
      <p:sp>
        <p:nvSpPr>
          <p:cNvPr id="165920" name="Line 32"/>
          <p:cNvSpPr>
            <a:spLocks noChangeShapeType="1"/>
          </p:cNvSpPr>
          <p:nvPr/>
        </p:nvSpPr>
        <p:spPr bwMode="auto">
          <a:xfrm>
            <a:off x="3581400" y="609600"/>
            <a:ext cx="3429000" cy="0"/>
          </a:xfrm>
          <a:prstGeom prst="line">
            <a:avLst/>
          </a:prstGeom>
          <a:noFill/>
          <a:ln w="9525">
            <a:solidFill>
              <a:schemeClr val="tx2"/>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1" name="Line 33"/>
          <p:cNvSpPr>
            <a:spLocks noChangeShapeType="1"/>
          </p:cNvSpPr>
          <p:nvPr/>
        </p:nvSpPr>
        <p:spPr bwMode="auto">
          <a:xfrm flipV="1">
            <a:off x="1981200" y="1066800"/>
            <a:ext cx="304800" cy="3810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2" name="Line 34"/>
          <p:cNvSpPr>
            <a:spLocks noChangeShapeType="1"/>
          </p:cNvSpPr>
          <p:nvPr/>
        </p:nvSpPr>
        <p:spPr bwMode="auto">
          <a:xfrm>
            <a:off x="3581400" y="914400"/>
            <a:ext cx="3429000" cy="5334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3" name="Line 35"/>
          <p:cNvSpPr>
            <a:spLocks noChangeShapeType="1"/>
          </p:cNvSpPr>
          <p:nvPr/>
        </p:nvSpPr>
        <p:spPr bwMode="auto">
          <a:xfrm>
            <a:off x="3581400" y="990600"/>
            <a:ext cx="1143000" cy="4572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4" name="Line 36"/>
          <p:cNvSpPr>
            <a:spLocks noChangeShapeType="1"/>
          </p:cNvSpPr>
          <p:nvPr/>
        </p:nvSpPr>
        <p:spPr bwMode="auto">
          <a:xfrm>
            <a:off x="2057400" y="1905000"/>
            <a:ext cx="1219200" cy="1371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5" name="Line 37"/>
          <p:cNvSpPr>
            <a:spLocks noChangeShapeType="1"/>
          </p:cNvSpPr>
          <p:nvPr/>
        </p:nvSpPr>
        <p:spPr bwMode="auto">
          <a:xfrm>
            <a:off x="2057400" y="2057400"/>
            <a:ext cx="304800" cy="19050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6" name="Line 38"/>
          <p:cNvSpPr>
            <a:spLocks noChangeShapeType="1"/>
          </p:cNvSpPr>
          <p:nvPr/>
        </p:nvSpPr>
        <p:spPr bwMode="auto">
          <a:xfrm flipH="1">
            <a:off x="304800" y="2209800"/>
            <a:ext cx="1447800" cy="12954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7" name="Line 39"/>
          <p:cNvSpPr>
            <a:spLocks noChangeShapeType="1"/>
          </p:cNvSpPr>
          <p:nvPr/>
        </p:nvSpPr>
        <p:spPr bwMode="auto">
          <a:xfrm>
            <a:off x="4953000" y="2133600"/>
            <a:ext cx="533400" cy="11430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8" name="Line 40"/>
          <p:cNvSpPr>
            <a:spLocks noChangeShapeType="1"/>
          </p:cNvSpPr>
          <p:nvPr/>
        </p:nvSpPr>
        <p:spPr bwMode="auto">
          <a:xfrm>
            <a:off x="7467600" y="2133600"/>
            <a:ext cx="762000" cy="11430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49" name="Line 41"/>
          <p:cNvSpPr>
            <a:spLocks noChangeShapeType="1"/>
          </p:cNvSpPr>
          <p:nvPr/>
        </p:nvSpPr>
        <p:spPr bwMode="auto">
          <a:xfrm>
            <a:off x="7924800" y="4038600"/>
            <a:ext cx="38100" cy="1752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50" name="Line 42"/>
          <p:cNvSpPr>
            <a:spLocks noChangeShapeType="1"/>
          </p:cNvSpPr>
          <p:nvPr/>
        </p:nvSpPr>
        <p:spPr bwMode="auto">
          <a:xfrm>
            <a:off x="6019800" y="4038600"/>
            <a:ext cx="0" cy="11430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51" name="Line 43"/>
          <p:cNvSpPr>
            <a:spLocks noChangeShapeType="1"/>
          </p:cNvSpPr>
          <p:nvPr/>
        </p:nvSpPr>
        <p:spPr bwMode="auto">
          <a:xfrm>
            <a:off x="4038600" y="4191000"/>
            <a:ext cx="419100" cy="16002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52" name="Line 44"/>
          <p:cNvSpPr>
            <a:spLocks noChangeShapeType="1"/>
          </p:cNvSpPr>
          <p:nvPr/>
        </p:nvSpPr>
        <p:spPr bwMode="auto">
          <a:xfrm>
            <a:off x="762000" y="4191000"/>
            <a:ext cx="152400" cy="16002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8653" name="Line 45"/>
          <p:cNvSpPr>
            <a:spLocks noChangeShapeType="1"/>
          </p:cNvSpPr>
          <p:nvPr/>
        </p:nvSpPr>
        <p:spPr bwMode="auto">
          <a:xfrm>
            <a:off x="2438400" y="4686300"/>
            <a:ext cx="76200" cy="4953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65934" name="Text Box 46"/>
          <p:cNvSpPr txBox="1">
            <a:spLocks noChangeArrowheads="1"/>
          </p:cNvSpPr>
          <p:nvPr/>
        </p:nvSpPr>
        <p:spPr bwMode="auto">
          <a:xfrm>
            <a:off x="3962400" y="228600"/>
            <a:ext cx="2895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000" b="1" dirty="0">
                <a:solidFill>
                  <a:schemeClr val="tx2"/>
                </a:solidFill>
              </a:rPr>
              <a:t>Created by</a:t>
            </a:r>
          </a:p>
        </p:txBody>
      </p:sp>
      <p:sp>
        <p:nvSpPr>
          <p:cNvPr id="68655" name="Text Box 47"/>
          <p:cNvSpPr txBox="1">
            <a:spLocks noChangeArrowheads="1"/>
          </p:cNvSpPr>
          <p:nvPr/>
        </p:nvSpPr>
        <p:spPr bwMode="auto">
          <a:xfrm>
            <a:off x="2514600" y="1066800"/>
            <a:ext cx="5181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2000" b="1" dirty="0">
                <a:solidFill>
                  <a:schemeClr val="tx2"/>
                </a:solidFill>
              </a:rPr>
              <a:t>Is Expressed by</a:t>
            </a:r>
          </a:p>
        </p:txBody>
      </p:sp>
      <p:sp>
        <p:nvSpPr>
          <p:cNvPr id="68656" name="Text Box 48"/>
          <p:cNvSpPr txBox="1">
            <a:spLocks noChangeArrowheads="1"/>
          </p:cNvSpPr>
          <p:nvPr/>
        </p:nvSpPr>
        <p:spPr bwMode="auto">
          <a:xfrm>
            <a:off x="1905000" y="2452688"/>
            <a:ext cx="5943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2000" b="1" dirty="0">
                <a:solidFill>
                  <a:schemeClr val="tx2"/>
                </a:solidFill>
              </a:rPr>
              <a:t>Is Manifested by</a:t>
            </a:r>
          </a:p>
        </p:txBody>
      </p:sp>
      <p:sp>
        <p:nvSpPr>
          <p:cNvPr id="68657" name="Text Box 49"/>
          <p:cNvSpPr txBox="1">
            <a:spLocks noChangeArrowheads="1"/>
          </p:cNvSpPr>
          <p:nvPr/>
        </p:nvSpPr>
        <p:spPr bwMode="auto">
          <a:xfrm>
            <a:off x="1981200" y="4738688"/>
            <a:ext cx="5943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Tx/>
              <a:buNone/>
            </a:pPr>
            <a:r>
              <a:rPr lang="en-US" altLang="en-US" sz="2000" b="1" dirty="0">
                <a:solidFill>
                  <a:schemeClr val="tx2"/>
                </a:solidFill>
              </a:rPr>
              <a:t>Is Exemplified by</a:t>
            </a:r>
          </a:p>
        </p:txBody>
      </p:sp>
      <p:sp>
        <p:nvSpPr>
          <p:cNvPr id="6865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C7C6E12E-DDAA-4714-BA11-527AA42D4DC2}" type="slidenum">
              <a:rPr lang="en-US" altLang="en-US" sz="1400" smtClean="0"/>
              <a:pPr eaLnBrk="1" hangingPunct="1">
                <a:spcBef>
                  <a:spcPct val="0"/>
                </a:spcBef>
                <a:buClrTx/>
                <a:buSzTx/>
                <a:buFontTx/>
                <a:buNone/>
              </a:pPr>
              <a:t>65</a:t>
            </a:fld>
            <a:endParaRPr lang="en-US" altLang="en-US" sz="1400" dirty="0" smtClean="0"/>
          </a:p>
        </p:txBody>
      </p:sp>
    </p:spTree>
    <p:extLst>
      <p:ext uri="{BB962C8B-B14F-4D97-AF65-F5344CB8AC3E}">
        <p14:creationId xmlns:p14="http://schemas.microsoft.com/office/powerpoint/2010/main" val="64058837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59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58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589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59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animBg="1"/>
      <p:bldP spid="165891" grpId="0"/>
      <p:bldP spid="165920" grpId="0" animBg="1"/>
      <p:bldP spid="16593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5"/>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60B6DEFE-E9C8-4659-9FDF-BC2E62CBD49B}" type="slidenum">
              <a:rPr lang="en-US" altLang="en-US" sz="1400"/>
              <a:pPr algn="r" eaLnBrk="1" hangingPunct="1">
                <a:spcBef>
                  <a:spcPct val="0"/>
                </a:spcBef>
                <a:buClrTx/>
                <a:buSzTx/>
                <a:buFontTx/>
                <a:buNone/>
              </a:pPr>
              <a:t>66</a:t>
            </a:fld>
            <a:endParaRPr lang="en-US" altLang="en-US" sz="1400" dirty="0"/>
          </a:p>
        </p:txBody>
      </p:sp>
      <p:sp>
        <p:nvSpPr>
          <p:cNvPr id="69635" name="Rectangle 2"/>
          <p:cNvSpPr>
            <a:spLocks noGrp="1" noChangeArrowheads="1"/>
          </p:cNvSpPr>
          <p:nvPr>
            <p:ph type="title" idx="4294967295"/>
          </p:nvPr>
        </p:nvSpPr>
        <p:spPr/>
        <p:txBody>
          <a:bodyPr/>
          <a:lstStyle/>
          <a:p>
            <a:pPr algn="ctr" eaLnBrk="1" hangingPunct="1"/>
            <a:r>
              <a:rPr lang="en-US" altLang="en-US" sz="3200" b="1" dirty="0" smtClean="0"/>
              <a:t>Other Relationships</a:t>
            </a:r>
          </a:p>
        </p:txBody>
      </p:sp>
      <p:sp>
        <p:nvSpPr>
          <p:cNvPr id="69636" name="Text Box 16"/>
          <p:cNvSpPr txBox="1">
            <a:spLocks noChangeArrowheads="1"/>
          </p:cNvSpPr>
          <p:nvPr/>
        </p:nvSpPr>
        <p:spPr bwMode="auto">
          <a:xfrm>
            <a:off x="990600" y="1709916"/>
            <a:ext cx="7924800" cy="4724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7663" indent="-347663"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39775" indent="-274638"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087438"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ts val="600"/>
              </a:spcBef>
            </a:pPr>
            <a:r>
              <a:rPr lang="en-US" altLang="en-US" sz="2800" dirty="0" smtClean="0">
                <a:latin typeface="+mn-lt"/>
              </a:rPr>
              <a:t>The last slide transitions us to a discussion of other relationships – e.g., the creator to the work</a:t>
            </a:r>
          </a:p>
          <a:p>
            <a:pPr eaLnBrk="1" hangingPunct="1">
              <a:spcBef>
                <a:spcPts val="600"/>
              </a:spcBef>
            </a:pPr>
            <a:r>
              <a:rPr lang="en-US" altLang="en-US" sz="2800" dirty="0" smtClean="0">
                <a:latin typeface="+mn-lt"/>
              </a:rPr>
              <a:t>Before we discuss such relationships, we must </a:t>
            </a:r>
            <a:r>
              <a:rPr lang="en-US" altLang="en-US" sz="2800" dirty="0">
                <a:latin typeface="+mn-lt"/>
              </a:rPr>
              <a:t>first understand </a:t>
            </a:r>
            <a:r>
              <a:rPr lang="en-US" altLang="en-US" sz="2800" dirty="0" smtClean="0">
                <a:latin typeface="+mn-lt"/>
              </a:rPr>
              <a:t>the other entities</a:t>
            </a:r>
            <a:endParaRPr lang="en-US" altLang="en-US" sz="2400" i="1" dirty="0" smtClean="0">
              <a:latin typeface="+mn-lt"/>
            </a:endParaRPr>
          </a:p>
          <a:p>
            <a:pPr lvl="1" eaLnBrk="1" hangingPunct="1">
              <a:spcBef>
                <a:spcPts val="600"/>
              </a:spcBef>
            </a:pPr>
            <a:r>
              <a:rPr lang="en-US" altLang="en-US" sz="2400" dirty="0" smtClean="0">
                <a:solidFill>
                  <a:schemeClr val="tx2"/>
                </a:solidFill>
                <a:latin typeface="+mn-lt"/>
              </a:rPr>
              <a:t>Group 2 </a:t>
            </a:r>
            <a:r>
              <a:rPr lang="en-US" altLang="en-US" sz="2400" dirty="0" smtClean="0">
                <a:latin typeface="+mn-lt"/>
              </a:rPr>
              <a:t>Entities</a:t>
            </a:r>
          </a:p>
          <a:p>
            <a:pPr lvl="2" eaLnBrk="1" hangingPunct="1">
              <a:spcBef>
                <a:spcPts val="300"/>
              </a:spcBef>
            </a:pPr>
            <a:r>
              <a:rPr lang="en-US" altLang="en-US" dirty="0" smtClean="0">
                <a:latin typeface="+mn-lt"/>
              </a:rPr>
              <a:t>Persons, Families, and Corporate Bodies</a:t>
            </a:r>
          </a:p>
          <a:p>
            <a:pPr lvl="2" eaLnBrk="1" hangingPunct="1">
              <a:spcBef>
                <a:spcPts val="300"/>
              </a:spcBef>
            </a:pPr>
            <a:r>
              <a:rPr lang="en-US" altLang="en-US" i="1" dirty="0" smtClean="0">
                <a:latin typeface="+mn-lt"/>
              </a:rPr>
              <a:t>We will focus on these entities</a:t>
            </a:r>
          </a:p>
          <a:p>
            <a:pPr lvl="1" eaLnBrk="1" hangingPunct="1">
              <a:spcBef>
                <a:spcPts val="600"/>
              </a:spcBef>
            </a:pPr>
            <a:r>
              <a:rPr lang="en-US" altLang="en-US" sz="2400" dirty="0">
                <a:solidFill>
                  <a:schemeClr val="tx2"/>
                </a:solidFill>
                <a:latin typeface="+mn-lt"/>
              </a:rPr>
              <a:t>Group 3 </a:t>
            </a:r>
            <a:r>
              <a:rPr lang="en-US" altLang="en-US" sz="2400" dirty="0">
                <a:latin typeface="+mn-lt"/>
              </a:rPr>
              <a:t>Entities</a:t>
            </a:r>
          </a:p>
          <a:p>
            <a:pPr marL="1141413" lvl="2" indent="-342900">
              <a:spcBef>
                <a:spcPts val="300"/>
              </a:spcBef>
            </a:pPr>
            <a:r>
              <a:rPr lang="en-US" altLang="en-US" dirty="0" smtClean="0">
                <a:latin typeface="+mn-lt"/>
              </a:rPr>
              <a:t>Concepts, Objects, Events, Places, G1, G2</a:t>
            </a:r>
          </a:p>
          <a:p>
            <a:pPr marL="1141413" lvl="2" indent="-342900">
              <a:spcBef>
                <a:spcPts val="300"/>
              </a:spcBef>
            </a:pPr>
            <a:r>
              <a:rPr lang="en-US" altLang="en-US" i="1" dirty="0" smtClean="0">
                <a:latin typeface="+mn-lt"/>
              </a:rPr>
              <a:t>These are subjects -- out </a:t>
            </a:r>
            <a:r>
              <a:rPr lang="en-US" altLang="en-US" i="1" dirty="0">
                <a:latin typeface="+mn-lt"/>
              </a:rPr>
              <a:t>of </a:t>
            </a:r>
            <a:r>
              <a:rPr lang="en-US" altLang="en-US" i="1" dirty="0" smtClean="0">
                <a:latin typeface="+mn-lt"/>
              </a:rPr>
              <a:t>scope</a:t>
            </a:r>
            <a:endParaRPr lang="en-US" altLang="en-US" i="1" dirty="0">
              <a:latin typeface="+mn-lt"/>
            </a:endParaRPr>
          </a:p>
        </p:txBody>
      </p:sp>
      <p:sp>
        <p:nvSpPr>
          <p:cNvPr id="696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2B7840D5-0390-4204-AC84-8BB99CE438BF}" type="slidenum">
              <a:rPr lang="en-US" altLang="en-US" sz="1400" smtClean="0"/>
              <a:pPr eaLnBrk="1" hangingPunct="1">
                <a:spcBef>
                  <a:spcPct val="0"/>
                </a:spcBef>
                <a:buClrTx/>
                <a:buSzTx/>
                <a:buFontTx/>
                <a:buNone/>
              </a:pPr>
              <a:t>66</a:t>
            </a:fld>
            <a:endParaRPr lang="en-US" altLang="en-US" sz="1400" dirty="0" smtClean="0"/>
          </a:p>
        </p:txBody>
      </p:sp>
    </p:spTree>
    <p:extLst>
      <p:ext uri="{BB962C8B-B14F-4D97-AF65-F5344CB8AC3E}">
        <p14:creationId xmlns:p14="http://schemas.microsoft.com/office/powerpoint/2010/main" val="4088253033"/>
      </p:ext>
    </p:extLst>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A9CF5410-B2F0-4CFF-A024-6F13FB381F33}" type="slidenum">
              <a:rPr lang="en-US" altLang="en-US" sz="1400" smtClean="0"/>
              <a:pPr eaLnBrk="1" hangingPunct="1">
                <a:spcBef>
                  <a:spcPct val="0"/>
                </a:spcBef>
                <a:buClrTx/>
                <a:buSzTx/>
                <a:buFontTx/>
                <a:buNone/>
              </a:pPr>
              <a:t>67</a:t>
            </a:fld>
            <a:endParaRPr lang="en-US" altLang="en-US" sz="1400" dirty="0" smtClean="0"/>
          </a:p>
        </p:txBody>
      </p:sp>
      <p:sp>
        <p:nvSpPr>
          <p:cNvPr id="16387" name="Rectangle 2"/>
          <p:cNvSpPr>
            <a:spLocks noGrp="1" noChangeArrowheads="1"/>
          </p:cNvSpPr>
          <p:nvPr>
            <p:ph type="title"/>
          </p:nvPr>
        </p:nvSpPr>
        <p:spPr>
          <a:xfrm>
            <a:off x="1371600" y="301625"/>
            <a:ext cx="7315200" cy="1143000"/>
          </a:xfrm>
        </p:spPr>
        <p:txBody>
          <a:bodyPr/>
          <a:lstStyle/>
          <a:p>
            <a:pPr algn="ctr" eaLnBrk="1" hangingPunct="1"/>
            <a:r>
              <a:rPr lang="en-US" altLang="en-US" b="1" dirty="0" smtClean="0"/>
              <a:t>Unit 5: Group 2 Entities</a:t>
            </a:r>
          </a:p>
        </p:txBody>
      </p:sp>
      <p:sp>
        <p:nvSpPr>
          <p:cNvPr id="16388" name="Rectangle 3"/>
          <p:cNvSpPr>
            <a:spLocks noGrp="1" noChangeArrowheads="1"/>
          </p:cNvSpPr>
          <p:nvPr>
            <p:ph type="body" idx="1"/>
          </p:nvPr>
        </p:nvSpPr>
        <p:spPr>
          <a:xfrm>
            <a:off x="1066800" y="1827213"/>
            <a:ext cx="7772400" cy="4497387"/>
          </a:xfrm>
        </p:spPr>
        <p:txBody>
          <a:bodyPr/>
          <a:lstStyle/>
          <a:p>
            <a:pPr eaLnBrk="1" hangingPunct="1"/>
            <a:r>
              <a:rPr lang="en-US" altLang="en-US" sz="2800" dirty="0" smtClean="0"/>
              <a:t>What are the Group 2 Entities?</a:t>
            </a:r>
          </a:p>
          <a:p>
            <a:pPr eaLnBrk="1" hangingPunct="1"/>
            <a:r>
              <a:rPr lang="en-US" altLang="en-US" sz="2800" dirty="0" smtClean="0"/>
              <a:t>FRAD User Tasks</a:t>
            </a:r>
            <a:endParaRPr lang="en-US" altLang="en-US" sz="2800" dirty="0"/>
          </a:p>
          <a:p>
            <a:pPr eaLnBrk="1" hangingPunct="1"/>
            <a:r>
              <a:rPr lang="en-US" altLang="en-US" sz="2800" dirty="0" smtClean="0"/>
              <a:t>Inter-Group Relationships</a:t>
            </a:r>
          </a:p>
          <a:p>
            <a:pPr eaLnBrk="1" hangingPunct="1"/>
            <a:r>
              <a:rPr lang="en-US" altLang="en-US" sz="2800" dirty="0" smtClean="0"/>
              <a:t>Attributes of Group 2 Entities</a:t>
            </a:r>
          </a:p>
          <a:p>
            <a:pPr eaLnBrk="1" hangingPunct="1"/>
            <a:r>
              <a:rPr lang="en-US" altLang="en-US" sz="2800" dirty="0" smtClean="0"/>
              <a:t>Intra-Group Relationships</a:t>
            </a:r>
          </a:p>
        </p:txBody>
      </p:sp>
    </p:spTree>
    <p:extLst>
      <p:ext uri="{BB962C8B-B14F-4D97-AF65-F5344CB8AC3E}">
        <p14:creationId xmlns:p14="http://schemas.microsoft.com/office/powerpoint/2010/main" val="3161915572"/>
      </p:ext>
    </p:extLst>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50A84FFA-870A-4493-AB17-292A33939FBF}" type="slidenum">
              <a:rPr lang="en-US" altLang="en-US" sz="1400" smtClean="0"/>
              <a:pPr eaLnBrk="1" hangingPunct="1">
                <a:spcBef>
                  <a:spcPct val="0"/>
                </a:spcBef>
                <a:buClrTx/>
                <a:buSzTx/>
                <a:buFontTx/>
                <a:buNone/>
              </a:pPr>
              <a:t>68</a:t>
            </a:fld>
            <a:endParaRPr lang="en-US" altLang="en-US" sz="1400" dirty="0" smtClean="0"/>
          </a:p>
        </p:txBody>
      </p:sp>
      <p:sp>
        <p:nvSpPr>
          <p:cNvPr id="71683" name="Title 1"/>
          <p:cNvSpPr>
            <a:spLocks noGrp="1"/>
          </p:cNvSpPr>
          <p:nvPr>
            <p:ph type="title"/>
          </p:nvPr>
        </p:nvSpPr>
        <p:spPr/>
        <p:txBody>
          <a:bodyPr bIns="91440"/>
          <a:lstStyle/>
          <a:p>
            <a:pPr algn="ctr" eaLnBrk="1" hangingPunct="1"/>
            <a:r>
              <a:rPr lang="en-US" altLang="en-US" sz="3200" b="1" dirty="0" smtClean="0"/>
              <a:t>What are the Group 2 Entities?</a:t>
            </a:r>
          </a:p>
        </p:txBody>
      </p:sp>
      <p:sp>
        <p:nvSpPr>
          <p:cNvPr id="71684" name="Content Placeholder 2"/>
          <p:cNvSpPr>
            <a:spLocks noGrp="1"/>
          </p:cNvSpPr>
          <p:nvPr>
            <p:ph type="body" sz="half" idx="1"/>
          </p:nvPr>
        </p:nvSpPr>
        <p:spPr>
          <a:xfrm>
            <a:off x="1143000" y="1676400"/>
            <a:ext cx="7467600" cy="5105399"/>
          </a:xfrm>
        </p:spPr>
        <p:txBody>
          <a:bodyPr/>
          <a:lstStyle/>
          <a:p>
            <a:pPr marL="347663" indent="-347663" eaLnBrk="1" hangingPunct="1">
              <a:spcBef>
                <a:spcPts val="600"/>
              </a:spcBef>
            </a:pPr>
            <a:r>
              <a:rPr lang="en-US" altLang="en-US" sz="2800" dirty="0" smtClean="0">
                <a:solidFill>
                  <a:schemeClr val="tx2"/>
                </a:solidFill>
              </a:rPr>
              <a:t>Persons</a:t>
            </a:r>
          </a:p>
          <a:p>
            <a:pPr marL="347663" indent="-347663" eaLnBrk="1" hangingPunct="1">
              <a:spcBef>
                <a:spcPts val="600"/>
              </a:spcBef>
            </a:pPr>
            <a:r>
              <a:rPr lang="en-US" altLang="en-US" sz="2800" dirty="0" smtClean="0">
                <a:solidFill>
                  <a:schemeClr val="tx2"/>
                </a:solidFill>
              </a:rPr>
              <a:t>Corporate bodies</a:t>
            </a:r>
          </a:p>
          <a:p>
            <a:pPr marL="347663" indent="-347663" eaLnBrk="1" hangingPunct="1">
              <a:spcBef>
                <a:spcPts val="600"/>
              </a:spcBef>
            </a:pPr>
            <a:r>
              <a:rPr lang="en-US" altLang="en-US" sz="2800" dirty="0">
                <a:solidFill>
                  <a:schemeClr val="tx2"/>
                </a:solidFill>
              </a:rPr>
              <a:t>F</a:t>
            </a:r>
            <a:r>
              <a:rPr lang="en-US" altLang="en-US" sz="2800" dirty="0" smtClean="0">
                <a:solidFill>
                  <a:schemeClr val="tx2"/>
                </a:solidFill>
              </a:rPr>
              <a:t>amilies</a:t>
            </a:r>
          </a:p>
          <a:p>
            <a:pPr marL="347663" indent="-347663" eaLnBrk="1" hangingPunct="1">
              <a:spcBef>
                <a:spcPts val="0"/>
              </a:spcBef>
            </a:pPr>
            <a:endParaRPr lang="en-US" altLang="en-US" sz="2800" dirty="0" smtClean="0"/>
          </a:p>
          <a:p>
            <a:pPr marL="347663" indent="-347663" eaLnBrk="1" hangingPunct="1">
              <a:spcBef>
                <a:spcPts val="0"/>
              </a:spcBef>
            </a:pPr>
            <a:r>
              <a:rPr lang="en-US" altLang="en-US" sz="2800" dirty="0" smtClean="0"/>
              <a:t>Responsible for:</a:t>
            </a:r>
          </a:p>
          <a:p>
            <a:pPr marL="739775" lvl="1" indent="-274638" eaLnBrk="1" hangingPunct="1"/>
            <a:r>
              <a:rPr lang="en-US" altLang="en-US" sz="2400" dirty="0" smtClean="0"/>
              <a:t>the intellectual or artistic content</a:t>
            </a:r>
          </a:p>
          <a:p>
            <a:pPr marL="1139825" lvl="2" indent="-274638" eaLnBrk="1" hangingPunct="1"/>
            <a:r>
              <a:rPr lang="en-US" altLang="en-US" dirty="0" smtClean="0"/>
              <a:t>of </a:t>
            </a:r>
            <a:r>
              <a:rPr lang="en-US" altLang="en-US" dirty="0" smtClean="0">
                <a:solidFill>
                  <a:schemeClr val="tx2"/>
                </a:solidFill>
              </a:rPr>
              <a:t>works</a:t>
            </a:r>
            <a:r>
              <a:rPr lang="en-US" altLang="en-US" dirty="0" smtClean="0"/>
              <a:t> or </a:t>
            </a:r>
            <a:r>
              <a:rPr lang="en-US" altLang="en-US" dirty="0" smtClean="0">
                <a:solidFill>
                  <a:schemeClr val="tx2"/>
                </a:solidFill>
              </a:rPr>
              <a:t>expressions</a:t>
            </a:r>
            <a:r>
              <a:rPr lang="en-US" altLang="en-US" sz="2100" dirty="0" smtClean="0">
                <a:solidFill>
                  <a:schemeClr val="tx2"/>
                </a:solidFill>
              </a:rPr>
              <a:t> </a:t>
            </a:r>
          </a:p>
          <a:p>
            <a:pPr marL="739775" lvl="1" indent="-274638" eaLnBrk="1" hangingPunct="1"/>
            <a:r>
              <a:rPr lang="en-US" altLang="en-US" sz="2400" dirty="0" smtClean="0"/>
              <a:t>the physical production and dissemination</a:t>
            </a:r>
          </a:p>
          <a:p>
            <a:pPr marL="1139825" lvl="2" indent="-274638" eaLnBrk="1" hangingPunct="1"/>
            <a:r>
              <a:rPr lang="en-US" altLang="en-US" dirty="0" smtClean="0"/>
              <a:t>of </a:t>
            </a:r>
            <a:r>
              <a:rPr lang="en-US" altLang="en-US" dirty="0">
                <a:solidFill>
                  <a:schemeClr val="tx2"/>
                </a:solidFill>
              </a:rPr>
              <a:t>manifestations </a:t>
            </a:r>
          </a:p>
          <a:p>
            <a:pPr marL="739775" lvl="1" indent="-274638" eaLnBrk="1" hangingPunct="1"/>
            <a:r>
              <a:rPr lang="en-US" altLang="en-US" sz="2400" dirty="0" smtClean="0"/>
              <a:t>the custodianship</a:t>
            </a:r>
          </a:p>
          <a:p>
            <a:pPr marL="1139825" lvl="2" indent="-274638" eaLnBrk="1" hangingPunct="1"/>
            <a:r>
              <a:rPr lang="en-US" altLang="en-US" dirty="0" smtClean="0"/>
              <a:t>of </a:t>
            </a:r>
            <a:r>
              <a:rPr lang="en-US" altLang="en-US" dirty="0">
                <a:solidFill>
                  <a:schemeClr val="tx2"/>
                </a:solidFill>
              </a:rPr>
              <a:t>items</a:t>
            </a:r>
          </a:p>
        </p:txBody>
      </p:sp>
      <p:sp>
        <p:nvSpPr>
          <p:cNvPr id="5" name="TextBox 4"/>
          <p:cNvSpPr txBox="1"/>
          <p:nvPr/>
        </p:nvSpPr>
        <p:spPr>
          <a:xfrm>
            <a:off x="5181600" y="2209800"/>
            <a:ext cx="3352800" cy="523220"/>
          </a:xfrm>
          <a:prstGeom prst="rect">
            <a:avLst/>
          </a:prstGeom>
          <a:noFill/>
        </p:spPr>
        <p:txBody>
          <a:bodyPr wrap="square" rtlCol="0">
            <a:spAutoFit/>
          </a:bodyPr>
          <a:lstStyle/>
          <a:p>
            <a:pPr algn="ctr"/>
            <a:r>
              <a:rPr lang="en-US" sz="2800" b="1" dirty="0" smtClean="0">
                <a:solidFill>
                  <a:schemeClr val="tx2"/>
                </a:solidFill>
              </a:rPr>
              <a:t>“Producers”</a:t>
            </a:r>
            <a:endParaRPr lang="en-US" sz="2800" b="1" dirty="0">
              <a:solidFill>
                <a:schemeClr val="tx2"/>
              </a:solidFill>
            </a:endParaRPr>
          </a:p>
        </p:txBody>
      </p:sp>
    </p:spTree>
    <p:extLst>
      <p:ext uri="{BB962C8B-B14F-4D97-AF65-F5344CB8AC3E}">
        <p14:creationId xmlns:p14="http://schemas.microsoft.com/office/powerpoint/2010/main" val="11871870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4DCC1CC9-F223-42BF-AAAE-1CBB1E4D0886}" type="slidenum">
              <a:rPr lang="en-US" altLang="en-US" sz="1400" smtClean="0"/>
              <a:pPr eaLnBrk="1" hangingPunct="1">
                <a:spcBef>
                  <a:spcPct val="0"/>
                </a:spcBef>
                <a:buClrTx/>
                <a:buSzTx/>
                <a:buFontTx/>
                <a:buNone/>
              </a:pPr>
              <a:t>69</a:t>
            </a:fld>
            <a:endParaRPr lang="en-US" altLang="en-US" sz="1400" dirty="0" smtClean="0"/>
          </a:p>
        </p:txBody>
      </p:sp>
      <p:sp>
        <p:nvSpPr>
          <p:cNvPr id="70659" name="Title 1"/>
          <p:cNvSpPr>
            <a:spLocks noGrp="1"/>
          </p:cNvSpPr>
          <p:nvPr>
            <p:ph type="title" idx="4294967295"/>
          </p:nvPr>
        </p:nvSpPr>
        <p:spPr>
          <a:xfrm>
            <a:off x="1143000" y="301625"/>
            <a:ext cx="7848600" cy="1143000"/>
          </a:xfrm>
        </p:spPr>
        <p:txBody>
          <a:bodyPr bIns="91440"/>
          <a:lstStyle/>
          <a:p>
            <a:pPr algn="ctr" eaLnBrk="1" hangingPunct="1"/>
            <a:r>
              <a:rPr lang="en-US" altLang="en-US" sz="3200" b="1" dirty="0" smtClean="0"/>
              <a:t>FRAD User Tasks</a:t>
            </a:r>
            <a:br>
              <a:rPr lang="en-US" altLang="en-US" sz="3200" b="1" dirty="0" smtClean="0"/>
            </a:br>
            <a:r>
              <a:rPr lang="en-US" altLang="en-US" sz="3200" b="1" dirty="0" smtClean="0"/>
              <a:t>(</a:t>
            </a:r>
            <a:r>
              <a:rPr lang="en-US" altLang="en-US" sz="2800" b="1" dirty="0" smtClean="0"/>
              <a:t>Functional </a:t>
            </a:r>
            <a:r>
              <a:rPr lang="en-US" altLang="en-US" sz="2800" b="1" dirty="0"/>
              <a:t>Requirements for Authority </a:t>
            </a:r>
            <a:r>
              <a:rPr lang="en-US" altLang="en-US" sz="2800" b="1" dirty="0" smtClean="0"/>
              <a:t>Data) </a:t>
            </a:r>
          </a:p>
        </p:txBody>
      </p:sp>
      <p:sp>
        <p:nvSpPr>
          <p:cNvPr id="70660" name="Content Placeholder 2"/>
          <p:cNvSpPr>
            <a:spLocks noGrp="1"/>
          </p:cNvSpPr>
          <p:nvPr>
            <p:ph sz="quarter" idx="4294967295"/>
          </p:nvPr>
        </p:nvSpPr>
        <p:spPr>
          <a:xfrm>
            <a:off x="1143000" y="1524000"/>
            <a:ext cx="7543800" cy="5181600"/>
          </a:xfrm>
        </p:spPr>
        <p:txBody>
          <a:bodyPr/>
          <a:lstStyle/>
          <a:p>
            <a:pPr marL="222250" indent="-287338" eaLnBrk="1" hangingPunct="1"/>
            <a:r>
              <a:rPr lang="en-US" altLang="en-US" sz="2600" i="1" dirty="0" smtClean="0">
                <a:solidFill>
                  <a:schemeClr val="tx2"/>
                </a:solidFill>
              </a:rPr>
              <a:t>Find</a:t>
            </a:r>
          </a:p>
          <a:p>
            <a:pPr marL="622300" lvl="1" indent="-287338" eaLnBrk="1" hangingPunct="1"/>
            <a:r>
              <a:rPr lang="en-US" altLang="en-US" sz="2200" dirty="0" smtClean="0"/>
              <a:t>Find an entity or set of entities corresponding to stated criteria</a:t>
            </a:r>
          </a:p>
          <a:p>
            <a:pPr marL="222250" indent="-287338" eaLnBrk="1" hangingPunct="1"/>
            <a:r>
              <a:rPr lang="en-US" altLang="en-US" sz="2600" i="1" dirty="0">
                <a:solidFill>
                  <a:schemeClr val="tx2"/>
                </a:solidFill>
              </a:rPr>
              <a:t>Identify</a:t>
            </a:r>
          </a:p>
          <a:p>
            <a:pPr marL="622300" lvl="1" indent="-287338" eaLnBrk="1" hangingPunct="1"/>
            <a:r>
              <a:rPr lang="en-US" altLang="en-US" sz="2200" dirty="0"/>
              <a:t>Identify an entity</a:t>
            </a:r>
          </a:p>
          <a:p>
            <a:pPr marL="222250" indent="-287338" eaLnBrk="1" hangingPunct="1"/>
            <a:r>
              <a:rPr lang="en-US" altLang="en-US" sz="2600" i="1" dirty="0">
                <a:solidFill>
                  <a:schemeClr val="tx2"/>
                </a:solidFill>
              </a:rPr>
              <a:t>Clarify (Justify)</a:t>
            </a:r>
          </a:p>
          <a:p>
            <a:pPr marL="622300" lvl="1" indent="-287338" eaLnBrk="1" hangingPunct="1"/>
            <a:r>
              <a:rPr lang="en-US" altLang="en-US" sz="2200" dirty="0"/>
              <a:t>Document the authority record creator’s reason for choosing the name or form of name on which an access point is based </a:t>
            </a:r>
          </a:p>
          <a:p>
            <a:pPr marL="222250" indent="-287338" eaLnBrk="1" hangingPunct="1"/>
            <a:r>
              <a:rPr lang="en-US" altLang="en-US" sz="2600" i="1" dirty="0">
                <a:solidFill>
                  <a:schemeClr val="tx2"/>
                </a:solidFill>
              </a:rPr>
              <a:t>Contextualize (Understand</a:t>
            </a:r>
            <a:r>
              <a:rPr lang="en-US" altLang="en-US" sz="2600" i="1" dirty="0" smtClean="0">
                <a:solidFill>
                  <a:schemeClr val="tx2"/>
                </a:solidFill>
              </a:rPr>
              <a:t>)</a:t>
            </a:r>
            <a:endParaRPr lang="en-US" altLang="en-US" sz="2600" i="1" dirty="0">
              <a:solidFill>
                <a:schemeClr val="tx2"/>
              </a:solidFill>
            </a:endParaRPr>
          </a:p>
          <a:p>
            <a:pPr marL="622300" lvl="1" indent="-287338" eaLnBrk="1" hangingPunct="1"/>
            <a:r>
              <a:rPr lang="en-US" altLang="en-US" sz="2200" dirty="0"/>
              <a:t>Place a person, corporate body, work, etc. in context</a:t>
            </a:r>
          </a:p>
        </p:txBody>
      </p:sp>
    </p:spTree>
    <p:extLst>
      <p:ext uri="{BB962C8B-B14F-4D97-AF65-F5344CB8AC3E}">
        <p14:creationId xmlns:p14="http://schemas.microsoft.com/office/powerpoint/2010/main" val="2627925213"/>
      </p:ext>
    </p:extLst>
  </p:cSld>
  <p:clrMapOvr>
    <a:masterClrMapping/>
  </p:clrMapOvr>
  <p:transition spd="med">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6"/>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6468B953-A945-4393-ABEB-CE0B76298939}" type="slidenum">
              <a:rPr lang="en-US" altLang="en-US" sz="1400"/>
              <a:pPr algn="r" eaLnBrk="1" hangingPunct="1">
                <a:spcBef>
                  <a:spcPct val="0"/>
                </a:spcBef>
                <a:buClrTx/>
                <a:buSzTx/>
                <a:buFontTx/>
                <a:buNone/>
              </a:pPr>
              <a:t>70</a:t>
            </a:fld>
            <a:endParaRPr lang="en-US" altLang="en-US" sz="1400" dirty="0"/>
          </a:p>
        </p:txBody>
      </p:sp>
      <p:sp>
        <p:nvSpPr>
          <p:cNvPr id="72707" name="Title 1"/>
          <p:cNvSpPr>
            <a:spLocks noGrp="1"/>
          </p:cNvSpPr>
          <p:nvPr>
            <p:ph type="title"/>
          </p:nvPr>
        </p:nvSpPr>
        <p:spPr/>
        <p:txBody>
          <a:bodyPr bIns="91440"/>
          <a:lstStyle/>
          <a:p>
            <a:pPr algn="ctr" eaLnBrk="1" hangingPunct="1"/>
            <a:r>
              <a:rPr lang="en-US" altLang="en-US" sz="3200" b="1" i="1" dirty="0" smtClean="0"/>
              <a:t>Inter</a:t>
            </a:r>
            <a:r>
              <a:rPr lang="en-US" altLang="en-US" sz="3200" b="1" dirty="0" smtClean="0"/>
              <a:t>-Group Relationships --</a:t>
            </a:r>
            <a:br>
              <a:rPr lang="en-US" altLang="en-US" sz="3200" b="1" dirty="0" smtClean="0"/>
            </a:br>
            <a:r>
              <a:rPr lang="en-US" altLang="en-US" sz="2800" b="1" dirty="0" smtClean="0"/>
              <a:t>Group 1 / Group 2</a:t>
            </a:r>
          </a:p>
        </p:txBody>
      </p:sp>
      <p:sp>
        <p:nvSpPr>
          <p:cNvPr id="72708" name="Content Placeholder 2"/>
          <p:cNvSpPr>
            <a:spLocks noGrp="1"/>
          </p:cNvSpPr>
          <p:nvPr>
            <p:ph type="body" sz="half" idx="1"/>
          </p:nvPr>
        </p:nvSpPr>
        <p:spPr>
          <a:xfrm>
            <a:off x="1447800" y="2589213"/>
            <a:ext cx="3502025" cy="3963987"/>
          </a:xfrm>
        </p:spPr>
        <p:txBody>
          <a:bodyPr/>
          <a:lstStyle/>
          <a:p>
            <a:pPr eaLnBrk="1" hangingPunct="1">
              <a:spcBef>
                <a:spcPts val="600"/>
              </a:spcBef>
              <a:buClr>
                <a:schemeClr val="accent2"/>
              </a:buClr>
              <a:buFont typeface="Wingdings" panose="05000000000000000000" pitchFamily="2" charset="2"/>
              <a:buChar char="l"/>
            </a:pPr>
            <a:r>
              <a:rPr lang="en-US" altLang="en-US" dirty="0" smtClean="0"/>
              <a:t>Work</a:t>
            </a:r>
          </a:p>
          <a:p>
            <a:pPr marL="922337" lvl="1" indent="-457200" eaLnBrk="1" hangingPunct="1">
              <a:spcBef>
                <a:spcPts val="600"/>
              </a:spcBef>
            </a:pPr>
            <a:endParaRPr lang="en-US" altLang="en-US" sz="2800" dirty="0" smtClean="0"/>
          </a:p>
          <a:p>
            <a:pPr eaLnBrk="1" hangingPunct="1">
              <a:spcBef>
                <a:spcPts val="600"/>
              </a:spcBef>
              <a:buClr>
                <a:schemeClr val="accent2"/>
              </a:buClr>
              <a:buFont typeface="Wingdings" panose="05000000000000000000" pitchFamily="2" charset="2"/>
              <a:buChar char="l"/>
            </a:pPr>
            <a:r>
              <a:rPr lang="en-US" altLang="en-US" dirty="0" smtClean="0"/>
              <a:t>Expression</a:t>
            </a:r>
          </a:p>
          <a:p>
            <a:pPr marL="922337" lvl="1" indent="-457200" eaLnBrk="1" hangingPunct="1">
              <a:spcBef>
                <a:spcPts val="600"/>
              </a:spcBef>
            </a:pPr>
            <a:endParaRPr lang="en-US" altLang="en-US" sz="2800" dirty="0" smtClean="0"/>
          </a:p>
          <a:p>
            <a:pPr eaLnBrk="1" hangingPunct="1">
              <a:spcBef>
                <a:spcPts val="600"/>
              </a:spcBef>
              <a:buClr>
                <a:schemeClr val="accent2"/>
              </a:buClr>
              <a:buFont typeface="Wingdings" panose="05000000000000000000" pitchFamily="2" charset="2"/>
              <a:buChar char="l"/>
            </a:pPr>
            <a:r>
              <a:rPr lang="en-US" altLang="en-US" dirty="0" smtClean="0"/>
              <a:t>Manifestation</a:t>
            </a:r>
          </a:p>
          <a:p>
            <a:pPr marL="922337" lvl="1" indent="-457200" eaLnBrk="1" hangingPunct="1">
              <a:spcBef>
                <a:spcPts val="600"/>
              </a:spcBef>
            </a:pPr>
            <a:endParaRPr lang="en-US" altLang="en-US" sz="2800" dirty="0" smtClean="0"/>
          </a:p>
          <a:p>
            <a:pPr eaLnBrk="1" hangingPunct="1">
              <a:spcBef>
                <a:spcPts val="600"/>
              </a:spcBef>
              <a:buClr>
                <a:schemeClr val="accent2"/>
              </a:buClr>
              <a:buFont typeface="Wingdings" panose="05000000000000000000" pitchFamily="2" charset="2"/>
              <a:buChar char="l"/>
            </a:pPr>
            <a:r>
              <a:rPr lang="en-US" altLang="en-US" dirty="0" smtClean="0"/>
              <a:t>Item</a:t>
            </a:r>
          </a:p>
        </p:txBody>
      </p:sp>
      <p:sp>
        <p:nvSpPr>
          <p:cNvPr id="72709" name="Rectangle 5"/>
          <p:cNvSpPr>
            <a:spLocks noGrp="1" noChangeArrowheads="1"/>
          </p:cNvSpPr>
          <p:nvPr>
            <p:ph type="body" sz="half" idx="2"/>
          </p:nvPr>
        </p:nvSpPr>
        <p:spPr>
          <a:xfrm>
            <a:off x="5105400" y="2589213"/>
            <a:ext cx="3505200" cy="3735387"/>
          </a:xfrm>
        </p:spPr>
        <p:txBody>
          <a:bodyPr/>
          <a:lstStyle/>
          <a:p>
            <a:pPr>
              <a:lnSpc>
                <a:spcPct val="90000"/>
              </a:lnSpc>
              <a:spcBef>
                <a:spcPts val="1200"/>
              </a:spcBef>
              <a:buClr>
                <a:schemeClr val="accent2"/>
              </a:buClr>
              <a:buFont typeface="Wingdings" panose="05000000000000000000" pitchFamily="2" charset="2"/>
              <a:buChar char="l"/>
            </a:pPr>
            <a:r>
              <a:rPr lang="en-US" altLang="en-US" dirty="0" smtClean="0"/>
              <a:t>Creator</a:t>
            </a:r>
          </a:p>
          <a:p>
            <a:pPr lvl="1">
              <a:lnSpc>
                <a:spcPct val="90000"/>
              </a:lnSpc>
              <a:spcBef>
                <a:spcPts val="1200"/>
              </a:spcBef>
              <a:buClr>
                <a:schemeClr val="accent1"/>
              </a:buClr>
              <a:buSzPct val="50000"/>
            </a:pPr>
            <a:r>
              <a:rPr lang="en-US" altLang="en-US" dirty="0" smtClean="0"/>
              <a:t>e.g., author</a:t>
            </a:r>
          </a:p>
          <a:p>
            <a:pPr>
              <a:lnSpc>
                <a:spcPct val="90000"/>
              </a:lnSpc>
              <a:spcBef>
                <a:spcPts val="1200"/>
              </a:spcBef>
              <a:buClr>
                <a:schemeClr val="accent2"/>
              </a:buClr>
              <a:buFont typeface="Wingdings" panose="05000000000000000000" pitchFamily="2" charset="2"/>
              <a:buChar char="l"/>
            </a:pPr>
            <a:r>
              <a:rPr lang="en-US" altLang="en-US" dirty="0" smtClean="0"/>
              <a:t>Contributor</a:t>
            </a:r>
          </a:p>
          <a:p>
            <a:pPr lvl="1">
              <a:lnSpc>
                <a:spcPct val="90000"/>
              </a:lnSpc>
              <a:spcBef>
                <a:spcPts val="1200"/>
              </a:spcBef>
              <a:buClr>
                <a:schemeClr val="accent1"/>
              </a:buClr>
              <a:buSzPct val="50000"/>
              <a:buFont typeface="Wingdings" panose="05000000000000000000" pitchFamily="2" charset="2"/>
              <a:buChar char=""/>
            </a:pPr>
            <a:r>
              <a:rPr lang="en-US" altLang="en-US" dirty="0" smtClean="0"/>
              <a:t>e.g., editor</a:t>
            </a:r>
          </a:p>
          <a:p>
            <a:pPr>
              <a:lnSpc>
                <a:spcPct val="90000"/>
              </a:lnSpc>
              <a:spcBef>
                <a:spcPts val="1200"/>
              </a:spcBef>
              <a:buClr>
                <a:schemeClr val="accent2"/>
              </a:buClr>
              <a:buFont typeface="Wingdings" panose="05000000000000000000" pitchFamily="2" charset="2"/>
              <a:buChar char="l"/>
            </a:pPr>
            <a:r>
              <a:rPr lang="en-US" altLang="en-US" dirty="0" smtClean="0"/>
              <a:t>Manufacturer</a:t>
            </a:r>
          </a:p>
          <a:p>
            <a:pPr lvl="1">
              <a:lnSpc>
                <a:spcPct val="90000"/>
              </a:lnSpc>
              <a:spcBef>
                <a:spcPts val="1200"/>
              </a:spcBef>
              <a:buClr>
                <a:schemeClr val="accent1"/>
              </a:buClr>
              <a:buSzPct val="50000"/>
              <a:buFont typeface="Wingdings" panose="05000000000000000000" pitchFamily="2" charset="2"/>
              <a:buChar char=""/>
            </a:pPr>
            <a:r>
              <a:rPr lang="en-US" altLang="en-US" dirty="0" smtClean="0"/>
              <a:t>e.g., publisher</a:t>
            </a:r>
          </a:p>
          <a:p>
            <a:pPr>
              <a:lnSpc>
                <a:spcPct val="90000"/>
              </a:lnSpc>
              <a:spcBef>
                <a:spcPts val="1200"/>
              </a:spcBef>
              <a:buClr>
                <a:schemeClr val="accent2"/>
              </a:buClr>
              <a:buFont typeface="Wingdings" panose="05000000000000000000" pitchFamily="2" charset="2"/>
              <a:buChar char="l"/>
            </a:pPr>
            <a:r>
              <a:rPr lang="en-US" altLang="en-US" dirty="0" smtClean="0"/>
              <a:t>Owner</a:t>
            </a:r>
          </a:p>
        </p:txBody>
      </p:sp>
      <p:sp>
        <p:nvSpPr>
          <p:cNvPr id="72710" name="Line 6"/>
          <p:cNvSpPr>
            <a:spLocks noChangeShapeType="1"/>
          </p:cNvSpPr>
          <p:nvPr/>
        </p:nvSpPr>
        <p:spPr bwMode="auto">
          <a:xfrm>
            <a:off x="2971800" y="2895600"/>
            <a:ext cx="2057400" cy="0"/>
          </a:xfrm>
          <a:prstGeom prst="line">
            <a:avLst/>
          </a:prstGeom>
          <a:noFill/>
          <a:ln w="63500">
            <a:solidFill>
              <a:schemeClr val="tx2"/>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711" name="Line 7"/>
          <p:cNvSpPr>
            <a:spLocks noChangeShapeType="1"/>
          </p:cNvSpPr>
          <p:nvPr/>
        </p:nvSpPr>
        <p:spPr bwMode="auto">
          <a:xfrm>
            <a:off x="3886200" y="3886200"/>
            <a:ext cx="1143000" cy="0"/>
          </a:xfrm>
          <a:prstGeom prst="line">
            <a:avLst/>
          </a:prstGeom>
          <a:noFill/>
          <a:ln w="63500">
            <a:solidFill>
              <a:schemeClr val="tx2"/>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712" name="Line 9"/>
          <p:cNvSpPr>
            <a:spLocks noChangeShapeType="1"/>
          </p:cNvSpPr>
          <p:nvPr/>
        </p:nvSpPr>
        <p:spPr bwMode="auto">
          <a:xfrm>
            <a:off x="4419600" y="4876800"/>
            <a:ext cx="609600" cy="0"/>
          </a:xfrm>
          <a:prstGeom prst="line">
            <a:avLst/>
          </a:prstGeom>
          <a:noFill/>
          <a:ln w="63500">
            <a:solidFill>
              <a:schemeClr val="tx2"/>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713" name="Line 10"/>
          <p:cNvSpPr>
            <a:spLocks noChangeShapeType="1"/>
          </p:cNvSpPr>
          <p:nvPr/>
        </p:nvSpPr>
        <p:spPr bwMode="auto">
          <a:xfrm>
            <a:off x="2971800" y="5943600"/>
            <a:ext cx="2057400" cy="0"/>
          </a:xfrm>
          <a:prstGeom prst="line">
            <a:avLst/>
          </a:prstGeom>
          <a:noFill/>
          <a:ln w="63500">
            <a:solidFill>
              <a:schemeClr val="tx2"/>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271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7E7DE1EF-11CC-4C61-BD80-DEFAEFA8DC9C}" type="slidenum">
              <a:rPr lang="en-US" altLang="en-US" sz="1400" smtClean="0"/>
              <a:pPr eaLnBrk="1" hangingPunct="1">
                <a:spcBef>
                  <a:spcPct val="0"/>
                </a:spcBef>
                <a:buClrTx/>
                <a:buSzTx/>
                <a:buFontTx/>
                <a:buNone/>
              </a:pPr>
              <a:t>70</a:t>
            </a:fld>
            <a:endParaRPr lang="en-US" altLang="en-US" sz="1400" dirty="0" smtClean="0"/>
          </a:p>
        </p:txBody>
      </p:sp>
      <p:sp>
        <p:nvSpPr>
          <p:cNvPr id="2" name="TextBox 1"/>
          <p:cNvSpPr txBox="1"/>
          <p:nvPr/>
        </p:nvSpPr>
        <p:spPr>
          <a:xfrm>
            <a:off x="1143000" y="1762780"/>
            <a:ext cx="7543800" cy="523220"/>
          </a:xfrm>
          <a:prstGeom prst="rect">
            <a:avLst/>
          </a:prstGeom>
          <a:noFill/>
        </p:spPr>
        <p:txBody>
          <a:bodyPr wrap="square" rtlCol="0">
            <a:spAutoFit/>
          </a:bodyPr>
          <a:lstStyle/>
          <a:p>
            <a:pPr marL="463550" indent="-463550">
              <a:buClr>
                <a:schemeClr val="tx2"/>
              </a:buClr>
              <a:buSzPct val="70000"/>
              <a:buFont typeface="Wingdings" panose="05000000000000000000" pitchFamily="2" charset="2"/>
              <a:buChar char=""/>
            </a:pPr>
            <a:r>
              <a:rPr lang="en-US" sz="2800" dirty="0" smtClean="0">
                <a:solidFill>
                  <a:schemeClr val="tx2"/>
                </a:solidFill>
              </a:rPr>
              <a:t>Specific</a:t>
            </a:r>
            <a:r>
              <a:rPr lang="en-US" sz="2800" dirty="0" smtClean="0"/>
              <a:t> types of G1/G2 relationships:</a:t>
            </a:r>
            <a:endParaRPr lang="en-US" sz="2800" dirty="0"/>
          </a:p>
        </p:txBody>
      </p:sp>
    </p:spTree>
    <p:extLst>
      <p:ext uri="{BB962C8B-B14F-4D97-AF65-F5344CB8AC3E}">
        <p14:creationId xmlns:p14="http://schemas.microsoft.com/office/powerpoint/2010/main" val="316928355"/>
      </p:ext>
    </p:extLst>
  </p:cSld>
  <p:clrMapOvr>
    <a:masterClrMapping/>
  </p:clrMapOvr>
  <p:transition spd="med">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CF3351C3-8749-4F83-9FFE-8610C0D72552}" type="slidenum">
              <a:rPr lang="en-US" altLang="en-US" sz="1400"/>
              <a:pPr algn="r" eaLnBrk="1" hangingPunct="1">
                <a:spcBef>
                  <a:spcPct val="0"/>
                </a:spcBef>
                <a:buClrTx/>
                <a:buSzTx/>
                <a:buFontTx/>
                <a:buNone/>
              </a:pPr>
              <a:t>71</a:t>
            </a:fld>
            <a:endParaRPr lang="en-US" altLang="en-US" sz="1400" dirty="0"/>
          </a:p>
        </p:txBody>
      </p:sp>
      <p:sp>
        <p:nvSpPr>
          <p:cNvPr id="75779" name="Title 1"/>
          <p:cNvSpPr>
            <a:spLocks noGrp="1"/>
          </p:cNvSpPr>
          <p:nvPr>
            <p:ph type="title" idx="4294967295"/>
          </p:nvPr>
        </p:nvSpPr>
        <p:spPr>
          <a:xfrm>
            <a:off x="1371600" y="381000"/>
            <a:ext cx="7315200" cy="1063625"/>
          </a:xfrm>
        </p:spPr>
        <p:txBody>
          <a:bodyPr bIns="91440"/>
          <a:lstStyle/>
          <a:p>
            <a:pPr algn="ctr" eaLnBrk="1" hangingPunct="1"/>
            <a:r>
              <a:rPr lang="en-US" altLang="en-US" sz="3200" b="1" dirty="0" smtClean="0"/>
              <a:t>Attributes of Group 2 Entities –</a:t>
            </a:r>
            <a:br>
              <a:rPr lang="en-US" altLang="en-US" sz="3200" b="1" dirty="0" smtClean="0"/>
            </a:br>
            <a:r>
              <a:rPr lang="en-US" altLang="en-US" sz="2800" b="1" dirty="0" smtClean="0"/>
              <a:t>Overview</a:t>
            </a:r>
          </a:p>
        </p:txBody>
      </p:sp>
      <p:sp>
        <p:nvSpPr>
          <p:cNvPr id="75780" name="Content Placeholder 2"/>
          <p:cNvSpPr>
            <a:spLocks noGrp="1"/>
          </p:cNvSpPr>
          <p:nvPr>
            <p:ph sz="half" idx="4294967295"/>
          </p:nvPr>
        </p:nvSpPr>
        <p:spPr>
          <a:xfrm>
            <a:off x="1219200" y="1676400"/>
            <a:ext cx="7467600" cy="4968875"/>
          </a:xfrm>
        </p:spPr>
        <p:txBody>
          <a:bodyPr/>
          <a:lstStyle/>
          <a:p>
            <a:pPr eaLnBrk="1" hangingPunct="1">
              <a:spcBef>
                <a:spcPct val="0"/>
              </a:spcBef>
            </a:pPr>
            <a:r>
              <a:rPr lang="en-US" altLang="en-US" sz="2800" dirty="0" smtClean="0"/>
              <a:t>Entities are described using </a:t>
            </a:r>
            <a:r>
              <a:rPr lang="en-US" altLang="en-US" sz="2800" dirty="0" smtClean="0">
                <a:solidFill>
                  <a:schemeClr val="tx2"/>
                </a:solidFill>
              </a:rPr>
              <a:t>attributes</a:t>
            </a:r>
          </a:p>
          <a:p>
            <a:pPr eaLnBrk="1" hangingPunct="1">
              <a:spcBef>
                <a:spcPct val="0"/>
              </a:spcBef>
            </a:pPr>
            <a:r>
              <a:rPr lang="en-US" altLang="en-US" sz="2800" dirty="0" smtClean="0"/>
              <a:t>Described in </a:t>
            </a:r>
            <a:r>
              <a:rPr lang="en-US" altLang="en-US" sz="2800" dirty="0" smtClean="0">
                <a:solidFill>
                  <a:schemeClr val="tx2"/>
                </a:solidFill>
              </a:rPr>
              <a:t>FRAD</a:t>
            </a:r>
          </a:p>
          <a:p>
            <a:pPr eaLnBrk="1" hangingPunct="1">
              <a:spcBef>
                <a:spcPct val="0"/>
              </a:spcBef>
            </a:pPr>
            <a:r>
              <a:rPr lang="en-US" altLang="en-US" sz="2800" dirty="0" smtClean="0"/>
              <a:t>Some similarities and overlap</a:t>
            </a:r>
          </a:p>
          <a:p>
            <a:pPr marL="850900" lvl="1" indent="-385763" eaLnBrk="1" hangingPunct="1">
              <a:spcBef>
                <a:spcPct val="0"/>
              </a:spcBef>
            </a:pPr>
            <a:r>
              <a:rPr lang="en-US" altLang="en-US" sz="2400" dirty="0" smtClean="0"/>
              <a:t>Persons</a:t>
            </a:r>
          </a:p>
          <a:p>
            <a:pPr marL="850900" lvl="1" indent="-385763" eaLnBrk="1" hangingPunct="1">
              <a:spcBef>
                <a:spcPct val="0"/>
              </a:spcBef>
            </a:pPr>
            <a:r>
              <a:rPr lang="en-US" altLang="en-US" sz="2400" dirty="0" smtClean="0"/>
              <a:t>Families</a:t>
            </a:r>
          </a:p>
          <a:p>
            <a:pPr marL="850900" lvl="1" indent="-385763" eaLnBrk="1" hangingPunct="1">
              <a:spcBef>
                <a:spcPct val="0"/>
              </a:spcBef>
            </a:pPr>
            <a:r>
              <a:rPr lang="en-US" altLang="en-US" sz="2400" dirty="0" smtClean="0"/>
              <a:t>Corporate bodies</a:t>
            </a:r>
          </a:p>
          <a:p>
            <a:pPr marL="347663" indent="-347663" eaLnBrk="1" hangingPunct="1">
              <a:spcBef>
                <a:spcPct val="0"/>
              </a:spcBef>
              <a:buSzTx/>
              <a:buFontTx/>
              <a:buChar char="o"/>
            </a:pPr>
            <a:endParaRPr lang="en-US" altLang="en-US" sz="2800" dirty="0" smtClean="0"/>
          </a:p>
          <a:p>
            <a:pPr eaLnBrk="1" hangingPunct="1">
              <a:spcBef>
                <a:spcPct val="0"/>
              </a:spcBef>
            </a:pPr>
            <a:r>
              <a:rPr lang="en-US" altLang="en-US" sz="2800" dirty="0" smtClean="0">
                <a:solidFill>
                  <a:schemeClr val="tx2"/>
                </a:solidFill>
              </a:rPr>
              <a:t>Name</a:t>
            </a:r>
            <a:r>
              <a:rPr lang="en-US" altLang="en-US" sz="2800" dirty="0" smtClean="0"/>
              <a:t> is the identifying characteristic</a:t>
            </a:r>
            <a:endParaRPr lang="en-US" altLang="en-US" sz="2400" dirty="0" smtClean="0"/>
          </a:p>
          <a:p>
            <a:pPr marL="808037" lvl="1" indent="-342900" eaLnBrk="1" hangingPunct="1">
              <a:spcBef>
                <a:spcPct val="0"/>
              </a:spcBef>
            </a:pPr>
            <a:endParaRPr lang="en-US" altLang="en-US" sz="2400" dirty="0"/>
          </a:p>
          <a:p>
            <a:pPr marL="463550" indent="0" eaLnBrk="1" hangingPunct="1">
              <a:spcBef>
                <a:spcPct val="0"/>
              </a:spcBef>
              <a:buNone/>
              <a:tabLst>
                <a:tab pos="463550" algn="l"/>
              </a:tabLst>
            </a:pPr>
            <a:r>
              <a:rPr lang="en-US" altLang="en-US" sz="2800" dirty="0" smtClean="0">
                <a:sym typeface="Wingdings"/>
              </a:rPr>
              <a:t>	</a:t>
            </a:r>
            <a:r>
              <a:rPr lang="en-US" altLang="en-US" sz="2800" dirty="0" smtClean="0"/>
              <a:t>To be covered in detail in </a:t>
            </a:r>
            <a:r>
              <a:rPr lang="en-US" altLang="en-US" sz="2800" dirty="0" smtClean="0">
                <a:solidFill>
                  <a:schemeClr val="tx2"/>
                </a:solidFill>
              </a:rPr>
              <a:t>Module 8</a:t>
            </a:r>
            <a:endParaRPr lang="en-US" altLang="en-US" sz="2800" dirty="0" smtClean="0"/>
          </a:p>
        </p:txBody>
      </p:sp>
      <p:sp>
        <p:nvSpPr>
          <p:cNvPr id="7578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723520D9-82C7-4AF8-81DB-82B8F3471C39}" type="slidenum">
              <a:rPr lang="en-US" altLang="en-US" sz="1400" smtClean="0"/>
              <a:pPr eaLnBrk="1" hangingPunct="1">
                <a:spcBef>
                  <a:spcPct val="0"/>
                </a:spcBef>
                <a:buClrTx/>
                <a:buSzTx/>
                <a:buFontTx/>
                <a:buNone/>
              </a:pPr>
              <a:t>71</a:t>
            </a:fld>
            <a:endParaRPr lang="en-US" altLang="en-US" sz="1400" dirty="0" smtClean="0"/>
          </a:p>
        </p:txBody>
      </p:sp>
    </p:spTree>
    <p:extLst>
      <p:ext uri="{BB962C8B-B14F-4D97-AF65-F5344CB8AC3E}">
        <p14:creationId xmlns:p14="http://schemas.microsoft.com/office/powerpoint/2010/main" val="975656882"/>
      </p:ext>
    </p:extLst>
  </p:cSld>
  <p:clrMapOvr>
    <a:masterClrMapping/>
  </p:clrMapOvr>
  <p:transition spd="med">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517EA68F-07EC-4ACC-80A5-ED968596BCF9}" type="slidenum">
              <a:rPr lang="en-US" altLang="en-US" sz="1400" smtClean="0"/>
              <a:pPr eaLnBrk="1" hangingPunct="1">
                <a:spcBef>
                  <a:spcPct val="0"/>
                </a:spcBef>
                <a:buClrTx/>
                <a:buSzTx/>
                <a:buFontTx/>
                <a:buNone/>
              </a:pPr>
              <a:t>72</a:t>
            </a:fld>
            <a:endParaRPr lang="en-US" altLang="en-US" sz="1400" dirty="0" smtClean="0"/>
          </a:p>
        </p:txBody>
      </p:sp>
      <p:sp>
        <p:nvSpPr>
          <p:cNvPr id="76803" name="Title 1"/>
          <p:cNvSpPr>
            <a:spLocks noGrp="1"/>
          </p:cNvSpPr>
          <p:nvPr>
            <p:ph type="title" idx="4294967295"/>
          </p:nvPr>
        </p:nvSpPr>
        <p:spPr>
          <a:xfrm>
            <a:off x="1371600" y="381000"/>
            <a:ext cx="7315200" cy="1063625"/>
          </a:xfrm>
        </p:spPr>
        <p:txBody>
          <a:bodyPr bIns="91440"/>
          <a:lstStyle/>
          <a:p>
            <a:pPr algn="ctr" eaLnBrk="1" hangingPunct="1"/>
            <a:r>
              <a:rPr lang="en-US" altLang="en-US" sz="3200" b="1" dirty="0"/>
              <a:t>Attributes of Group 2 </a:t>
            </a:r>
            <a:r>
              <a:rPr lang="en-US" altLang="en-US" sz="3200" b="1" dirty="0" smtClean="0"/>
              <a:t>Entities </a:t>
            </a:r>
            <a:r>
              <a:rPr lang="en-US" altLang="en-US" sz="3200" dirty="0" smtClean="0"/>
              <a:t>--</a:t>
            </a:r>
            <a:r>
              <a:rPr lang="en-US" altLang="en-US" dirty="0" smtClean="0"/>
              <a:t> </a:t>
            </a:r>
            <a:r>
              <a:rPr lang="en-US" altLang="en-US" sz="2800" b="1" dirty="0" smtClean="0"/>
              <a:t>Person</a:t>
            </a:r>
          </a:p>
        </p:txBody>
      </p:sp>
      <p:sp>
        <p:nvSpPr>
          <p:cNvPr id="76804" name="Content Placeholder 2"/>
          <p:cNvSpPr>
            <a:spLocks noGrp="1"/>
          </p:cNvSpPr>
          <p:nvPr>
            <p:ph sz="half" idx="4294967295"/>
          </p:nvPr>
        </p:nvSpPr>
        <p:spPr>
          <a:xfrm>
            <a:off x="914400" y="1827213"/>
            <a:ext cx="3886200" cy="4816475"/>
          </a:xfrm>
        </p:spPr>
        <p:txBody>
          <a:bodyPr/>
          <a:lstStyle/>
          <a:p>
            <a:pPr eaLnBrk="1" hangingPunct="1">
              <a:spcBef>
                <a:spcPct val="0"/>
              </a:spcBef>
              <a:buClr>
                <a:schemeClr val="accent2"/>
              </a:buClr>
              <a:buSzTx/>
              <a:buFontTx/>
              <a:buChar char="•"/>
            </a:pPr>
            <a:r>
              <a:rPr lang="en-US" altLang="en-US" sz="2600" dirty="0" smtClean="0"/>
              <a:t>Title of person</a:t>
            </a:r>
          </a:p>
          <a:p>
            <a:pPr eaLnBrk="1" hangingPunct="1">
              <a:spcBef>
                <a:spcPct val="0"/>
              </a:spcBef>
              <a:buClr>
                <a:schemeClr val="accent2"/>
              </a:buClr>
              <a:buSzTx/>
              <a:buFontTx/>
              <a:buChar char="•"/>
            </a:pPr>
            <a:r>
              <a:rPr lang="en-US" altLang="en-US" sz="2600" dirty="0" smtClean="0"/>
              <a:t>Dates associated with the person (birth/death/period of activity)</a:t>
            </a:r>
          </a:p>
          <a:p>
            <a:pPr eaLnBrk="1" hangingPunct="1">
              <a:spcBef>
                <a:spcPct val="0"/>
              </a:spcBef>
              <a:buClr>
                <a:schemeClr val="accent2"/>
              </a:buClr>
              <a:buSzTx/>
              <a:buFontTx/>
              <a:buChar char="•"/>
            </a:pPr>
            <a:r>
              <a:rPr lang="en-US" altLang="en-US" sz="2600" dirty="0" smtClean="0"/>
              <a:t>Gender</a:t>
            </a:r>
          </a:p>
          <a:p>
            <a:pPr eaLnBrk="1" hangingPunct="1">
              <a:spcBef>
                <a:spcPct val="0"/>
              </a:spcBef>
              <a:buClr>
                <a:schemeClr val="accent2"/>
              </a:buClr>
              <a:buSzTx/>
              <a:buFontTx/>
              <a:buChar char="•"/>
            </a:pPr>
            <a:r>
              <a:rPr lang="en-US" altLang="en-US" sz="2600" dirty="0" smtClean="0"/>
              <a:t>Place of birth</a:t>
            </a:r>
          </a:p>
          <a:p>
            <a:pPr eaLnBrk="1" hangingPunct="1">
              <a:spcBef>
                <a:spcPct val="0"/>
              </a:spcBef>
              <a:buClr>
                <a:schemeClr val="accent2"/>
              </a:buClr>
              <a:buSzTx/>
              <a:buFontTx/>
              <a:buChar char="•"/>
            </a:pPr>
            <a:r>
              <a:rPr lang="en-US" altLang="en-US" sz="2600" dirty="0" smtClean="0"/>
              <a:t>Place of death</a:t>
            </a:r>
          </a:p>
          <a:p>
            <a:pPr eaLnBrk="1" hangingPunct="1">
              <a:spcBef>
                <a:spcPct val="0"/>
              </a:spcBef>
              <a:buClr>
                <a:schemeClr val="accent2"/>
              </a:buClr>
              <a:buSzTx/>
              <a:buFontTx/>
              <a:buChar char="•"/>
            </a:pPr>
            <a:r>
              <a:rPr lang="en-US" altLang="en-US" sz="2600" dirty="0" smtClean="0"/>
              <a:t>Country</a:t>
            </a:r>
          </a:p>
          <a:p>
            <a:pPr eaLnBrk="1" hangingPunct="1">
              <a:spcBef>
                <a:spcPct val="0"/>
              </a:spcBef>
              <a:buClr>
                <a:schemeClr val="accent2"/>
              </a:buClr>
              <a:buSzTx/>
              <a:buFontTx/>
              <a:buChar char="•"/>
            </a:pPr>
            <a:r>
              <a:rPr lang="en-US" altLang="en-US" sz="2600" dirty="0" smtClean="0"/>
              <a:t>Place of residence</a:t>
            </a:r>
          </a:p>
        </p:txBody>
      </p:sp>
      <p:sp>
        <p:nvSpPr>
          <p:cNvPr id="76805" name="Content Placeholder 2"/>
          <p:cNvSpPr>
            <a:spLocks/>
          </p:cNvSpPr>
          <p:nvPr/>
        </p:nvSpPr>
        <p:spPr bwMode="auto">
          <a:xfrm>
            <a:off x="4953000" y="1827213"/>
            <a:ext cx="3962400" cy="490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19138" indent="-4000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
                <a:schemeClr val="accent2"/>
              </a:buClr>
              <a:buSzTx/>
              <a:buFontTx/>
              <a:buChar char="•"/>
            </a:pPr>
            <a:r>
              <a:rPr lang="en-US" altLang="en-US" sz="2600" dirty="0">
                <a:latin typeface="+mn-lt"/>
              </a:rPr>
              <a:t>Affiliation</a:t>
            </a:r>
          </a:p>
          <a:p>
            <a:pPr eaLnBrk="1" hangingPunct="1">
              <a:spcBef>
                <a:spcPct val="0"/>
              </a:spcBef>
              <a:buClr>
                <a:schemeClr val="accent2"/>
              </a:buClr>
              <a:buSzTx/>
              <a:buFontTx/>
              <a:buChar char="•"/>
            </a:pPr>
            <a:r>
              <a:rPr lang="en-US" altLang="en-US" sz="2600" dirty="0">
                <a:latin typeface="+mn-lt"/>
              </a:rPr>
              <a:t>Address</a:t>
            </a:r>
          </a:p>
          <a:p>
            <a:pPr eaLnBrk="1" hangingPunct="1">
              <a:spcBef>
                <a:spcPct val="0"/>
              </a:spcBef>
              <a:buClr>
                <a:schemeClr val="accent2"/>
              </a:buClr>
              <a:buSzTx/>
              <a:buFontTx/>
              <a:buChar char="•"/>
            </a:pPr>
            <a:r>
              <a:rPr lang="en-US" altLang="en-US" sz="2600" dirty="0">
                <a:latin typeface="+mn-lt"/>
              </a:rPr>
              <a:t>Language of person</a:t>
            </a:r>
          </a:p>
          <a:p>
            <a:pPr eaLnBrk="1" hangingPunct="1">
              <a:spcBef>
                <a:spcPct val="0"/>
              </a:spcBef>
              <a:buClr>
                <a:schemeClr val="accent2"/>
              </a:buClr>
              <a:buSzTx/>
              <a:buFontTx/>
              <a:buChar char="•"/>
            </a:pPr>
            <a:r>
              <a:rPr lang="en-US" altLang="en-US" sz="2600" dirty="0">
                <a:latin typeface="+mn-lt"/>
              </a:rPr>
              <a:t>Field of activity</a:t>
            </a:r>
          </a:p>
          <a:p>
            <a:pPr eaLnBrk="1" hangingPunct="1">
              <a:spcBef>
                <a:spcPct val="0"/>
              </a:spcBef>
              <a:buClr>
                <a:schemeClr val="accent2"/>
              </a:buClr>
              <a:buSzTx/>
              <a:buFontTx/>
              <a:buChar char="•"/>
            </a:pPr>
            <a:r>
              <a:rPr lang="en-US" altLang="en-US" sz="2600" dirty="0" smtClean="0">
                <a:latin typeface="+mn-lt"/>
              </a:rPr>
              <a:t>Profession/ occupation</a:t>
            </a:r>
            <a:endParaRPr lang="en-US" altLang="en-US" sz="2600" dirty="0">
              <a:latin typeface="+mn-lt"/>
            </a:endParaRPr>
          </a:p>
          <a:p>
            <a:pPr eaLnBrk="1" hangingPunct="1">
              <a:spcBef>
                <a:spcPct val="0"/>
              </a:spcBef>
              <a:buClr>
                <a:schemeClr val="accent2"/>
              </a:buClr>
              <a:buSzTx/>
              <a:buFontTx/>
              <a:buChar char="•"/>
            </a:pPr>
            <a:r>
              <a:rPr lang="en-US" altLang="en-US" sz="2600" dirty="0" smtClean="0">
                <a:latin typeface="+mn-lt"/>
              </a:rPr>
              <a:t>Biography/history</a:t>
            </a:r>
            <a:endParaRPr lang="en-US" altLang="en-US" sz="2600" dirty="0">
              <a:latin typeface="+mn-lt"/>
            </a:endParaRPr>
          </a:p>
          <a:p>
            <a:pPr eaLnBrk="1" hangingPunct="1">
              <a:spcBef>
                <a:spcPct val="0"/>
              </a:spcBef>
              <a:buClr>
                <a:schemeClr val="accent2"/>
              </a:buClr>
              <a:buSzTx/>
              <a:buFontTx/>
              <a:buChar char="•"/>
            </a:pPr>
            <a:r>
              <a:rPr lang="en-US" altLang="en-US" sz="2600" dirty="0">
                <a:latin typeface="+mn-lt"/>
              </a:rPr>
              <a:t>Other informational elements associated with the person</a:t>
            </a:r>
          </a:p>
        </p:txBody>
      </p:sp>
    </p:spTree>
    <p:extLst>
      <p:ext uri="{BB962C8B-B14F-4D97-AF65-F5344CB8AC3E}">
        <p14:creationId xmlns:p14="http://schemas.microsoft.com/office/powerpoint/2010/main" val="345726124"/>
      </p:ext>
    </p:extLst>
  </p:cSld>
  <p:clrMapOvr>
    <a:masterClrMapping/>
  </p:clrMapOvr>
  <p:transition spd="med">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FB12AAFF-06A6-4B3C-8A68-D6E27F6846B8}" type="slidenum">
              <a:rPr lang="en-US" altLang="en-US" sz="1400" smtClean="0"/>
              <a:pPr eaLnBrk="1" hangingPunct="1">
                <a:spcBef>
                  <a:spcPct val="0"/>
                </a:spcBef>
                <a:buClrTx/>
                <a:buSzTx/>
                <a:buFontTx/>
                <a:buNone/>
              </a:pPr>
              <a:t>73</a:t>
            </a:fld>
            <a:endParaRPr lang="en-US" altLang="en-US" sz="1400" dirty="0" smtClean="0"/>
          </a:p>
        </p:txBody>
      </p:sp>
      <p:sp>
        <p:nvSpPr>
          <p:cNvPr id="77828" name="Content Placeholder 3"/>
          <p:cNvSpPr>
            <a:spLocks/>
          </p:cNvSpPr>
          <p:nvPr/>
        </p:nvSpPr>
        <p:spPr bwMode="auto">
          <a:xfrm>
            <a:off x="1295400" y="1752600"/>
            <a:ext cx="6324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7663" indent="-347663"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909638" indent="-22860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252538"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ts val="600"/>
              </a:spcBef>
              <a:buClr>
                <a:schemeClr val="accent2"/>
              </a:buClr>
              <a:buSzTx/>
              <a:buFontTx/>
              <a:buChar char="•"/>
            </a:pPr>
            <a:r>
              <a:rPr lang="en-US" altLang="en-US" sz="2800" dirty="0">
                <a:latin typeface="+mn-lt"/>
              </a:rPr>
              <a:t>Type of family</a:t>
            </a:r>
          </a:p>
          <a:p>
            <a:pPr eaLnBrk="1" hangingPunct="1">
              <a:spcBef>
                <a:spcPts val="600"/>
              </a:spcBef>
              <a:buClr>
                <a:schemeClr val="accent2"/>
              </a:buClr>
              <a:buSzTx/>
              <a:buFontTx/>
              <a:buChar char="•"/>
            </a:pPr>
            <a:r>
              <a:rPr lang="en-US" altLang="en-US" sz="2800" dirty="0">
                <a:latin typeface="+mn-lt"/>
              </a:rPr>
              <a:t>Dates of family</a:t>
            </a:r>
          </a:p>
          <a:p>
            <a:pPr eaLnBrk="1" hangingPunct="1">
              <a:spcBef>
                <a:spcPts val="600"/>
              </a:spcBef>
              <a:buClr>
                <a:schemeClr val="accent2"/>
              </a:buClr>
              <a:buSzTx/>
              <a:buFontTx/>
              <a:buChar char="•"/>
            </a:pPr>
            <a:r>
              <a:rPr lang="en-US" altLang="en-US" sz="2800" dirty="0" smtClean="0">
                <a:latin typeface="+mn-lt"/>
              </a:rPr>
              <a:t>Associated places</a:t>
            </a:r>
          </a:p>
          <a:p>
            <a:pPr eaLnBrk="1" hangingPunct="1">
              <a:spcBef>
                <a:spcPts val="600"/>
              </a:spcBef>
              <a:buClr>
                <a:schemeClr val="accent2"/>
              </a:buClr>
              <a:buSzTx/>
              <a:buFontTx/>
              <a:buChar char="•"/>
            </a:pPr>
            <a:r>
              <a:rPr lang="en-US" altLang="en-US" sz="2800" dirty="0" smtClean="0">
                <a:latin typeface="+mn-lt"/>
              </a:rPr>
              <a:t>Field </a:t>
            </a:r>
            <a:r>
              <a:rPr lang="en-US" altLang="en-US" sz="2800" dirty="0">
                <a:latin typeface="+mn-lt"/>
              </a:rPr>
              <a:t>of activity</a:t>
            </a:r>
          </a:p>
          <a:p>
            <a:pPr eaLnBrk="1" hangingPunct="1">
              <a:spcBef>
                <a:spcPts val="600"/>
              </a:spcBef>
              <a:buClr>
                <a:schemeClr val="accent2"/>
              </a:buClr>
              <a:buSzTx/>
              <a:buFontTx/>
              <a:buChar char="•"/>
            </a:pPr>
            <a:r>
              <a:rPr lang="en-US" altLang="en-US" sz="2800" dirty="0">
                <a:latin typeface="+mn-lt"/>
              </a:rPr>
              <a:t>History of family</a:t>
            </a:r>
          </a:p>
          <a:p>
            <a:pPr eaLnBrk="1" hangingPunct="1">
              <a:buFont typeface="Wingdings" pitchFamily="2" charset="2"/>
              <a:buNone/>
            </a:pPr>
            <a:endParaRPr lang="en-US" altLang="en-US" sz="2800" dirty="0"/>
          </a:p>
        </p:txBody>
      </p:sp>
      <p:sp>
        <p:nvSpPr>
          <p:cNvPr id="5" name="Title 1"/>
          <p:cNvSpPr txBox="1">
            <a:spLocks/>
          </p:cNvSpPr>
          <p:nvPr/>
        </p:nvSpPr>
        <p:spPr bwMode="auto">
          <a:xfrm>
            <a:off x="1371600" y="304800"/>
            <a:ext cx="7315200" cy="1143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a:lstStyle>
          <a:p>
            <a:pPr algn="ctr" eaLnBrk="1" hangingPunct="1"/>
            <a:r>
              <a:rPr lang="en-US" altLang="en-US" sz="3200" b="1" kern="0" dirty="0" smtClean="0"/>
              <a:t>Attributes of Group 2 Entities </a:t>
            </a:r>
            <a:r>
              <a:rPr lang="en-US" altLang="en-US" sz="3200" kern="0" dirty="0" smtClean="0"/>
              <a:t>--</a:t>
            </a:r>
            <a:r>
              <a:rPr lang="en-US" altLang="en-US" kern="0" dirty="0" smtClean="0"/>
              <a:t> </a:t>
            </a:r>
            <a:r>
              <a:rPr lang="en-US" altLang="en-US" sz="2800" b="1" kern="0" dirty="0" smtClean="0"/>
              <a:t>Family</a:t>
            </a:r>
          </a:p>
        </p:txBody>
      </p:sp>
    </p:spTree>
    <p:extLst>
      <p:ext uri="{BB962C8B-B14F-4D97-AF65-F5344CB8AC3E}">
        <p14:creationId xmlns:p14="http://schemas.microsoft.com/office/powerpoint/2010/main" val="3760249670"/>
      </p:ext>
    </p:extLst>
  </p:cSld>
  <p:clrMapOvr>
    <a:masterClrMapping/>
  </p:clrMapOvr>
  <p:transition spd="med">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3"/>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225EE523-0AAF-4356-B34B-913F8DB4D738}" type="slidenum">
              <a:rPr lang="en-US" altLang="en-US" sz="1400"/>
              <a:pPr algn="r" eaLnBrk="1" hangingPunct="1">
                <a:spcBef>
                  <a:spcPct val="0"/>
                </a:spcBef>
                <a:buClrTx/>
                <a:buSzTx/>
                <a:buFontTx/>
                <a:buNone/>
              </a:pPr>
              <a:t>74</a:t>
            </a:fld>
            <a:endParaRPr lang="en-US" altLang="en-US" sz="1400" dirty="0"/>
          </a:p>
        </p:txBody>
      </p:sp>
      <p:sp>
        <p:nvSpPr>
          <p:cNvPr id="78852" name="Content Placeholder 3"/>
          <p:cNvSpPr>
            <a:spLocks noGrp="1"/>
          </p:cNvSpPr>
          <p:nvPr>
            <p:ph sz="half" idx="4294967295"/>
          </p:nvPr>
        </p:nvSpPr>
        <p:spPr>
          <a:xfrm>
            <a:off x="1447800" y="2895600"/>
            <a:ext cx="6629400" cy="3581400"/>
          </a:xfrm>
        </p:spPr>
        <p:txBody>
          <a:bodyPr/>
          <a:lstStyle/>
          <a:p>
            <a:pPr marL="347663" indent="-347663" eaLnBrk="1" hangingPunct="1">
              <a:spcBef>
                <a:spcPts val="300"/>
              </a:spcBef>
              <a:buClr>
                <a:schemeClr val="accent2"/>
              </a:buClr>
              <a:buSzTx/>
              <a:buFontTx/>
              <a:buChar char="•"/>
            </a:pPr>
            <a:r>
              <a:rPr lang="en-US" altLang="en-US" sz="2800" dirty="0" smtClean="0"/>
              <a:t>Associated Places</a:t>
            </a:r>
          </a:p>
          <a:p>
            <a:pPr marL="347663" indent="-347663" eaLnBrk="1" hangingPunct="1">
              <a:spcBef>
                <a:spcPts val="300"/>
              </a:spcBef>
              <a:buClr>
                <a:schemeClr val="accent2"/>
              </a:buClr>
              <a:buSzTx/>
              <a:buFontTx/>
              <a:buChar char="•"/>
            </a:pPr>
            <a:r>
              <a:rPr lang="en-US" altLang="en-US" sz="2800" dirty="0" smtClean="0"/>
              <a:t>Dates associated</a:t>
            </a:r>
          </a:p>
          <a:p>
            <a:pPr marL="347663" indent="-347663" eaLnBrk="1" hangingPunct="1">
              <a:spcBef>
                <a:spcPts val="300"/>
              </a:spcBef>
              <a:buClr>
                <a:schemeClr val="accent2"/>
              </a:buClr>
              <a:buSzTx/>
              <a:buFontTx/>
              <a:buChar char="•"/>
            </a:pPr>
            <a:r>
              <a:rPr lang="en-US" altLang="en-US" sz="2800" dirty="0" smtClean="0"/>
              <a:t>Language of the corporate body</a:t>
            </a:r>
          </a:p>
          <a:p>
            <a:pPr marL="347663" indent="-347663" eaLnBrk="1" hangingPunct="1">
              <a:spcBef>
                <a:spcPts val="300"/>
              </a:spcBef>
              <a:buClr>
                <a:schemeClr val="accent2"/>
              </a:buClr>
              <a:buSzTx/>
              <a:buFontTx/>
              <a:buChar char="•"/>
            </a:pPr>
            <a:r>
              <a:rPr lang="en-US" altLang="en-US" sz="2800" dirty="0" smtClean="0"/>
              <a:t>Address</a:t>
            </a:r>
          </a:p>
          <a:p>
            <a:pPr marL="347663" indent="-347663" eaLnBrk="1" hangingPunct="1">
              <a:spcBef>
                <a:spcPts val="300"/>
              </a:spcBef>
              <a:buClr>
                <a:schemeClr val="accent2"/>
              </a:buClr>
              <a:buSzTx/>
              <a:buFontTx/>
              <a:buChar char="•"/>
            </a:pPr>
            <a:r>
              <a:rPr lang="en-US" altLang="en-US" sz="2800" dirty="0" smtClean="0"/>
              <a:t>Field of activity</a:t>
            </a:r>
          </a:p>
          <a:p>
            <a:pPr marL="347663" indent="-347663" eaLnBrk="1" hangingPunct="1">
              <a:spcBef>
                <a:spcPts val="300"/>
              </a:spcBef>
              <a:buClr>
                <a:schemeClr val="accent2"/>
              </a:buClr>
              <a:buSzTx/>
              <a:buFontTx/>
              <a:buChar char="•"/>
            </a:pPr>
            <a:r>
              <a:rPr lang="en-US" altLang="en-US" sz="2800" dirty="0" smtClean="0"/>
              <a:t>History</a:t>
            </a:r>
          </a:p>
          <a:p>
            <a:pPr marL="347663" indent="-347663" eaLnBrk="1" hangingPunct="1">
              <a:spcBef>
                <a:spcPts val="300"/>
              </a:spcBef>
              <a:buClr>
                <a:schemeClr val="accent2"/>
              </a:buClr>
              <a:buSzTx/>
              <a:buFontTx/>
              <a:buChar char="•"/>
            </a:pPr>
            <a:r>
              <a:rPr lang="en-US" altLang="en-US" sz="2800" dirty="0" smtClean="0"/>
              <a:t>Other information associated with the corporate body</a:t>
            </a:r>
          </a:p>
        </p:txBody>
      </p:sp>
      <p:sp>
        <p:nvSpPr>
          <p:cNvPr id="7885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E8383E6B-7C1A-4A8B-91FD-BBDBCEEA7804}" type="slidenum">
              <a:rPr lang="en-US" altLang="en-US" sz="1400" smtClean="0"/>
              <a:pPr eaLnBrk="1" hangingPunct="1">
                <a:spcBef>
                  <a:spcPct val="0"/>
                </a:spcBef>
                <a:buClrTx/>
                <a:buSzTx/>
                <a:buFontTx/>
                <a:buNone/>
              </a:pPr>
              <a:t>74</a:t>
            </a:fld>
            <a:endParaRPr lang="en-US" altLang="en-US" sz="1400" dirty="0" smtClean="0"/>
          </a:p>
        </p:txBody>
      </p:sp>
      <p:sp>
        <p:nvSpPr>
          <p:cNvPr id="6" name="Title 1"/>
          <p:cNvSpPr txBox="1">
            <a:spLocks/>
          </p:cNvSpPr>
          <p:nvPr/>
        </p:nvSpPr>
        <p:spPr bwMode="auto">
          <a:xfrm>
            <a:off x="1371600" y="304800"/>
            <a:ext cx="7315200" cy="1143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cs typeface="Arial" charset="0"/>
              </a:defRPr>
            </a:lvl2pPr>
            <a:lvl3pPr algn="l" rtl="0" eaLnBrk="0" fontAlgn="base" hangingPunct="0">
              <a:spcBef>
                <a:spcPct val="0"/>
              </a:spcBef>
              <a:spcAft>
                <a:spcPct val="0"/>
              </a:spcAft>
              <a:defRPr sz="3600">
                <a:solidFill>
                  <a:schemeClr val="tx2"/>
                </a:solidFill>
                <a:latin typeface="Arial" charset="0"/>
                <a:cs typeface="Arial" charset="0"/>
              </a:defRPr>
            </a:lvl3pPr>
            <a:lvl4pPr algn="l" rtl="0" eaLnBrk="0" fontAlgn="base" hangingPunct="0">
              <a:spcBef>
                <a:spcPct val="0"/>
              </a:spcBef>
              <a:spcAft>
                <a:spcPct val="0"/>
              </a:spcAft>
              <a:defRPr sz="3600">
                <a:solidFill>
                  <a:schemeClr val="tx2"/>
                </a:solidFill>
                <a:latin typeface="Arial" charset="0"/>
                <a:cs typeface="Arial" charset="0"/>
              </a:defRPr>
            </a:lvl4pPr>
            <a:lvl5pPr algn="l" rtl="0" eaLnBrk="0" fontAlgn="base" hangingPunct="0">
              <a:spcBef>
                <a:spcPct val="0"/>
              </a:spcBef>
              <a:spcAft>
                <a:spcPct val="0"/>
              </a:spcAft>
              <a:defRPr sz="3600">
                <a:solidFill>
                  <a:schemeClr val="tx2"/>
                </a:solidFill>
                <a:latin typeface="Arial" charset="0"/>
                <a:cs typeface="Arial" charset="0"/>
              </a:defRPr>
            </a:lvl5pPr>
            <a:lvl6pPr marL="457200" algn="l" rtl="0" fontAlgn="base">
              <a:spcBef>
                <a:spcPct val="0"/>
              </a:spcBef>
              <a:spcAft>
                <a:spcPct val="0"/>
              </a:spcAft>
              <a:defRPr sz="3600">
                <a:solidFill>
                  <a:schemeClr val="tx2"/>
                </a:solidFill>
                <a:latin typeface="Arial" charset="0"/>
                <a:cs typeface="Arial" charset="0"/>
              </a:defRPr>
            </a:lvl6pPr>
            <a:lvl7pPr marL="914400" algn="l" rtl="0" fontAlgn="base">
              <a:spcBef>
                <a:spcPct val="0"/>
              </a:spcBef>
              <a:spcAft>
                <a:spcPct val="0"/>
              </a:spcAft>
              <a:defRPr sz="3600">
                <a:solidFill>
                  <a:schemeClr val="tx2"/>
                </a:solidFill>
                <a:latin typeface="Arial" charset="0"/>
                <a:cs typeface="Arial" charset="0"/>
              </a:defRPr>
            </a:lvl7pPr>
            <a:lvl8pPr marL="1371600" algn="l" rtl="0" fontAlgn="base">
              <a:spcBef>
                <a:spcPct val="0"/>
              </a:spcBef>
              <a:spcAft>
                <a:spcPct val="0"/>
              </a:spcAft>
              <a:defRPr sz="3600">
                <a:solidFill>
                  <a:schemeClr val="tx2"/>
                </a:solidFill>
                <a:latin typeface="Arial" charset="0"/>
                <a:cs typeface="Arial" charset="0"/>
              </a:defRPr>
            </a:lvl8pPr>
            <a:lvl9pPr marL="1828800" algn="l" rtl="0" fontAlgn="base">
              <a:spcBef>
                <a:spcPct val="0"/>
              </a:spcBef>
              <a:spcAft>
                <a:spcPct val="0"/>
              </a:spcAft>
              <a:defRPr sz="3600">
                <a:solidFill>
                  <a:schemeClr val="tx2"/>
                </a:solidFill>
                <a:latin typeface="Arial" charset="0"/>
                <a:cs typeface="Arial" charset="0"/>
              </a:defRPr>
            </a:lvl9pPr>
          </a:lstStyle>
          <a:p>
            <a:pPr algn="ctr" eaLnBrk="1" hangingPunct="1"/>
            <a:r>
              <a:rPr lang="en-US" altLang="en-US" sz="3200" b="1" kern="0" dirty="0" smtClean="0"/>
              <a:t>Attributes of Group 2 Entities </a:t>
            </a:r>
            <a:r>
              <a:rPr lang="en-US" altLang="en-US" sz="3200" kern="0" dirty="0" smtClean="0"/>
              <a:t>–</a:t>
            </a:r>
            <a:r>
              <a:rPr lang="en-US" altLang="en-US" kern="0" dirty="0" smtClean="0"/>
              <a:t> </a:t>
            </a:r>
            <a:r>
              <a:rPr lang="en-US" altLang="en-US" sz="2800" b="1" kern="0" dirty="0" smtClean="0"/>
              <a:t>Corporate Body</a:t>
            </a:r>
          </a:p>
        </p:txBody>
      </p:sp>
      <p:sp>
        <p:nvSpPr>
          <p:cNvPr id="2" name="TextBox 1"/>
          <p:cNvSpPr txBox="1"/>
          <p:nvPr/>
        </p:nvSpPr>
        <p:spPr>
          <a:xfrm>
            <a:off x="2057400" y="1676400"/>
            <a:ext cx="5974080" cy="1200329"/>
          </a:xfrm>
          <a:prstGeom prst="rect">
            <a:avLst/>
          </a:prstGeom>
          <a:noFill/>
          <a:ln w="25400">
            <a:solidFill>
              <a:schemeClr val="tx2"/>
            </a:solidFill>
          </a:ln>
        </p:spPr>
        <p:txBody>
          <a:bodyPr wrap="square" rtlCol="0">
            <a:spAutoFit/>
          </a:bodyPr>
          <a:lstStyle/>
          <a:p>
            <a:r>
              <a:rPr lang="en-US" sz="2400" b="1" i="1" dirty="0" smtClean="0">
                <a:solidFill>
                  <a:schemeClr val="tx2"/>
                </a:solidFill>
                <a:latin typeface="Calibri" panose="020F0502020204030204" pitchFamily="34" charset="0"/>
              </a:rPr>
              <a:t>“An </a:t>
            </a:r>
            <a:r>
              <a:rPr lang="en-US" sz="2400" b="1" i="1" dirty="0">
                <a:solidFill>
                  <a:schemeClr val="tx2"/>
                </a:solidFill>
                <a:latin typeface="Calibri" panose="020F0502020204030204" pitchFamily="34" charset="0"/>
              </a:rPr>
              <a:t>organization or group of persons and/or organizations that is identified by a particular name and that acts, or may act, as a unit</a:t>
            </a:r>
            <a:r>
              <a:rPr lang="en-US" sz="2400" b="1" i="1" dirty="0" smtClean="0">
                <a:solidFill>
                  <a:schemeClr val="tx2"/>
                </a:solidFill>
                <a:latin typeface="Calibri" panose="020F0502020204030204" pitchFamily="34" charset="0"/>
              </a:rPr>
              <a:t>.”</a:t>
            </a:r>
            <a:endParaRPr lang="en-US" sz="2400" b="1" i="1" dirty="0">
              <a:solidFill>
                <a:schemeClr val="tx2"/>
              </a:solidFill>
              <a:latin typeface="Calibri" panose="020F0502020204030204" pitchFamily="34" charset="0"/>
            </a:endParaRPr>
          </a:p>
        </p:txBody>
      </p:sp>
    </p:spTree>
    <p:extLst>
      <p:ext uri="{BB962C8B-B14F-4D97-AF65-F5344CB8AC3E}">
        <p14:creationId xmlns:p14="http://schemas.microsoft.com/office/powerpoint/2010/main" val="12196566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8852">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78852">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78852">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8852">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78852">
                                            <p:txEl>
                                              <p:pRg st="4" end="4"/>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8852">
                                            <p:txEl>
                                              <p:pRg st="5" end="5"/>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885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44D18EF5-FC59-4B3B-9087-B5201FC68B07}" type="slidenum">
              <a:rPr lang="en-US" altLang="en-US" sz="1400"/>
              <a:pPr algn="r" eaLnBrk="1" hangingPunct="1">
                <a:spcBef>
                  <a:spcPct val="0"/>
                </a:spcBef>
                <a:buClrTx/>
                <a:buSzTx/>
                <a:buFontTx/>
                <a:buNone/>
              </a:pPr>
              <a:t>75</a:t>
            </a:fld>
            <a:endParaRPr lang="en-US" altLang="en-US" sz="1400" dirty="0"/>
          </a:p>
        </p:txBody>
      </p:sp>
      <p:sp>
        <p:nvSpPr>
          <p:cNvPr id="74755" name="Title 1"/>
          <p:cNvSpPr>
            <a:spLocks noGrp="1"/>
          </p:cNvSpPr>
          <p:nvPr>
            <p:ph type="title"/>
          </p:nvPr>
        </p:nvSpPr>
        <p:spPr/>
        <p:txBody>
          <a:bodyPr bIns="91440"/>
          <a:lstStyle/>
          <a:p>
            <a:pPr algn="ctr" eaLnBrk="1" hangingPunct="1"/>
            <a:r>
              <a:rPr lang="en-US" altLang="en-US" sz="3200" b="1" i="1" dirty="0" smtClean="0"/>
              <a:t>Intra</a:t>
            </a:r>
            <a:r>
              <a:rPr lang="en-US" altLang="en-US" sz="3200" b="1" dirty="0" smtClean="0"/>
              <a:t>-Group </a:t>
            </a:r>
            <a:r>
              <a:rPr lang="en-US" altLang="en-US" sz="3200" b="1" dirty="0"/>
              <a:t>Relationships --</a:t>
            </a:r>
            <a:r>
              <a:rPr lang="en-US" altLang="en-US" b="1" dirty="0"/>
              <a:t/>
            </a:r>
            <a:br>
              <a:rPr lang="en-US" altLang="en-US" b="1" dirty="0"/>
            </a:br>
            <a:r>
              <a:rPr lang="en-US" altLang="en-US" sz="2800" b="1" dirty="0"/>
              <a:t>Group </a:t>
            </a:r>
            <a:r>
              <a:rPr lang="en-US" altLang="en-US" sz="2800" b="1" dirty="0" smtClean="0"/>
              <a:t>2 </a:t>
            </a:r>
            <a:r>
              <a:rPr lang="en-US" altLang="en-US" sz="2800" b="1" dirty="0"/>
              <a:t>/ Group 2</a:t>
            </a:r>
            <a:endParaRPr lang="en-US" altLang="en-US" sz="2800" dirty="0" smtClean="0"/>
          </a:p>
        </p:txBody>
      </p:sp>
      <p:sp>
        <p:nvSpPr>
          <p:cNvPr id="74756" name="Text Box 10"/>
          <p:cNvSpPr txBox="1">
            <a:spLocks noChangeArrowheads="1"/>
          </p:cNvSpPr>
          <p:nvPr/>
        </p:nvSpPr>
        <p:spPr bwMode="auto">
          <a:xfrm>
            <a:off x="1600200" y="10072687"/>
            <a:ext cx="6934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65138" indent="-465138"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579438"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50000"/>
              </a:spcBef>
              <a:buClrTx/>
              <a:buSzTx/>
              <a:buFont typeface="Wingdings" pitchFamily="2" charset="2"/>
              <a:buChar char="ü"/>
            </a:pPr>
            <a:r>
              <a:rPr lang="en-US" altLang="en-US" sz="2800" b="1" dirty="0">
                <a:solidFill>
                  <a:schemeClr val="tx2"/>
                </a:solidFill>
              </a:rPr>
              <a:t>Clarify</a:t>
            </a:r>
            <a:r>
              <a:rPr lang="en-US" altLang="en-US" sz="2800" dirty="0"/>
              <a:t> and </a:t>
            </a:r>
            <a:r>
              <a:rPr lang="en-US" altLang="en-US" sz="2800" b="1" dirty="0">
                <a:solidFill>
                  <a:schemeClr val="tx2"/>
                </a:solidFill>
              </a:rPr>
              <a:t>Contextualize</a:t>
            </a:r>
            <a:r>
              <a:rPr lang="en-US" altLang="en-US" sz="2800" dirty="0"/>
              <a:t> </a:t>
            </a:r>
            <a:r>
              <a:rPr lang="en-US" altLang="en-US" sz="2800" dirty="0" smtClean="0"/>
              <a:t>user </a:t>
            </a:r>
            <a:r>
              <a:rPr lang="en-US" altLang="en-US" sz="2800" dirty="0"/>
              <a:t>tasks</a:t>
            </a:r>
          </a:p>
        </p:txBody>
      </p:sp>
      <p:sp>
        <p:nvSpPr>
          <p:cNvPr id="74757" name="Oval 15"/>
          <p:cNvSpPr>
            <a:spLocks noChangeAspect="1" noChangeArrowheads="1"/>
          </p:cNvSpPr>
          <p:nvPr/>
        </p:nvSpPr>
        <p:spPr bwMode="auto">
          <a:xfrm>
            <a:off x="3886200" y="3200400"/>
            <a:ext cx="1690688" cy="1066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74758" name="Text Box 16"/>
          <p:cNvSpPr txBox="1">
            <a:spLocks noChangeArrowheads="1"/>
          </p:cNvSpPr>
          <p:nvPr/>
        </p:nvSpPr>
        <p:spPr bwMode="auto">
          <a:xfrm>
            <a:off x="4114800" y="3505200"/>
            <a:ext cx="121920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100" b="1" dirty="0"/>
              <a:t>Person</a:t>
            </a:r>
          </a:p>
        </p:txBody>
      </p:sp>
      <p:sp>
        <p:nvSpPr>
          <p:cNvPr id="74763" name="Oval 21"/>
          <p:cNvSpPr>
            <a:spLocks noChangeAspect="1" noChangeArrowheads="1"/>
          </p:cNvSpPr>
          <p:nvPr/>
        </p:nvSpPr>
        <p:spPr bwMode="auto">
          <a:xfrm>
            <a:off x="2162175" y="4648200"/>
            <a:ext cx="1571625" cy="10715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74764" name="Text Box 22"/>
          <p:cNvSpPr txBox="1">
            <a:spLocks noChangeArrowheads="1"/>
          </p:cNvSpPr>
          <p:nvPr/>
        </p:nvSpPr>
        <p:spPr bwMode="auto">
          <a:xfrm>
            <a:off x="2286000" y="4953000"/>
            <a:ext cx="129540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100" b="1" dirty="0" smtClean="0"/>
              <a:t>Family</a:t>
            </a:r>
            <a:endParaRPr lang="en-US" altLang="en-US" sz="2100" b="1" dirty="0"/>
          </a:p>
        </p:txBody>
      </p:sp>
      <p:sp>
        <p:nvSpPr>
          <p:cNvPr id="74765" name="Oval 23"/>
          <p:cNvSpPr>
            <a:spLocks noChangeAspect="1" noChangeArrowheads="1"/>
          </p:cNvSpPr>
          <p:nvPr/>
        </p:nvSpPr>
        <p:spPr bwMode="auto">
          <a:xfrm>
            <a:off x="5867400" y="4648200"/>
            <a:ext cx="1590675" cy="10604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74766" name="Text Box 24"/>
          <p:cNvSpPr txBox="1">
            <a:spLocks noChangeArrowheads="1"/>
          </p:cNvSpPr>
          <p:nvPr/>
        </p:nvSpPr>
        <p:spPr bwMode="auto">
          <a:xfrm>
            <a:off x="6019800" y="4876800"/>
            <a:ext cx="12954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100" b="1" dirty="0" smtClean="0"/>
              <a:t>Corporate Body</a:t>
            </a:r>
            <a:endParaRPr lang="en-US" altLang="en-US" sz="2100" b="1" dirty="0"/>
          </a:p>
        </p:txBody>
      </p:sp>
      <p:sp>
        <p:nvSpPr>
          <p:cNvPr id="7477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DFB2C24D-904A-47D7-871B-59DD7DFD6103}" type="slidenum">
              <a:rPr lang="en-US" altLang="en-US" sz="1400" smtClean="0"/>
              <a:pPr eaLnBrk="1" hangingPunct="1">
                <a:spcBef>
                  <a:spcPct val="0"/>
                </a:spcBef>
                <a:buClrTx/>
                <a:buSzTx/>
                <a:buFontTx/>
                <a:buNone/>
              </a:pPr>
              <a:t>75</a:t>
            </a:fld>
            <a:endParaRPr lang="en-US" altLang="en-US" sz="1400" dirty="0" smtClean="0"/>
          </a:p>
        </p:txBody>
      </p:sp>
      <p:sp>
        <p:nvSpPr>
          <p:cNvPr id="2" name="TextBox 1"/>
          <p:cNvSpPr txBox="1"/>
          <p:nvPr/>
        </p:nvSpPr>
        <p:spPr>
          <a:xfrm>
            <a:off x="1143000" y="2474893"/>
            <a:ext cx="7696200" cy="461665"/>
          </a:xfrm>
          <a:prstGeom prst="rect">
            <a:avLst/>
          </a:prstGeom>
          <a:noFill/>
          <a:ln w="25400">
            <a:solidFill>
              <a:schemeClr val="tx2"/>
            </a:solidFill>
          </a:ln>
        </p:spPr>
        <p:txBody>
          <a:bodyPr wrap="square" rtlCol="0">
            <a:spAutoFit/>
          </a:bodyPr>
          <a:lstStyle/>
          <a:p>
            <a:r>
              <a:rPr lang="en-US" sz="2300" dirty="0" smtClean="0"/>
              <a:t>What </a:t>
            </a:r>
            <a:r>
              <a:rPr lang="en-US" sz="2300" i="1" dirty="0">
                <a:solidFill>
                  <a:schemeClr val="tx2"/>
                </a:solidFill>
              </a:rPr>
              <a:t>intra-Group 2 </a:t>
            </a:r>
            <a:r>
              <a:rPr lang="en-US" sz="2300" dirty="0" smtClean="0"/>
              <a:t>relationships can you think of?</a:t>
            </a:r>
            <a:endParaRPr lang="en-US" sz="2300" dirty="0"/>
          </a:p>
        </p:txBody>
      </p:sp>
      <p:sp>
        <p:nvSpPr>
          <p:cNvPr id="3" name="TextBox 2"/>
          <p:cNvSpPr txBox="1"/>
          <p:nvPr/>
        </p:nvSpPr>
        <p:spPr>
          <a:xfrm>
            <a:off x="1143000" y="1600200"/>
            <a:ext cx="7620000" cy="769441"/>
          </a:xfrm>
          <a:prstGeom prst="rect">
            <a:avLst/>
          </a:prstGeom>
          <a:noFill/>
          <a:ln w="12700">
            <a:noFill/>
          </a:ln>
        </p:spPr>
        <p:txBody>
          <a:bodyPr wrap="square" rtlCol="0">
            <a:spAutoFit/>
          </a:bodyPr>
          <a:lstStyle/>
          <a:p>
            <a:pPr marL="342900" indent="-342900">
              <a:buClr>
                <a:schemeClr val="accent2"/>
              </a:buClr>
              <a:buSzPct val="70000"/>
              <a:buFont typeface="Wingdings" panose="05000000000000000000" pitchFamily="2" charset="2"/>
              <a:buChar char="l"/>
            </a:pPr>
            <a:r>
              <a:rPr lang="en-US" sz="2200" dirty="0" smtClean="0">
                <a:solidFill>
                  <a:schemeClr val="tx2"/>
                </a:solidFill>
              </a:rPr>
              <a:t>We already discussed </a:t>
            </a:r>
            <a:r>
              <a:rPr lang="en-US" sz="2200" i="1" dirty="0" smtClean="0">
                <a:solidFill>
                  <a:schemeClr val="tx2"/>
                </a:solidFill>
              </a:rPr>
              <a:t>Intra-Group 1</a:t>
            </a:r>
            <a:r>
              <a:rPr lang="en-US" sz="2200" dirty="0" smtClean="0">
                <a:solidFill>
                  <a:schemeClr val="tx2"/>
                </a:solidFill>
              </a:rPr>
              <a:t> Relationships = WEMI relationships</a:t>
            </a:r>
            <a:endParaRPr lang="en-US" sz="2200" dirty="0">
              <a:solidFill>
                <a:schemeClr val="tx2"/>
              </a:solidFill>
            </a:endParaRPr>
          </a:p>
        </p:txBody>
      </p:sp>
    </p:spTree>
    <p:extLst>
      <p:ext uri="{BB962C8B-B14F-4D97-AF65-F5344CB8AC3E}">
        <p14:creationId xmlns:p14="http://schemas.microsoft.com/office/powerpoint/2010/main" val="146083793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475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475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476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7476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7476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7476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4756"/>
                                        </p:tgtEl>
                                        <p:attrNameLst>
                                          <p:attrName>style.visibility</p:attrName>
                                        </p:attrNameLst>
                                      </p:cBhvr>
                                      <p:to>
                                        <p:strVal val="visible"/>
                                      </p:to>
                                    </p:set>
                                    <p:animEffect transition="in" filter="dissolve">
                                      <p:cBhvr>
                                        <p:cTn id="30" dur="500"/>
                                        <p:tgtEl>
                                          <p:spTgt spid="747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6" grpId="0"/>
      <p:bldP spid="74757" grpId="0" animBg="1"/>
      <p:bldP spid="74758" grpId="0"/>
      <p:bldP spid="74763" grpId="0" animBg="1"/>
      <p:bldP spid="74764" grpId="0"/>
      <p:bldP spid="74765" grpId="0" animBg="1"/>
      <p:bldP spid="74766" grpId="0"/>
      <p:bldP spid="2" grpId="0" animBg="1"/>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r" eaLnBrk="1" hangingPunct="1">
              <a:spcBef>
                <a:spcPct val="0"/>
              </a:spcBef>
              <a:buClrTx/>
              <a:buSzTx/>
              <a:buFontTx/>
              <a:buNone/>
            </a:pPr>
            <a:fld id="{44D18EF5-FC59-4B3B-9087-B5201FC68B07}" type="slidenum">
              <a:rPr lang="en-US" altLang="en-US" sz="1400"/>
              <a:pPr algn="r" eaLnBrk="1" hangingPunct="1">
                <a:spcBef>
                  <a:spcPct val="0"/>
                </a:spcBef>
                <a:buClrTx/>
                <a:buSzTx/>
                <a:buFontTx/>
                <a:buNone/>
              </a:pPr>
              <a:t>76</a:t>
            </a:fld>
            <a:endParaRPr lang="en-US" altLang="en-US" sz="1400" dirty="0"/>
          </a:p>
        </p:txBody>
      </p:sp>
      <p:sp>
        <p:nvSpPr>
          <p:cNvPr id="74755" name="Title 1"/>
          <p:cNvSpPr>
            <a:spLocks noGrp="1"/>
          </p:cNvSpPr>
          <p:nvPr>
            <p:ph type="title"/>
          </p:nvPr>
        </p:nvSpPr>
        <p:spPr/>
        <p:txBody>
          <a:bodyPr bIns="91440"/>
          <a:lstStyle/>
          <a:p>
            <a:pPr algn="ctr" eaLnBrk="1" hangingPunct="1"/>
            <a:r>
              <a:rPr lang="en-US" altLang="en-US" sz="3200" b="1" dirty="0" smtClean="0"/>
              <a:t>Intra-Group </a:t>
            </a:r>
            <a:r>
              <a:rPr lang="en-US" altLang="en-US" sz="3200" b="1" dirty="0"/>
              <a:t>Relationships --</a:t>
            </a:r>
            <a:r>
              <a:rPr lang="en-US" altLang="en-US" b="1" dirty="0"/>
              <a:t/>
            </a:r>
            <a:br>
              <a:rPr lang="en-US" altLang="en-US" b="1" dirty="0"/>
            </a:br>
            <a:r>
              <a:rPr lang="en-US" altLang="en-US" sz="2800" b="1" dirty="0"/>
              <a:t>Group </a:t>
            </a:r>
            <a:r>
              <a:rPr lang="en-US" altLang="en-US" sz="2800" b="1" dirty="0" smtClean="0"/>
              <a:t>2 </a:t>
            </a:r>
            <a:r>
              <a:rPr lang="en-US" altLang="en-US" sz="2800" b="1" dirty="0"/>
              <a:t>/ Group 2</a:t>
            </a:r>
            <a:endParaRPr lang="en-US" altLang="en-US" sz="2800" dirty="0" smtClean="0"/>
          </a:p>
        </p:txBody>
      </p:sp>
      <p:sp>
        <p:nvSpPr>
          <p:cNvPr id="74757" name="Oval 15"/>
          <p:cNvSpPr>
            <a:spLocks noChangeAspect="1" noChangeArrowheads="1"/>
          </p:cNvSpPr>
          <p:nvPr/>
        </p:nvSpPr>
        <p:spPr bwMode="auto">
          <a:xfrm>
            <a:off x="3886200" y="3505200"/>
            <a:ext cx="1690688" cy="1066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74758" name="Text Box 16"/>
          <p:cNvSpPr txBox="1">
            <a:spLocks noChangeArrowheads="1"/>
          </p:cNvSpPr>
          <p:nvPr/>
        </p:nvSpPr>
        <p:spPr bwMode="auto">
          <a:xfrm>
            <a:off x="4114800" y="3810000"/>
            <a:ext cx="121920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100" b="1" dirty="0" smtClean="0"/>
              <a:t>Bill Gates</a:t>
            </a:r>
            <a:endParaRPr lang="en-US" altLang="en-US" sz="2100" b="1" dirty="0"/>
          </a:p>
        </p:txBody>
      </p:sp>
      <p:sp>
        <p:nvSpPr>
          <p:cNvPr id="74763" name="Oval 21"/>
          <p:cNvSpPr>
            <a:spLocks noChangeAspect="1" noChangeArrowheads="1"/>
          </p:cNvSpPr>
          <p:nvPr/>
        </p:nvSpPr>
        <p:spPr bwMode="auto">
          <a:xfrm>
            <a:off x="2085975" y="5029200"/>
            <a:ext cx="1571625" cy="10715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74764" name="Text Box 22"/>
          <p:cNvSpPr txBox="1">
            <a:spLocks noChangeArrowheads="1"/>
          </p:cNvSpPr>
          <p:nvPr/>
        </p:nvSpPr>
        <p:spPr bwMode="auto">
          <a:xfrm>
            <a:off x="2209800" y="5181600"/>
            <a:ext cx="12954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100" b="1" dirty="0" smtClean="0"/>
              <a:t>Gates (Family)</a:t>
            </a:r>
            <a:endParaRPr lang="en-US" altLang="en-US" sz="2100" b="1" dirty="0"/>
          </a:p>
        </p:txBody>
      </p:sp>
      <p:sp>
        <p:nvSpPr>
          <p:cNvPr id="74765" name="Oval 23"/>
          <p:cNvSpPr>
            <a:spLocks noChangeAspect="1" noChangeArrowheads="1"/>
          </p:cNvSpPr>
          <p:nvPr/>
        </p:nvSpPr>
        <p:spPr bwMode="auto">
          <a:xfrm>
            <a:off x="5943600" y="5029200"/>
            <a:ext cx="1590675" cy="10604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endParaRPr lang="en-US" altLang="en-US" sz="1800" dirty="0">
              <a:latin typeface="Verdana" pitchFamily="34" charset="0"/>
            </a:endParaRPr>
          </a:p>
        </p:txBody>
      </p:sp>
      <p:sp>
        <p:nvSpPr>
          <p:cNvPr id="74766" name="Text Box 24"/>
          <p:cNvSpPr txBox="1">
            <a:spLocks noChangeArrowheads="1"/>
          </p:cNvSpPr>
          <p:nvPr/>
        </p:nvSpPr>
        <p:spPr bwMode="auto">
          <a:xfrm>
            <a:off x="6096000" y="5257800"/>
            <a:ext cx="12954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algn="ctr" eaLnBrk="1" hangingPunct="1">
              <a:spcBef>
                <a:spcPct val="50000"/>
              </a:spcBef>
              <a:buClrTx/>
              <a:buSzTx/>
              <a:buFontTx/>
              <a:buNone/>
            </a:pPr>
            <a:r>
              <a:rPr lang="en-US" altLang="en-US" sz="2100" b="1" dirty="0" smtClean="0"/>
              <a:t>Microsoft Corp.</a:t>
            </a:r>
            <a:endParaRPr lang="en-US" altLang="en-US" sz="2100" b="1" dirty="0"/>
          </a:p>
        </p:txBody>
      </p:sp>
      <p:sp>
        <p:nvSpPr>
          <p:cNvPr id="7477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
              <a:defRPr sz="2900">
                <a:solidFill>
                  <a:schemeClr val="tx1"/>
                </a:solidFill>
                <a:latin typeface="Calibri" pitchFamily="34" charset="0"/>
                <a:cs typeface="Arial"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Calibri" pitchFamily="34" charset="0"/>
                <a:cs typeface="Arial"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Calibri" pitchFamily="34" charset="0"/>
                <a:cs typeface="Arial"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Calibri" pitchFamily="34" charset="0"/>
                <a:cs typeface="Arial"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Calibri" pitchFamily="34" charset="0"/>
                <a:cs typeface="Arial" pitchFamily="34" charset="0"/>
              </a:defRPr>
            </a:lvl9pPr>
          </a:lstStyle>
          <a:p>
            <a:pPr eaLnBrk="1" hangingPunct="1">
              <a:spcBef>
                <a:spcPct val="0"/>
              </a:spcBef>
              <a:buClrTx/>
              <a:buSzTx/>
              <a:buFontTx/>
              <a:buNone/>
            </a:pPr>
            <a:fld id="{DFB2C24D-904A-47D7-871B-59DD7DFD6103}" type="slidenum">
              <a:rPr lang="en-US" altLang="en-US" sz="1400" smtClean="0"/>
              <a:pPr eaLnBrk="1" hangingPunct="1">
                <a:spcBef>
                  <a:spcPct val="0"/>
                </a:spcBef>
                <a:buClrTx/>
                <a:buSzTx/>
                <a:buFontTx/>
                <a:buNone/>
              </a:pPr>
              <a:t>76</a:t>
            </a:fld>
            <a:endParaRPr lang="en-US" altLang="en-US" sz="1400" dirty="0" smtClean="0"/>
          </a:p>
        </p:txBody>
      </p:sp>
      <p:sp>
        <p:nvSpPr>
          <p:cNvPr id="2" name="TextBox 1"/>
          <p:cNvSpPr txBox="1"/>
          <p:nvPr/>
        </p:nvSpPr>
        <p:spPr>
          <a:xfrm>
            <a:off x="1143000" y="2057400"/>
            <a:ext cx="7696200" cy="830997"/>
          </a:xfrm>
          <a:prstGeom prst="rect">
            <a:avLst/>
          </a:prstGeom>
          <a:noFill/>
          <a:ln w="25400">
            <a:solidFill>
              <a:schemeClr val="tx2"/>
            </a:solidFill>
          </a:ln>
        </p:spPr>
        <p:txBody>
          <a:bodyPr wrap="square" rtlCol="0">
            <a:spAutoFit/>
          </a:bodyPr>
          <a:lstStyle/>
          <a:p>
            <a:pPr>
              <a:tabLst>
                <a:tab pos="1146175" algn="l"/>
              </a:tabLst>
            </a:pPr>
            <a:r>
              <a:rPr lang="en-US" sz="2400" dirty="0" smtClean="0"/>
              <a:t>Here’s another way to think of the previous slide</a:t>
            </a:r>
          </a:p>
          <a:p>
            <a:pPr marL="457200" indent="-457200">
              <a:buClr>
                <a:schemeClr val="accent2"/>
              </a:buClr>
              <a:buSzPct val="70000"/>
              <a:buFont typeface="Wingdings" panose="05000000000000000000" pitchFamily="2" charset="2"/>
              <a:buChar char="l"/>
              <a:tabLst>
                <a:tab pos="1146175" algn="l"/>
              </a:tabLst>
            </a:pPr>
            <a:r>
              <a:rPr lang="en-US" sz="2400" dirty="0"/>
              <a:t> </a:t>
            </a:r>
            <a:r>
              <a:rPr lang="en-US" sz="2400" dirty="0" smtClean="0"/>
              <a:t>What relationships can you think of?</a:t>
            </a:r>
            <a:endParaRPr lang="en-US" sz="2400" dirty="0"/>
          </a:p>
        </p:txBody>
      </p:sp>
    </p:spTree>
    <p:extLst>
      <p:ext uri="{BB962C8B-B14F-4D97-AF65-F5344CB8AC3E}">
        <p14:creationId xmlns:p14="http://schemas.microsoft.com/office/powerpoint/2010/main" val="3880720241"/>
      </p:ext>
    </p:extLst>
  </p:cSld>
  <p:clrMapOvr>
    <a:masterClrMapping/>
  </p:clrMapOvr>
  <p:transition spd="med">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3200" b="1" dirty="0"/>
              <a:t>Intra-Group Relationships --</a:t>
            </a:r>
            <a:r>
              <a:rPr lang="en-US" altLang="en-US" b="1" dirty="0"/>
              <a:t/>
            </a:r>
            <a:br>
              <a:rPr lang="en-US" altLang="en-US" b="1" dirty="0"/>
            </a:br>
            <a:r>
              <a:rPr lang="en-US" altLang="en-US" sz="2800" b="1" dirty="0"/>
              <a:t>Group 2 / Group 2</a:t>
            </a:r>
            <a:endParaRPr lang="en-US" sz="2800"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47800" y="2362200"/>
            <a:ext cx="7010400" cy="1763484"/>
          </a:xfrm>
          <a:ln w="19050">
            <a:solidFill>
              <a:schemeClr val="tx2"/>
            </a:solidFill>
          </a:ln>
        </p:spPr>
      </p:pic>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447800" y="4343400"/>
            <a:ext cx="7010400" cy="752335"/>
          </a:xfrm>
          <a:ln w="19050">
            <a:solidFill>
              <a:schemeClr val="tx2"/>
            </a:solidFill>
          </a:ln>
        </p:spPr>
      </p:pic>
      <p:sp>
        <p:nvSpPr>
          <p:cNvPr id="5" name="Slide Number Placeholder 4"/>
          <p:cNvSpPr>
            <a:spLocks noGrp="1"/>
          </p:cNvSpPr>
          <p:nvPr>
            <p:ph type="sldNum" sz="quarter" idx="12"/>
          </p:nvPr>
        </p:nvSpPr>
        <p:spPr/>
        <p:txBody>
          <a:bodyPr/>
          <a:lstStyle/>
          <a:p>
            <a:pPr>
              <a:defRPr/>
            </a:pPr>
            <a:fld id="{B00F5B44-8111-4F38-AEDC-29FE66B97A00}" type="slidenum">
              <a:rPr lang="en-US" altLang="en-US" smtClean="0"/>
              <a:pPr>
                <a:defRPr/>
              </a:pPr>
              <a:t>77</a:t>
            </a:fld>
            <a:endParaRPr lang="en-US" altLang="en-US" dirty="0"/>
          </a:p>
        </p:txBody>
      </p:sp>
      <p:sp>
        <p:nvSpPr>
          <p:cNvPr id="8" name="TextBox 7"/>
          <p:cNvSpPr txBox="1"/>
          <p:nvPr/>
        </p:nvSpPr>
        <p:spPr>
          <a:xfrm>
            <a:off x="1295400" y="1600200"/>
            <a:ext cx="7391400" cy="707886"/>
          </a:xfrm>
          <a:prstGeom prst="rect">
            <a:avLst/>
          </a:prstGeom>
          <a:noFill/>
        </p:spPr>
        <p:txBody>
          <a:bodyPr wrap="square" rtlCol="0">
            <a:spAutoFit/>
          </a:bodyPr>
          <a:lstStyle/>
          <a:p>
            <a:pPr marL="347663" indent="-347663">
              <a:buClr>
                <a:schemeClr val="tx2"/>
              </a:buClr>
              <a:buFont typeface="Courier New" panose="02070309020205020404" pitchFamily="49" charset="0"/>
              <a:buChar char="o"/>
            </a:pPr>
            <a:r>
              <a:rPr lang="en-US" sz="2000" dirty="0" smtClean="0"/>
              <a:t>Shown here are portions of the actual Name Authority Record for </a:t>
            </a:r>
            <a:r>
              <a:rPr lang="en-US" sz="2000" dirty="0" smtClean="0">
                <a:solidFill>
                  <a:schemeClr val="tx2"/>
                </a:solidFill>
              </a:rPr>
              <a:t>Bill Gates</a:t>
            </a:r>
          </a:p>
        </p:txBody>
      </p:sp>
      <p:sp>
        <p:nvSpPr>
          <p:cNvPr id="9" name="TextBox 8"/>
          <p:cNvSpPr txBox="1"/>
          <p:nvPr/>
        </p:nvSpPr>
        <p:spPr>
          <a:xfrm>
            <a:off x="609600" y="5181600"/>
            <a:ext cx="7924800" cy="1477328"/>
          </a:xfrm>
          <a:prstGeom prst="rect">
            <a:avLst/>
          </a:prstGeom>
          <a:noFill/>
        </p:spPr>
        <p:txBody>
          <a:bodyPr wrap="square" rtlCol="0">
            <a:spAutoFit/>
          </a:bodyPr>
          <a:lstStyle/>
          <a:p>
            <a:pPr marL="285750" indent="-285750">
              <a:buClr>
                <a:schemeClr val="tx2"/>
              </a:buClr>
              <a:buFont typeface="Courier New" panose="02070309020205020404" pitchFamily="49" charset="0"/>
              <a:buChar char="o"/>
            </a:pPr>
            <a:r>
              <a:rPr lang="en-US" dirty="0" smtClean="0"/>
              <a:t>In this record, we see the 510 relationships to Microsoft and the Gates Foundation, and NARs exist for each.  No NAR exists for the Family, because of lack of warrant.  But if warrant existed, there could also be a 500 relationship here to “Gates (Family)”,  and a separate NAR for the Family (coded as a 100 field)</a:t>
            </a:r>
            <a:endParaRPr lang="en-US" dirty="0"/>
          </a:p>
        </p:txBody>
      </p:sp>
    </p:spTree>
    <p:extLst>
      <p:ext uri="{BB962C8B-B14F-4D97-AF65-F5344CB8AC3E}">
        <p14:creationId xmlns:p14="http://schemas.microsoft.com/office/powerpoint/2010/main" val="2243304868"/>
      </p:ext>
    </p:extLst>
  </p:cSld>
  <p:clrMapOvr>
    <a:masterClrMapping/>
  </p:clrMapOvr>
  <p:timing>
    <p:tnLst>
      <p:par>
        <p:cTn id="1" dur="indefinite" restart="never" nodeType="tmRoot"/>
      </p:par>
    </p:tnLst>
  </p:timing>
</p:sld>
</file>

<file path=ppt/theme/theme1.xml><?xml version="1.0" encoding="utf-8"?>
<a:theme xmlns:a="http://schemas.openxmlformats.org/drawingml/2006/main" name="LC RDA Training Template">
  <a:themeElements>
    <a:clrScheme name="LC RDA Training Templat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LC RDA Training Templat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C RDA Training Templat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LC RDA Training Templat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LC RDA Training Templat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LC RDA Training Templat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LC RDA Training Templat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LC RDA Training Templat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LC RDA Training Templat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LC RDA Training Templat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20919</TotalTime>
  <Words>9654</Words>
  <Application>Microsoft Office PowerPoint</Application>
  <PresentationFormat>On-screen Show (4:3)</PresentationFormat>
  <Paragraphs>1480</Paragraphs>
  <Slides>77</Slides>
  <Notes>77</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LC RDA Training Template</vt:lpstr>
      <vt:lpstr>PowerPoint Presentation</vt:lpstr>
      <vt:lpstr>Acknowledgements</vt:lpstr>
      <vt:lpstr>About This Material</vt:lpstr>
      <vt:lpstr>Learning Objectives</vt:lpstr>
      <vt:lpstr>Unit 1: Introduction – What is FRBR?</vt:lpstr>
      <vt:lpstr>What Does FRBR Stand For?</vt:lpstr>
      <vt:lpstr>Why Do You Need to Understand FRBR?</vt:lpstr>
      <vt:lpstr>A Conceptual Model</vt:lpstr>
      <vt:lpstr>FRBR, RDA, and MARC</vt:lpstr>
      <vt:lpstr>FRBR, RDA, and MARC</vt:lpstr>
      <vt:lpstr>FRBR User Tasks</vt:lpstr>
      <vt:lpstr>FRBR User Tasks</vt:lpstr>
      <vt:lpstr>FRBR User Tasks – Find</vt:lpstr>
      <vt:lpstr>FRBR User Tasks – Identify</vt:lpstr>
      <vt:lpstr>FRBR User Tasks – Select</vt:lpstr>
      <vt:lpstr>FRBR User Tasks – Obtain</vt:lpstr>
      <vt:lpstr>Unit 2: Overview of FRBR</vt:lpstr>
      <vt:lpstr>FRBR Entity-Relationship Model</vt:lpstr>
      <vt:lpstr>Outline of Group 1-3 Entities</vt:lpstr>
      <vt:lpstr>Thinking Conceptually – What This Module is REALLY About </vt:lpstr>
      <vt:lpstr>Group 1 Entities -- Terminology</vt:lpstr>
      <vt:lpstr>Group 1 Terminology – “Book”</vt:lpstr>
      <vt:lpstr>Group 1 Terminology – “Book”</vt:lpstr>
      <vt:lpstr>Group 1 Terminology – “Book”</vt:lpstr>
      <vt:lpstr>Group 1 Terminology – “Book”</vt:lpstr>
      <vt:lpstr>Group 1 Terminology – Recap</vt:lpstr>
      <vt:lpstr>Group 1 Terminology</vt:lpstr>
      <vt:lpstr>The WEMI Entities – Work</vt:lpstr>
      <vt:lpstr>Identify the FRBR Work</vt:lpstr>
      <vt:lpstr>WEMI Entities – Expression</vt:lpstr>
      <vt:lpstr>Identify the FRBR Expression</vt:lpstr>
      <vt:lpstr>WEMI Entities – Manifestation</vt:lpstr>
      <vt:lpstr>Identify the FRBR Manifestation</vt:lpstr>
      <vt:lpstr>WEMI Entities – Item</vt:lpstr>
      <vt:lpstr>Identify the FRBR Item</vt:lpstr>
      <vt:lpstr>Is FRBR Really New?</vt:lpstr>
      <vt:lpstr>Is FRBR Really New?</vt:lpstr>
      <vt:lpstr>PowerPoint Presentation</vt:lpstr>
      <vt:lpstr>PowerPoint Presentation</vt:lpstr>
      <vt:lpstr>PowerPoint Presentation</vt:lpstr>
      <vt:lpstr>PowerPoint Presentation</vt:lpstr>
      <vt:lpstr>PowerPoint Presentation</vt:lpstr>
      <vt:lpstr>Online Quiz: FRBR Terminology</vt:lpstr>
      <vt:lpstr>Unit 3: Group 1 Entities</vt:lpstr>
      <vt:lpstr>Attributes of a Work</vt:lpstr>
      <vt:lpstr>Identify the Work Attribute</vt:lpstr>
      <vt:lpstr>Attributes of an Expression</vt:lpstr>
      <vt:lpstr>Identify the Expression Attribute</vt:lpstr>
      <vt:lpstr>Attributes of a Manifestation</vt:lpstr>
      <vt:lpstr>Identify the Manifestation Attribute</vt:lpstr>
      <vt:lpstr>Attributes of an Item</vt:lpstr>
      <vt:lpstr>Identify the Item Attribute</vt:lpstr>
      <vt:lpstr>Unit 4: Relationships – the Other Part of FRBR</vt:lpstr>
      <vt:lpstr>Kinds of Relationships</vt:lpstr>
      <vt:lpstr>Inherent Relationships – Overview</vt:lpstr>
      <vt:lpstr>Inherent Relationships – A Case Study</vt:lpstr>
      <vt:lpstr>Which Group 1 Entities are These?</vt:lpstr>
      <vt:lpstr>PowerPoint Presentation</vt:lpstr>
      <vt:lpstr>PowerPoint Presentation</vt:lpstr>
      <vt:lpstr>PowerPoint Presentation</vt:lpstr>
      <vt:lpstr>PowerPoint Presentation</vt:lpstr>
      <vt:lpstr>PowerPoint Presentation</vt:lpstr>
      <vt:lpstr>Inherent Relationships – “Family of Works”</vt:lpstr>
      <vt:lpstr>PowerPoint Presentation</vt:lpstr>
      <vt:lpstr>PowerPoint Presentation</vt:lpstr>
      <vt:lpstr>Other Relationships</vt:lpstr>
      <vt:lpstr>Unit 5: Group 2 Entities</vt:lpstr>
      <vt:lpstr>What are the Group 2 Entities?</vt:lpstr>
      <vt:lpstr>FRAD User Tasks (Functional Requirements for Authority Data) </vt:lpstr>
      <vt:lpstr>Inter-Group Relationships -- Group 1 / Group 2</vt:lpstr>
      <vt:lpstr>Attributes of Group 2 Entities – Overview</vt:lpstr>
      <vt:lpstr>Attributes of Group 2 Entities -- Person</vt:lpstr>
      <vt:lpstr>PowerPoint Presentation</vt:lpstr>
      <vt:lpstr>PowerPoint Presentation</vt:lpstr>
      <vt:lpstr>Intra-Group Relationships -- Group 2 / Group 2</vt:lpstr>
      <vt:lpstr>Intra-Group Relationships -- Group 2 / Group 2</vt:lpstr>
      <vt:lpstr>Intra-Group Relationships -- Group 2 / Group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Relationships in RDA</dc:title>
  <dc:creator>Library of Congress, COIN Division</dc:creator>
  <cp:lastModifiedBy>Tim Carlton</cp:lastModifiedBy>
  <cp:revision>1059</cp:revision>
  <cp:lastPrinted>2014-12-11T20:21:39Z</cp:lastPrinted>
  <dcterms:created xsi:type="dcterms:W3CDTF">2011-04-30T19:22:13Z</dcterms:created>
  <dcterms:modified xsi:type="dcterms:W3CDTF">2014-12-11T20:27:02Z</dcterms:modified>
</cp:coreProperties>
</file>