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65" r:id="rId9"/>
    <p:sldId id="267" r:id="rId10"/>
    <p:sldId id="266" r:id="rId11"/>
    <p:sldId id="258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05.4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24575,'1'37'0,"2"1"0,2-1 0,1 0 0,16 52 0,61 138 0,-40-131 0,4-1 0,66 96 0,139 164 0,-165-244 0,133 131 0,-164-189 0,1-3 0,3-2 0,1-3 0,76 41 0,-103-68 0,1-3 0,0-1 0,2-1 0,64 13 0,157 13 0,-143-25 0,399 65 0,98 12 0,4-36 0,172-61 0,-568-11 0,344-71 0,-424 57 0,-1-5 0,185-76 0,156-79 0,-320 137 0,177-36 0,-228 68 0,52-10 0,-2-7 0,164-64 0,-293 91 0,248-92 0,-221 87 0,2 1 0,115-13 0,145 9 0,-168 14 0,285-48 0,-277 19 0,491-89 0,-172 67 0,498-70 0,-545 36 0,1 0 0,-180 54 0,214-41 0,-407 62 0,-42 11 0,1 0 0,-1 1 0,1 1 0,32-2 0,100 6 0,-38 1 0,0-4 0,193-29 0,388-88 0,-525 100 55,-120 17-410,0-3 0,-1-2 0,55-15 0,-79 15-6471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06.6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130 0 24575,'26'2'0,"-1"1"0,1 1 0,36 11 0,0-1 0,403 62 0,-313-53 0,-145-22 0,0 0 0,0 0 0,0 1 0,0 0 0,0 0 0,0 1 0,8 4 0,-14-6 0,1 0 0,-1 0 0,0 0 0,0 0 0,0 0 0,0 0 0,0 1 0,0-1 0,-1 0 0,1 0 0,0 1 0,-1-1 0,1 1 0,0-1 0,-1 0 0,0 1 0,1-1 0,-1 1 0,0-1 0,0 1 0,0 0 0,0-1 0,0 1 0,0-1 0,0 1 0,-1-1 0,1 1 0,0-1 0,-1 0 0,1 1 0,-1-1 0,0 1 0,1-1 0,-1 0 0,0 1 0,0-1 0,0 0 0,-2 2 0,-240 340 0,178-273 0,-2-2 0,-96 74 0,-42 41 0,190-169-86,-31 34-341,-3-3 1,-78 57 0,92-80-6400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09.9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24575,'4'9'0,"0"0"0,-1 0 0,0 0 0,0 1 0,2 15 0,2 8 0,209 740 0,-176-661 0,5-1 0,6-3 0,3-2 0,117 168 0,-138-230 0,1-1 0,2-2 0,3-2 0,0-1 0,3-1 0,1-3 0,1-2 0,2-1 0,1-3 0,2-2 0,0-2 0,1-2 0,61 18 0,405 80 0,-187-51 0,445 128-631,263 59 241,-707-190 398,397 28 1,148-68-9,-76-4 0,-272 22-74,482 11-125,-916-61 258,0-3 0,141-33 0,179-71 770,98-21-558,-313 105-271,213-4 0,10 1 0,-324 19 0,-1-4 0,125-38 0,-62-4 0,236-123 0,-61 24 0,-267 131 0,0 3 0,2 4 0,0 2 0,1 3 0,1 3 0,0 4 0,118 0 0,-77 9 0,220-27 0,-195 10 0,0 7 0,180 9 0,-133 2 0,58 0 0,292-5 0,-287-10 0,96-1 0,-242 16 0,89-4 0,-187 2 6,1-1-1,-1 0 0,0 0 0,0 0 1,0 0-1,0 0 0,0 0 1,0-1-1,0 1 0,-1-1 0,1 0 1,0 0-1,-1 0 0,1 0 1,-1-1-1,0 1 0,3-5 0,26-49-862,-27 45 254,3-5-6223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10.9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24575,'272'20'0,"-112"-4"0,706 1 0,-684-38 0,-139 15 0,-41 5 0,0 1 0,0 0 0,0-1 0,0 1 0,0 0 0,0 0 0,0 1 0,0-1 0,0 0 0,0 0 0,0 1 0,0 0 0,0-1 0,0 1 0,0 0 0,-1 0 0,1 0 0,0 0 0,0 0 0,-1 0 0,1 0 0,-1 1 0,1-1 0,-1 1 0,0-1 0,1 1 0,-1 0 0,0-1 0,0 1 0,0 0 0,0 0 0,0-1 0,-1 1 0,1 0 0,0 0 0,-1 0 0,0 0 0,1 0 0,-1 0 0,0 0 0,0 0 0,0 3 0,0 11 0,-1 1 0,0 0 0,-1-1 0,-6 21 0,4-17 0,-23 116 0,-50 147 0,49-201 0,-4 0 0,-83 149 0,-43 18 0,124-202 0,-2-2 0,-2-1 0,-47 41 0,36-49-1365,28-25-5461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2:17:27.65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24575,'1'37'0,"2"1"0,2-1 0,1 0 0,16 52 0,61 138 0,-40-131 0,4-1 0,66 96 0,139 164 0,-165-244 0,133 131 0,-164-189 0,1-3 0,3-2 0,1-3 0,76 41 0,-103-68 0,1-3 0,0-1 0,2-1 0,64 13 0,157 13 0,-143-25 0,399 65 0,98 12 0,4-36 0,172-61 0,-568-11 0,344-71 0,-424 57 0,-1-5 0,185-76 0,156-79 0,-320 137 0,177-36 0,-228 68 0,52-10 0,-2-7 0,164-64 0,-293 91 0,248-92 0,-221 87 0,2 1 0,115-13 0,145 9 0,-168 14 0,285-48 0,-277 19 0,491-89 0,-172 67 0,498-70 0,-545 36 0,1 0 0,-180 54 0,214-41 0,-407 62 0,-42 11 0,1 0 0,-1 1 0,1 1 0,32-2 0,100 6 0,-38 1 0,0-4 0,193-29 0,388-88 0,-525 100 55,-120 17-410,0-3 0,-1-2 0,55-15 0,-79 15-6471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2:17:27.65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130 0 24575,'26'2'0,"-1"1"0,1 1 0,36 11 0,0-1 0,403 62 0,-313-53 0,-145-22 0,0 0 0,0 0 0,0 1 0,0 0 0,0 0 0,0 1 0,8 4 0,-14-6 0,1 0 0,-1 0 0,0 0 0,0 0 0,0 0 0,0 0 0,0 1 0,0-1 0,-1 0 0,1 0 0,0 1 0,-1-1 0,1 1 0,0-1 0,-1 0 0,0 1 0,1-1 0,-1 1 0,0-1 0,0 1 0,0 0 0,0-1 0,0 1 0,0-1 0,0 1 0,-1-1 0,1 1 0,0-1 0,-1 0 0,1 1 0,-1-1 0,0 1 0,1-1 0,-1 0 0,0 1 0,0-1 0,0 0 0,-2 2 0,-240 340 0,178-273 0,-2-2 0,-96 74 0,-42 41 0,190-169-86,-31 34-341,-3-3 1,-78 57 0,92-80-6400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2:17:27.6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24575,'4'9'0,"0"0"0,-1 0 0,0 0 0,0 1 0,2 15 0,2 8 0,209 740 0,-176-661 0,5-1 0,6-3 0,3-2 0,117 168 0,-138-230 0,1-1 0,2-2 0,3-2 0,0-1 0,3-1 0,1-3 0,1-2 0,2-1 0,1-3 0,2-2 0,0-2 0,1-2 0,61 18 0,405 80 0,-187-51 0,445 128-631,263 59 241,-707-190 398,397 28 1,148-68-9,-76-4 0,-272 22-74,482 11-125,-916-61 258,0-3 0,141-33 0,179-71 770,98-21-558,-313 105-271,213-4 0,10 1 0,-324 19 0,-1-4 0,125-38 0,-62-4 0,236-123 0,-61 24 0,-267 131 0,0 3 0,2 4 0,0 2 0,1 3 0,1 3 0,0 4 0,118 0 0,-77 9 0,220-27 0,-195 10 0,0 7 0,180 9 0,-133 2 0,58 0 0,292-5 0,-287-10 0,96-1 0,-242 16 0,89-4 0,-187 2 6,1-1-1,-1 0 0,0 0 0,0 0 1,0 0-1,0 0 0,0 0 1,0-1-1,0 1 0,-1-1 0,1 0 1,0 0-1,-1 0 0,1 0 1,-1-1-1,0 1 0,3-5 0,26-49-862,-27 45 254,3-5-6223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2:17:27.6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24575,'272'20'0,"-112"-4"0,706 1 0,-684-38 0,-139 15 0,-41 5 0,0 1 0,0 0 0,0-1 0,0 1 0,0 0 0,0 0 0,0 1 0,0-1 0,0 0 0,0 0 0,0 1 0,0 0 0,0-1 0,0 1 0,0 0 0,-1 0 0,1 0 0,0 0 0,0 0 0,-1 0 0,1 0 0,-1 1 0,1-1 0,-1 1 0,0-1 0,1 1 0,-1 0 0,0-1 0,0 1 0,0 0 0,0 0 0,0-1 0,-1 1 0,1 0 0,0 0 0,-1 0 0,0 0 0,1 0 0,-1 0 0,0 0 0,0 0 0,0 3 0,0 11 0,-1 1 0,0 0 0,-1-1 0,-6 21 0,4-17 0,-23 116 0,-50 147 0,49-201 0,-4 0 0,-83 149 0,-43 18 0,124-202 0,-2-2 0,-2-1 0,-47 41 0,36-49-1365,28-25-5461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05.4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24575,'1'37'0,"2"1"0,2-1 0,1 0 0,16 52 0,61 138 0,-40-131 0,4-1 0,66 96 0,139 164 0,-165-244 0,133 131 0,-164-189 0,1-3 0,3-2 0,1-3 0,76 41 0,-103-68 0,1-3 0,0-1 0,2-1 0,64 13 0,157 13 0,-143-25 0,399 65 0,98 12 0,4-36 0,172-61 0,-568-11 0,344-71 0,-424 57 0,-1-5 0,185-76 0,156-79 0,-320 137 0,177-36 0,-228 68 0,52-10 0,-2-7 0,164-64 0,-293 91 0,248-92 0,-221 87 0,2 1 0,115-13 0,145 9 0,-168 14 0,285-48 0,-277 19 0,491-89 0,-172 67 0,498-70 0,-545 36 0,1 0 0,-180 54 0,214-41 0,-407 62 0,-42 11 0,1 0 0,-1 1 0,1 1 0,32-2 0,100 6 0,-38 1 0,0-4 0,193-29 0,388-88 0,-525 100 55,-120 17-410,0-3 0,-1-2 0,55-15 0,-79 15-6471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06.6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130 0 24575,'26'2'0,"-1"1"0,1 1 0,36 11 0,0-1 0,403 62 0,-313-53 0,-145-22 0,0 0 0,0 0 0,0 1 0,0 0 0,0 0 0,0 1 0,8 4 0,-14-6 0,1 0 0,-1 0 0,0 0 0,0 0 0,0 0 0,0 0 0,0 1 0,0-1 0,-1 0 0,1 0 0,0 1 0,-1-1 0,1 1 0,0-1 0,-1 0 0,0 1 0,1-1 0,-1 1 0,0-1 0,0 1 0,0 0 0,0-1 0,0 1 0,0-1 0,0 1 0,-1-1 0,1 1 0,0-1 0,-1 0 0,1 1 0,-1-1 0,0 1 0,1-1 0,-1 0 0,0 1 0,0-1 0,0 0 0,-2 2 0,-240 340 0,178-273 0,-2-2 0,-96 74 0,-42 41 0,190-169-86,-31 34-341,-3-3 1,-78 57 0,92-80-6400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09.9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24575,'4'9'0,"0"0"0,-1 0 0,0 0 0,0 1 0,2 15 0,2 8 0,209 740 0,-176-661 0,5-1 0,6-3 0,3-2 0,117 168 0,-138-230 0,1-1 0,2-2 0,3-2 0,0-1 0,3-1 0,1-3 0,1-2 0,2-1 0,1-3 0,2-2 0,0-2 0,1-2 0,61 18 0,405 80 0,-187-51 0,445 128-631,263 59 241,-707-190 398,397 28 1,148-68-9,-76-4 0,-272 22-74,482 11-125,-916-61 258,0-3 0,141-33 0,179-71 770,98-21-558,-313 105-271,213-4 0,10 1 0,-324 19 0,-1-4 0,125-38 0,-62-4 0,236-123 0,-61 24 0,-267 131 0,0 3 0,2 4 0,0 2 0,1 3 0,1 3 0,0 4 0,118 0 0,-77 9 0,220-27 0,-195 10 0,0 7 0,180 9 0,-133 2 0,58 0 0,292-5 0,-287-10 0,96-1 0,-242 16 0,89-4 0,-187 2 6,1-1-1,-1 0 0,0 0 0,0 0 1,0 0-1,0 0 0,0 0 1,0-1-1,0 1 0,-1-1 0,1 0 1,0 0-1,-1 0 0,1 0 1,-1-1-1,0 1 0,3-5 0,26-49-862,-27 45 254,3-5-6223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4T21:26:10.9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24575,'272'20'0,"-112"-4"0,706 1 0,-684-38 0,-139 15 0,-41 5 0,0 1 0,0 0 0,0-1 0,0 1 0,0 0 0,0 0 0,0 1 0,0-1 0,0 0 0,0 0 0,0 1 0,0 0 0,0-1 0,0 1 0,0 0 0,-1 0 0,1 0 0,0 0 0,0 0 0,-1 0 0,1 0 0,-1 1 0,1-1 0,-1 1 0,0-1 0,1 1 0,-1 0 0,0-1 0,0 1 0,0 0 0,0 0 0,0-1 0,-1 1 0,1 0 0,0 0 0,-1 0 0,0 0 0,1 0 0,-1 0 0,0 0 0,0 0 0,0 3 0,0 11 0,-1 1 0,0 0 0,-1-1 0,-6 21 0,4-17 0,-23 116 0,-50 147 0,49-201 0,-4 0 0,-83 149 0,-43 18 0,124-202 0,-2-2 0,-2-1 0,-47 41 0,36-49-1365,28-25-5461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F69A1-4276-4FE6-85AF-7979EE53C12F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CA8D0-6C5D-44BD-82B1-C1A8C6118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5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CA8D0-6C5D-44BD-82B1-C1A8C6118A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98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6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9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4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3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1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6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5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81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1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8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Nate Trail -- ALA BIBFRAME Update Forum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0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4.png"/><Relationship Id="rId4" Type="http://schemas.openxmlformats.org/officeDocument/2006/relationships/customXml" Target="../ink/ink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4.png"/><Relationship Id="rId4" Type="http://schemas.openxmlformats.org/officeDocument/2006/relationships/customXml" Target="../ink/ink6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5" Type="http://schemas.openxmlformats.org/officeDocument/2006/relationships/image" Target="../media/image8.png"/><Relationship Id="rId4" Type="http://schemas.openxmlformats.org/officeDocument/2006/relationships/customXml" Target="../ink/ink10.xml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cnetdev/" TargetMode="External"/><Relationship Id="rId2" Type="http://schemas.openxmlformats.org/officeDocument/2006/relationships/hyperlink" Target="https://id.loc.gov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d.loc.gov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s://github.com/lcnetde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EF0F480-AC05-4FED-9090-797A1AA65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5D3A5B-8711-48A3-ABD6-39982B174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23" y="0"/>
            <a:ext cx="11389581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0865A4-F332-9C17-0A3C-929FBC265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957943"/>
            <a:ext cx="4457700" cy="2622530"/>
          </a:xfrm>
        </p:spPr>
        <p:txBody>
          <a:bodyPr>
            <a:normAutofit/>
          </a:bodyPr>
          <a:lstStyle/>
          <a:p>
            <a:r>
              <a:rPr lang="en-US" sz="3200" dirty="0"/>
              <a:t>“Infrastructure” </a:t>
            </a:r>
            <a:r>
              <a:rPr lang="en-US" sz="3200"/>
              <a:t>for BIBFRAME in </a:t>
            </a:r>
            <a:r>
              <a:rPr lang="en-US" sz="3200" dirty="0"/>
              <a:t>Production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D27C6-3E50-E469-3AD0-82B3A264C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817772"/>
            <a:ext cx="4457701" cy="859110"/>
          </a:xfrm>
        </p:spPr>
        <p:txBody>
          <a:bodyPr anchor="t">
            <a:normAutofit/>
          </a:bodyPr>
          <a:lstStyle/>
          <a:p>
            <a:r>
              <a:rPr lang="en-US" sz="1600" dirty="0"/>
              <a:t>Really a workflow diagram</a:t>
            </a:r>
          </a:p>
        </p:txBody>
      </p:sp>
      <p:pic>
        <p:nvPicPr>
          <p:cNvPr id="18" name="Picture 17" descr="Connected sticks shaping polygons background">
            <a:extLst>
              <a:ext uri="{FF2B5EF4-FFF2-40B4-BE49-F238E27FC236}">
                <a16:creationId xmlns:a16="http://schemas.microsoft.com/office/drawing/2014/main" id="{D12D074C-F455-4D27-98AE-301409D9DC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56" b="18355"/>
          <a:stretch/>
        </p:blipFill>
        <p:spPr>
          <a:xfrm>
            <a:off x="6476999" y="942050"/>
            <a:ext cx="4076701" cy="1605207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3BCC1BB-6AE2-962F-65D6-7EAF455C2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918" y="3775677"/>
            <a:ext cx="4076701" cy="107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F1F84-A0A3-1A73-E9DA-D15EEEF734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1/27/2025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73F52-21F8-431B-7BC6-F60E8003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Nate Trail -- ALA BIBFRAME Update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3AAA0-2C20-3EE5-D468-F0927AED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637F8FC-4B86-4690-8888-22AB2F781BEF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3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F375B-C4A7-965F-53E8-71B16DA0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2E688F-BBD4-9CFF-7529-7E363054A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98760-B443-3705-7022-2B0D3D24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FC6CF-41D6-114D-3C2E-277C62AE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2</a:t>
            </a:fld>
            <a:endParaRPr lang="en-US"/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B8C83733-27EE-EABB-1EE7-772037270400}"/>
              </a:ext>
            </a:extLst>
          </p:cNvPr>
          <p:cNvSpPr/>
          <p:nvPr/>
        </p:nvSpPr>
        <p:spPr>
          <a:xfrm>
            <a:off x="2261508" y="3847988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Voyager</a:t>
            </a:r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C0A5FCFC-D50B-D485-636B-B23A72A83C9D}"/>
              </a:ext>
            </a:extLst>
          </p:cNvPr>
          <p:cNvSpPr/>
          <p:nvPr/>
        </p:nvSpPr>
        <p:spPr>
          <a:xfrm>
            <a:off x="8496176" y="3278498"/>
            <a:ext cx="2335757" cy="1169199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Id.loc.gov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1EF54F88-1ECE-70AC-B5D1-2DD4111BB50A}"/>
              </a:ext>
            </a:extLst>
          </p:cNvPr>
          <p:cNvSpPr/>
          <p:nvPr/>
        </p:nvSpPr>
        <p:spPr>
          <a:xfrm>
            <a:off x="7646307" y="2640454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BFDB App</a:t>
            </a: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6725441B-6C17-9400-4F4A-CCCF8BF0D518}"/>
              </a:ext>
            </a:extLst>
          </p:cNvPr>
          <p:cNvSpPr/>
          <p:nvPr/>
        </p:nvSpPr>
        <p:spPr>
          <a:xfrm>
            <a:off x="9448160" y="2640454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ID App</a:t>
            </a:r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F82C7C05-AA4C-39E2-F7CF-AB1DD3F774F9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45DE4305-39A5-FABC-8C44-EF4BC4AA8CC6}"/>
              </a:ext>
            </a:extLst>
          </p:cNvPr>
          <p:cNvSpPr/>
          <p:nvPr/>
        </p:nvSpPr>
        <p:spPr>
          <a:xfrm>
            <a:off x="1554048" y="3238683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catalog</a:t>
            </a: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8B1EBC17-0D85-CFF2-0E76-98C786705725}"/>
              </a:ext>
            </a:extLst>
          </p:cNvPr>
          <p:cNvSpPr/>
          <p:nvPr/>
        </p:nvSpPr>
        <p:spPr>
          <a:xfrm>
            <a:off x="3224621" y="3241568"/>
            <a:ext cx="1640918" cy="599021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authorities</a:t>
            </a: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D4468191-5CAB-E7B9-5609-164DD45AD8AA}"/>
              </a:ext>
            </a:extLst>
          </p:cNvPr>
          <p:cNvSpPr/>
          <p:nvPr/>
        </p:nvSpPr>
        <p:spPr>
          <a:xfrm>
            <a:off x="2477830" y="2654119"/>
            <a:ext cx="1640918" cy="599021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Cataloging client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93B782-0B47-3795-5E64-C1081ECFF74D}"/>
              </a:ext>
            </a:extLst>
          </p:cNvPr>
          <p:cNvGrpSpPr/>
          <p:nvPr/>
        </p:nvGrpSpPr>
        <p:grpSpPr>
          <a:xfrm>
            <a:off x="2611978" y="4420432"/>
            <a:ext cx="6015960" cy="2098247"/>
            <a:chOff x="2611978" y="4420432"/>
            <a:chExt cx="6015960" cy="209824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4CE2D91-928C-8E3D-CF72-8CE1C465155A}"/>
                </a:ext>
              </a:extLst>
            </p:cNvPr>
            <p:cNvGrpSpPr/>
            <p:nvPr/>
          </p:nvGrpSpPr>
          <p:grpSpPr>
            <a:xfrm>
              <a:off x="2611978" y="4662083"/>
              <a:ext cx="6015960" cy="1163880"/>
              <a:chOff x="2611978" y="4662083"/>
              <a:chExt cx="6015960" cy="1163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CA04C847-7EF9-7B0D-8FED-541150024A88}"/>
                      </a:ext>
                    </a:extLst>
                  </p14:cNvPr>
                  <p14:cNvContentPartPr/>
                  <p14:nvPr/>
                </p14:nvContentPartPr>
                <p14:xfrm>
                  <a:off x="2722498" y="4672163"/>
                  <a:ext cx="5346000" cy="79272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CA04C847-7EF9-7B0D-8FED-541150024A88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716378" y="4666043"/>
                    <a:ext cx="5358240" cy="804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508454EA-BB36-867E-9451-D64A1F257F45}"/>
                      </a:ext>
                    </a:extLst>
                  </p14:cNvPr>
                  <p14:cNvContentPartPr/>
                  <p14:nvPr/>
                </p14:nvContentPartPr>
                <p14:xfrm>
                  <a:off x="7911178" y="4662083"/>
                  <a:ext cx="370080" cy="44928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508454EA-BB36-867E-9451-D64A1F257F45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905052" y="4655963"/>
                    <a:ext cx="382332" cy="461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5FA3DDA2-EBF3-08D0-C000-CCA0D30828CA}"/>
                      </a:ext>
                    </a:extLst>
                  </p14:cNvPr>
                  <p14:cNvContentPartPr/>
                  <p14:nvPr/>
                </p14:nvContentPartPr>
                <p14:xfrm>
                  <a:off x="2611978" y="4732283"/>
                  <a:ext cx="5584320" cy="108576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5FA3DDA2-EBF3-08D0-C000-CCA0D30828CA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605858" y="4726165"/>
                    <a:ext cx="5596560" cy="10979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41D53887-3A9C-3502-5CEE-16631D6F73E2}"/>
                      </a:ext>
                    </a:extLst>
                  </p14:cNvPr>
                  <p14:cNvContentPartPr/>
                  <p14:nvPr/>
                </p14:nvContentPartPr>
                <p14:xfrm>
                  <a:off x="8058418" y="5274803"/>
                  <a:ext cx="569520" cy="55116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41D53887-3A9C-3502-5CEE-16631D6F73E2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8052298" y="5268683"/>
                    <a:ext cx="581760" cy="563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06C9EF-6A5D-AE3B-A099-112AF0D9359A}"/>
                </a:ext>
              </a:extLst>
            </p:cNvPr>
            <p:cNvSpPr txBox="1"/>
            <p:nvPr/>
          </p:nvSpPr>
          <p:spPr>
            <a:xfrm>
              <a:off x="4742822" y="4420432"/>
              <a:ext cx="1640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 minute BIB synch**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29C20AA-3C11-A72C-91E8-17A05A860A71}"/>
                </a:ext>
              </a:extLst>
            </p:cNvPr>
            <p:cNvSpPr txBox="1"/>
            <p:nvPr/>
          </p:nvSpPr>
          <p:spPr>
            <a:xfrm>
              <a:off x="5943723" y="5872348"/>
              <a:ext cx="21146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 minute Names synch</a:t>
              </a: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79E483A-0D14-4404-47ED-EFEC48ABC9BA}"/>
              </a:ext>
            </a:extLst>
          </p:cNvPr>
          <p:cNvCxnSpPr>
            <a:cxnSpLocks/>
          </p:cNvCxnSpPr>
          <p:nvPr/>
        </p:nvCxnSpPr>
        <p:spPr>
          <a:xfrm>
            <a:off x="6290268" y="1193632"/>
            <a:ext cx="3970956" cy="135809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607EE7-5BEC-7EAA-2B0C-FCBD13710CB1}"/>
              </a:ext>
            </a:extLst>
          </p:cNvPr>
          <p:cNvGrpSpPr/>
          <p:nvPr/>
        </p:nvGrpSpPr>
        <p:grpSpPr>
          <a:xfrm>
            <a:off x="4182636" y="2625284"/>
            <a:ext cx="3419764" cy="446163"/>
            <a:chOff x="4182636" y="2625284"/>
            <a:chExt cx="3419764" cy="44616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2A501E-A7A4-33F1-56B5-B9589C43C0CF}"/>
                </a:ext>
              </a:extLst>
            </p:cNvPr>
            <p:cNvSpPr txBox="1"/>
            <p:nvPr/>
          </p:nvSpPr>
          <p:spPr>
            <a:xfrm>
              <a:off x="4498098" y="2625284"/>
              <a:ext cx="2149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BIB Ingest macro*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224D4E7-EB2A-0366-41DA-91C843323D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82636" y="3036204"/>
              <a:ext cx="3419764" cy="352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BB6A43F1-7EF9-079F-30A1-ED7EA733ADA3}"/>
              </a:ext>
            </a:extLst>
          </p:cNvPr>
          <p:cNvSpPr txBox="1"/>
          <p:nvPr/>
        </p:nvSpPr>
        <p:spPr>
          <a:xfrm>
            <a:off x="8179094" y="1201552"/>
            <a:ext cx="1366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Authority Resolution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009C625-B65B-F5C6-57E2-0935BA881652}"/>
              </a:ext>
            </a:extLst>
          </p:cNvPr>
          <p:cNvSpPr txBox="1"/>
          <p:nvPr/>
        </p:nvSpPr>
        <p:spPr>
          <a:xfrm>
            <a:off x="7339635" y="1823105"/>
            <a:ext cx="1143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</a:t>
            </a:r>
          </a:p>
          <a:p>
            <a:r>
              <a:rPr lang="en-US" dirty="0"/>
              <a:t>Edits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A282FDB-2046-0C36-E344-22A142D34B95}"/>
              </a:ext>
            </a:extLst>
          </p:cNvPr>
          <p:cNvCxnSpPr/>
          <p:nvPr/>
        </p:nvCxnSpPr>
        <p:spPr>
          <a:xfrm flipH="1" flipV="1">
            <a:off x="5689337" y="1524717"/>
            <a:ext cx="1913063" cy="118359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7F6199C-35F7-8C28-FC74-735F96073233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68CC65AD-9245-31A5-7E2B-1FE6A9873044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0619774-6910-9F33-F8E4-D01A5EB6A995}"/>
              </a:ext>
            </a:extLst>
          </p:cNvPr>
          <p:cNvCxnSpPr>
            <a:cxnSpLocks/>
          </p:cNvCxnSpPr>
          <p:nvPr/>
        </p:nvCxnSpPr>
        <p:spPr>
          <a:xfrm flipH="1">
            <a:off x="1798655" y="4660043"/>
            <a:ext cx="528969" cy="534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3AE88294-877B-5CF0-5D51-2D5D9F1BAB11}"/>
              </a:ext>
            </a:extLst>
          </p:cNvPr>
          <p:cNvSpPr txBox="1"/>
          <p:nvPr/>
        </p:nvSpPr>
        <p:spPr>
          <a:xfrm>
            <a:off x="599854" y="4680903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distribution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39844DA-5568-1A9A-94CF-4F9D83AE95C8}"/>
              </a:ext>
            </a:extLst>
          </p:cNvPr>
          <p:cNvSpPr txBox="1"/>
          <p:nvPr/>
        </p:nvSpPr>
        <p:spPr>
          <a:xfrm>
            <a:off x="8362499" y="6364790"/>
            <a:ext cx="2325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30E090-863F-84D1-7CE8-AC31662732F1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Currently</a:t>
            </a:r>
          </a:p>
        </p:txBody>
      </p:sp>
    </p:spTree>
    <p:extLst>
      <p:ext uri="{BB962C8B-B14F-4D97-AF65-F5344CB8AC3E}">
        <p14:creationId xmlns:p14="http://schemas.microsoft.com/office/powerpoint/2010/main" val="389872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96D0E-E422-116B-0B9E-52DB77180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875F45-2D3F-0E0E-5575-B7B4620B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1F704B-0857-A51F-D6B9-6606D076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73B76-0C3F-EE27-75C8-9D25CDC6A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3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3B155-0A9B-A7A3-C13A-AA7F58DC0DAE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23D1A250-AC79-8631-B9B5-073700BE1655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3A215D17-BC7D-B811-7064-7DA934B727D2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1D87050A-6853-5D52-A7C4-287BAEEC6310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673E1E12-6C03-AAA2-F46A-284B79FE9450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0CBD318-67FE-EFBF-244B-431178DDC0A2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3A3FDC22-CC31-594C-E5B8-D7083612F684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7B9E4631-3E66-884C-6E05-70AAA6472222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E5CC90F1-638A-CF69-50DC-E42E48269D3E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1800BCBD-1493-D014-D219-6403BD471508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C46063D1-444A-21CA-8A16-70F8F06F5DF3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FB55B517-1700-3854-9DF2-6F0675FF7DBC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2A6748-6435-17A8-4F09-42F29AB082F8}"/>
              </a:ext>
            </a:extLst>
          </p:cNvPr>
          <p:cNvSpPr txBox="1"/>
          <p:nvPr/>
        </p:nvSpPr>
        <p:spPr>
          <a:xfrm>
            <a:off x="8362499" y="6364790"/>
            <a:ext cx="2325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**Converted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5BB41B-C9EC-B46E-5D46-E6D6ED16D170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1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F702936-1BDB-4EAC-6396-5CA047F36641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BCE7E1C-2CF7-0565-8B2B-5DC051D165F2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F086DE-8B44-FED3-A983-902E2BD729F9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Nightly or Full extract**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146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F716D-C2EB-C5EF-E67D-73B6541E9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987C96-4C7E-9307-4E2B-6B60B1E4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5A5B27-DDEA-7067-2EEE-2764AD453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8C0C5-D611-67FC-7F71-8A2D4AA2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4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22BD6D-1706-C237-02C9-701104960B62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36F5C6BC-EAD1-36BB-0CFB-3374A7EEC38C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D40673E6-D2EE-9DE5-B8A0-8FD1B5EADBB3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26E884CD-E802-D021-D5BC-A1D8765AA8D1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1C1C87E4-140D-5BF6-3FC7-BD4A4F0F3DDF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C1952E-6A06-3C85-AF9C-037928B23EF2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257F1071-4E74-7AF4-7AF6-9E1B7439F2D3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A6B32E71-81BE-DFC4-ACCC-4074CE1A5123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0EE4C173-A820-0F8E-0854-B43160A14F92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59F007C4-C873-0EDF-60F3-525E2BE4D48D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EE192731-9459-ACEA-BD5F-819618376642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D82A14E2-13FE-9EDD-BED5-4432598DA53E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568DAF-6479-DC9B-31C8-82F24BDC8A13}"/>
              </a:ext>
            </a:extLst>
          </p:cNvPr>
          <p:cNvSpPr txBox="1"/>
          <p:nvPr/>
        </p:nvSpPr>
        <p:spPr>
          <a:xfrm>
            <a:off x="8362499" y="6364790"/>
            <a:ext cx="2325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3605F-09A4-9120-DE61-574A13406FDD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2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922BBC6-5E4A-949E-704A-6CB6A91ECF6F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0221379-7034-94F7-7DDF-774D23F9CC8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B526D0-8B1D-A45F-5179-54078E02ECFE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extract**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15326C-FE1A-76DF-14B4-A6E8B214C8AA}"/>
              </a:ext>
            </a:extLst>
          </p:cNvPr>
          <p:cNvGrpSpPr/>
          <p:nvPr/>
        </p:nvGrpSpPr>
        <p:grpSpPr>
          <a:xfrm>
            <a:off x="5946069" y="1453341"/>
            <a:ext cx="2309151" cy="1647319"/>
            <a:chOff x="5794280" y="1493683"/>
            <a:chExt cx="2309151" cy="16473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78E34A-878F-1B89-2E68-E858EFF6CB05}"/>
                </a:ext>
              </a:extLst>
            </p:cNvPr>
            <p:cNvSpPr txBox="1"/>
            <p:nvPr/>
          </p:nvSpPr>
          <p:spPr>
            <a:xfrm rot="2136425">
              <a:off x="6491117" y="2072427"/>
              <a:ext cx="150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BIB Edits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356F9A2-DA20-92DF-CC42-9B05C06510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94280" y="1493683"/>
              <a:ext cx="2309151" cy="1647319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07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83E9E-9C28-69B5-5E5E-897EE34C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78AB-9E48-1566-851A-257B359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2C8589-9D2C-9DF4-BD0F-FD0BA4E4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BBD85-C7C6-8CF8-4CE5-DDD15ED7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5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037A70-2BF7-FDD2-5A68-740FC3AAE653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8345875F-9BD2-A477-9ACB-010923933B89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DC1DC66C-941A-4AE8-AA8F-C745BC8BF268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A52C1BD5-01D5-BE92-BBED-A507664D742E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EB162BD3-1BE3-7C35-3B48-33DE176A8D82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214A7F-36B4-28EE-D16B-6FF72CC23055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1F4C47AC-4C7B-5CFE-5869-27C7DFFD372D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FE7828C6-6EFF-7AB6-D48D-4E422CA422EF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D04A33D0-936B-99C4-DB66-FAAA2C9DD2AA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1CADB6DB-1CFA-D567-B018-3DC0BEB95045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5F7559EC-E26B-AEB6-31B6-5F346846BC8E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DA0B28C5-9AB1-F71E-BCF5-5679CCE92798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18FF972-1578-B741-CC61-01736E88CC4E}"/>
              </a:ext>
            </a:extLst>
          </p:cNvPr>
          <p:cNvSpPr txBox="1"/>
          <p:nvPr/>
        </p:nvSpPr>
        <p:spPr>
          <a:xfrm>
            <a:off x="8362499" y="6364790"/>
            <a:ext cx="2325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A18C19-D21A-653D-74E7-95E6C0C08F95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B50BD00-820D-6AB7-1564-8F885E3BC40D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6FE73D6-4204-0084-E946-FF9022109AA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589488-38CD-5976-C7F2-375448D9F230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extract**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7AE0D2-F049-3EBD-C9A2-E34E36E2EBB1}"/>
              </a:ext>
            </a:extLst>
          </p:cNvPr>
          <p:cNvGrpSpPr/>
          <p:nvPr/>
        </p:nvGrpSpPr>
        <p:grpSpPr>
          <a:xfrm>
            <a:off x="5898924" y="1417135"/>
            <a:ext cx="2309151" cy="1647319"/>
            <a:chOff x="5898924" y="1417135"/>
            <a:chExt cx="2309151" cy="16473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2A7B9DB-FA40-6C87-8DCF-FDB65DBB7D80}"/>
                </a:ext>
              </a:extLst>
            </p:cNvPr>
            <p:cNvSpPr txBox="1"/>
            <p:nvPr/>
          </p:nvSpPr>
          <p:spPr>
            <a:xfrm rot="2089126">
              <a:off x="6595761" y="1995879"/>
              <a:ext cx="150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BIB Edits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624FE89-F917-929E-F4E1-7754FAD8D8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98924" y="1417135"/>
              <a:ext cx="2309151" cy="1647319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55EBA5-21BA-932D-5134-7BB00693997F}"/>
              </a:ext>
            </a:extLst>
          </p:cNvPr>
          <p:cNvGrpSpPr/>
          <p:nvPr/>
        </p:nvGrpSpPr>
        <p:grpSpPr>
          <a:xfrm>
            <a:off x="6290268" y="1193632"/>
            <a:ext cx="3949002" cy="1894103"/>
            <a:chOff x="6290268" y="1193632"/>
            <a:chExt cx="3949002" cy="189410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2A279F6-BA22-CF89-5F8E-67CE1B04BFDD}"/>
                </a:ext>
              </a:extLst>
            </p:cNvPr>
            <p:cNvCxnSpPr>
              <a:cxnSpLocks/>
            </p:cNvCxnSpPr>
            <p:nvPr/>
          </p:nvCxnSpPr>
          <p:spPr>
            <a:xfrm>
              <a:off x="6290268" y="1193632"/>
              <a:ext cx="3949002" cy="189410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2BBB9A-4A88-C848-7C37-E231D6E4E672}"/>
                </a:ext>
              </a:extLst>
            </p:cNvPr>
            <p:cNvSpPr txBox="1"/>
            <p:nvPr/>
          </p:nvSpPr>
          <p:spPr>
            <a:xfrm rot="1564791">
              <a:off x="6841082" y="1516170"/>
              <a:ext cx="245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Authority Resolution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967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28555-587D-42FC-6398-F850A8D6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0F8457-B20F-C9D4-E38B-95F7A3F0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1A2BA4-17D0-512B-2D63-9E8C01F5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34E8A-328D-FAE8-6DC0-96D1321F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6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414BA8-DA2E-F44E-E6DD-10EFE7CF7512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AFC18E7F-4C3E-2113-3D13-FAA01C1D86BE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D46664E4-049C-22BD-1CAB-7EDF8A960868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533DD501-35A0-BC95-6B3E-9DD7C118EADF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2352FCFF-7404-8B2F-F058-3E62E6C3D249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5E540D-80A7-A542-872D-FBEEF8541507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92B53FD9-2897-1951-6C1B-95C540937DB6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7AC3900B-7EA5-03AA-F61C-62D797E0A123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2D98FF65-6FA1-C1E1-3F5A-B2EE92B5D91B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5480EFFA-85C7-E151-EBC7-F6C984BADADB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E2531960-97E1-AC12-F3E0-84C250FE2CF7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6FDF118F-81D8-003A-1206-75E17552519D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8B67ECD-CEF3-EC31-4DD9-4E14923B4FDC}"/>
              </a:ext>
            </a:extLst>
          </p:cNvPr>
          <p:cNvSpPr txBox="1"/>
          <p:nvPr/>
        </p:nvSpPr>
        <p:spPr>
          <a:xfrm>
            <a:off x="8362499" y="6364790"/>
            <a:ext cx="2244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FE768-9113-AE7F-B6A7-9A91F33A9E23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DE505A-00E5-DD9E-EBCD-9FBA8DA7FCA4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6D138FA-6CD1-ACAA-D60F-1AC9DE97C1B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51E5AF-7367-D4DC-70D3-FBC086B59A23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extract**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CD775B-80BB-69D9-9FD0-3CF9A944241C}"/>
              </a:ext>
            </a:extLst>
          </p:cNvPr>
          <p:cNvGrpSpPr/>
          <p:nvPr/>
        </p:nvGrpSpPr>
        <p:grpSpPr>
          <a:xfrm>
            <a:off x="6290268" y="1193632"/>
            <a:ext cx="3949002" cy="1894103"/>
            <a:chOff x="6290268" y="1193632"/>
            <a:chExt cx="3949002" cy="189410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2B91786-A535-3398-06C9-EACDDDAC9FA6}"/>
                </a:ext>
              </a:extLst>
            </p:cNvPr>
            <p:cNvCxnSpPr>
              <a:cxnSpLocks/>
            </p:cNvCxnSpPr>
            <p:nvPr/>
          </p:nvCxnSpPr>
          <p:spPr>
            <a:xfrm>
              <a:off x="6290268" y="1193632"/>
              <a:ext cx="3949002" cy="189410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1C9F05-2149-A521-E134-5F507FC6A563}"/>
                </a:ext>
              </a:extLst>
            </p:cNvPr>
            <p:cNvSpPr txBox="1"/>
            <p:nvPr/>
          </p:nvSpPr>
          <p:spPr>
            <a:xfrm rot="1564791">
              <a:off x="6841082" y="1516170"/>
              <a:ext cx="245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Authority Resolution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2694E5-F5F4-C04D-8B92-D534CB305342}"/>
              </a:ext>
            </a:extLst>
          </p:cNvPr>
          <p:cNvGrpSpPr/>
          <p:nvPr/>
        </p:nvGrpSpPr>
        <p:grpSpPr>
          <a:xfrm>
            <a:off x="5567027" y="1432936"/>
            <a:ext cx="2281414" cy="1831115"/>
            <a:chOff x="5800296" y="1601047"/>
            <a:chExt cx="2024635" cy="15341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03A9A4-6A7A-87D1-8BBD-776FFE99D209}"/>
                </a:ext>
              </a:extLst>
            </p:cNvPr>
            <p:cNvSpPr txBox="1"/>
            <p:nvPr/>
          </p:nvSpPr>
          <p:spPr>
            <a:xfrm rot="2402397">
              <a:off x="5800296" y="2391545"/>
              <a:ext cx="1916827" cy="30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SAVE BIBFRAME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5B4426F-8C9E-8AFD-DB98-DC9C92C85936}"/>
                </a:ext>
              </a:extLst>
            </p:cNvPr>
            <p:cNvCxnSpPr>
              <a:cxnSpLocks/>
            </p:cNvCxnSpPr>
            <p:nvPr/>
          </p:nvCxnSpPr>
          <p:spPr>
            <a:xfrm>
              <a:off x="5869393" y="1601047"/>
              <a:ext cx="1955538" cy="1534118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273F3B0-2D77-979D-B9DD-9D3DD8104F8A}"/>
              </a:ext>
            </a:extLst>
          </p:cNvPr>
          <p:cNvSpPr txBox="1"/>
          <p:nvPr/>
        </p:nvSpPr>
        <p:spPr>
          <a:xfrm rot="2089126">
            <a:off x="6595761" y="1995879"/>
            <a:ext cx="15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Edits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AF984C7-8F35-4CFE-9C42-353AB18D838F}"/>
              </a:ext>
            </a:extLst>
          </p:cNvPr>
          <p:cNvCxnSpPr>
            <a:cxnSpLocks/>
          </p:cNvCxnSpPr>
          <p:nvPr/>
        </p:nvCxnSpPr>
        <p:spPr>
          <a:xfrm flipH="1" flipV="1">
            <a:off x="5898924" y="1417135"/>
            <a:ext cx="2309151" cy="1647319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31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7988A-19A8-A155-ECF9-715227E82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9DC0EF-057B-177C-5112-33848A538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F9789C-3575-BF4B-57D4-05DCC0D23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A03C6-9682-EBA2-B348-03258B9FB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7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B300FA-5905-BD09-647B-B00F88FFA161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73FC96CF-B488-CFC9-BAE1-829A2F1DF542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D74E3C9E-1A68-6644-4CC2-E6195F541868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7AC2D072-5FAC-7291-8047-E47A7F054D4C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C9B248AE-EBA0-4696-BF18-A35439159C9F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717691-7AB7-3835-37E6-2D2DB8651D9A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575FAF13-CB71-E05E-293F-9011F61724C8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8403793D-6EBC-11D5-CF03-F9088F2014E3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69B076C4-93CA-3B10-D4F2-E9411BEF5F73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7B803ECE-E22C-F686-13C0-06BAF29ED421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D0A93F54-C31F-18BF-C581-C54E16AD5C2F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CDBFD9A4-BB92-CBA7-0E10-952B2C49C574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1FD4BA1-5430-A834-1E5B-C3756E5DC494}"/>
              </a:ext>
            </a:extLst>
          </p:cNvPr>
          <p:cNvSpPr txBox="1"/>
          <p:nvPr/>
        </p:nvSpPr>
        <p:spPr>
          <a:xfrm>
            <a:off x="8362499" y="6364790"/>
            <a:ext cx="2244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36FAED-A6F9-3B0B-FFDF-B975391D0D92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B7FFDA-9931-1A6D-9127-341E2B72F5BD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AFE969B-976A-F35C-D3A0-5DC48A5315E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BA11F0-0CB6-47B7-CDFE-2FE183B2A2DB}"/>
                </a:ext>
              </a:extLst>
            </p:cNvPr>
            <p:cNvSpPr txBox="1"/>
            <p:nvPr/>
          </p:nvSpPr>
          <p:spPr>
            <a:xfrm>
              <a:off x="5046980" y="4051100"/>
              <a:ext cx="23909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7C5DCB-74E5-74B3-05FC-1938DE75372D}"/>
              </a:ext>
            </a:extLst>
          </p:cNvPr>
          <p:cNvGrpSpPr/>
          <p:nvPr/>
        </p:nvGrpSpPr>
        <p:grpSpPr>
          <a:xfrm>
            <a:off x="5549911" y="1440491"/>
            <a:ext cx="2267855" cy="1854217"/>
            <a:chOff x="5800296" y="1601047"/>
            <a:chExt cx="2024635" cy="15341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1A6E6D-F6B8-1E15-3990-0E79A1D004AA}"/>
                </a:ext>
              </a:extLst>
            </p:cNvPr>
            <p:cNvSpPr txBox="1"/>
            <p:nvPr/>
          </p:nvSpPr>
          <p:spPr>
            <a:xfrm rot="2402397">
              <a:off x="5800296" y="2393473"/>
              <a:ext cx="1916827" cy="305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SAVE BIBFRAME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3C0060E-BDD2-330C-6C00-2FBA83188F24}"/>
                </a:ext>
              </a:extLst>
            </p:cNvPr>
            <p:cNvCxnSpPr>
              <a:cxnSpLocks/>
            </p:cNvCxnSpPr>
            <p:nvPr/>
          </p:nvCxnSpPr>
          <p:spPr>
            <a:xfrm>
              <a:off x="5869393" y="1601047"/>
              <a:ext cx="1955538" cy="1534118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7ED9FB-49A5-5324-7736-9043CAB65311}"/>
              </a:ext>
            </a:extLst>
          </p:cNvPr>
          <p:cNvGrpSpPr/>
          <p:nvPr/>
        </p:nvGrpSpPr>
        <p:grpSpPr>
          <a:xfrm>
            <a:off x="6290268" y="1193632"/>
            <a:ext cx="3949002" cy="1894103"/>
            <a:chOff x="6290268" y="1193632"/>
            <a:chExt cx="3949002" cy="189410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4D91B4F-B8D3-E30E-79FF-AD9F7237E7C6}"/>
                </a:ext>
              </a:extLst>
            </p:cNvPr>
            <p:cNvCxnSpPr>
              <a:cxnSpLocks/>
            </p:cNvCxnSpPr>
            <p:nvPr/>
          </p:nvCxnSpPr>
          <p:spPr>
            <a:xfrm>
              <a:off x="6290268" y="1193632"/>
              <a:ext cx="3949002" cy="189410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E289DF-D101-4AFB-408F-5085BCB72A02}"/>
                </a:ext>
              </a:extLst>
            </p:cNvPr>
            <p:cNvSpPr txBox="1"/>
            <p:nvPr/>
          </p:nvSpPr>
          <p:spPr>
            <a:xfrm rot="1564791">
              <a:off x="6841082" y="1516170"/>
              <a:ext cx="245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Authority Resolution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963DDC6-9254-6703-B4D4-6F457CEDECA0}"/>
              </a:ext>
            </a:extLst>
          </p:cNvPr>
          <p:cNvSpPr txBox="1"/>
          <p:nvPr/>
        </p:nvSpPr>
        <p:spPr>
          <a:xfrm rot="2089126">
            <a:off x="6535724" y="2007978"/>
            <a:ext cx="15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Edits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57FEDE1-9436-EB30-D914-859198C81673}"/>
              </a:ext>
            </a:extLst>
          </p:cNvPr>
          <p:cNvCxnSpPr>
            <a:cxnSpLocks/>
          </p:cNvCxnSpPr>
          <p:nvPr/>
        </p:nvCxnSpPr>
        <p:spPr>
          <a:xfrm flipH="1" flipV="1">
            <a:off x="5898924" y="1393117"/>
            <a:ext cx="2249114" cy="168343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36D2850-9B8D-6AC0-4AD8-6A5007555568}"/>
              </a:ext>
            </a:extLst>
          </p:cNvPr>
          <p:cNvSpPr txBox="1"/>
          <p:nvPr/>
        </p:nvSpPr>
        <p:spPr>
          <a:xfrm rot="584111">
            <a:off x="4354628" y="2727013"/>
            <a:ext cx="2156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BIB Ingest macro*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A7F128-97B8-D752-5196-802F11815D7C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4118748" y="2953630"/>
            <a:ext cx="3680121" cy="605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49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6ABEA-B602-92DF-FFFA-CDD2D18C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B7E941-7C86-E934-BABB-57BEAB5E3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F804B9-D3FF-8A30-78B1-E5EFBA0E5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DC3A5-5785-609E-AF37-FECF27E6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8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471D99-47BC-BB0C-7DD0-94E2DB48FEFD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F45DFE83-BC11-DCA7-3067-689E32EDA227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C86907EA-ADDE-51DA-C7F5-21E670F4B17E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FDB25CF5-B4AD-E1EC-CFA9-B04D442C10CF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239284CE-AEF4-710D-3715-0E8073D877D7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B9641-012E-C67B-BE07-A68115D0FB0F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80A321F3-BBCD-C5A1-39FE-003B94B218B6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CE4D777C-25F5-2BD4-9DB4-157CDBD60FD8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0340408-A9EF-9828-B4BD-80EA5034D98A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809CBB4F-8E44-C725-CCC0-55AAC42776D7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1B3C054-614C-1DDD-47D6-AC4D2FC9907F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4F83766A-0C6D-F945-1D86-A078252A214C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0A0EBE4-4779-6C3B-5E7E-B3DA4D8853BE}"/>
              </a:ext>
            </a:extLst>
          </p:cNvPr>
          <p:cNvSpPr txBox="1"/>
          <p:nvPr/>
        </p:nvSpPr>
        <p:spPr>
          <a:xfrm>
            <a:off x="8362499" y="6364790"/>
            <a:ext cx="2244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8E4815-EF56-C35D-1E2D-88920C8849FB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6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9A62F6-0A02-C33A-16C0-AA2485886B90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83EDADF-FF0A-2F93-ECF2-FCD2161B504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AFAFE64-A7F0-DB9E-E4D1-13B6003A559F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extract**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E9A0B8-55A4-6494-2416-76ED19C69069}"/>
              </a:ext>
            </a:extLst>
          </p:cNvPr>
          <p:cNvGrpSpPr/>
          <p:nvPr/>
        </p:nvGrpSpPr>
        <p:grpSpPr>
          <a:xfrm>
            <a:off x="5555333" y="1440491"/>
            <a:ext cx="2267855" cy="1854217"/>
            <a:chOff x="5800296" y="1601047"/>
            <a:chExt cx="2024635" cy="15341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29F70A-1F5D-85EB-DB90-BAFD5FB8504B}"/>
                </a:ext>
              </a:extLst>
            </p:cNvPr>
            <p:cNvSpPr txBox="1"/>
            <p:nvPr/>
          </p:nvSpPr>
          <p:spPr>
            <a:xfrm rot="2402397">
              <a:off x="5800296" y="2393473"/>
              <a:ext cx="1916827" cy="305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SAVE BIBFRAME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FE89845-613B-E395-2E7B-1A83F4E82084}"/>
                </a:ext>
              </a:extLst>
            </p:cNvPr>
            <p:cNvCxnSpPr>
              <a:cxnSpLocks/>
            </p:cNvCxnSpPr>
            <p:nvPr/>
          </p:nvCxnSpPr>
          <p:spPr>
            <a:xfrm>
              <a:off x="5869393" y="1601047"/>
              <a:ext cx="1955538" cy="1534118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FCBB3D5-9F58-A5CE-D99F-72739307004A}"/>
              </a:ext>
            </a:extLst>
          </p:cNvPr>
          <p:cNvGrpSpPr/>
          <p:nvPr/>
        </p:nvGrpSpPr>
        <p:grpSpPr>
          <a:xfrm>
            <a:off x="6290268" y="1193632"/>
            <a:ext cx="3949002" cy="1894103"/>
            <a:chOff x="6290268" y="1193632"/>
            <a:chExt cx="3949002" cy="189410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DC8F37A-7836-681D-6709-BA55C090ADB0}"/>
                </a:ext>
              </a:extLst>
            </p:cNvPr>
            <p:cNvCxnSpPr>
              <a:cxnSpLocks/>
            </p:cNvCxnSpPr>
            <p:nvPr/>
          </p:nvCxnSpPr>
          <p:spPr>
            <a:xfrm>
              <a:off x="6290268" y="1193632"/>
              <a:ext cx="3949002" cy="189410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0015D1-D95B-80C0-4BE2-E5BDACF58E6A}"/>
                </a:ext>
              </a:extLst>
            </p:cNvPr>
            <p:cNvSpPr txBox="1"/>
            <p:nvPr/>
          </p:nvSpPr>
          <p:spPr>
            <a:xfrm rot="1564791">
              <a:off x="6841082" y="1516170"/>
              <a:ext cx="245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Authority Resolution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12B1782-7A81-6F52-966D-44045A63E6BE}"/>
              </a:ext>
            </a:extLst>
          </p:cNvPr>
          <p:cNvSpPr txBox="1"/>
          <p:nvPr/>
        </p:nvSpPr>
        <p:spPr>
          <a:xfrm rot="2089126">
            <a:off x="6535724" y="2007978"/>
            <a:ext cx="15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Edits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A205844-EE33-04A7-30F6-FE2291875A68}"/>
              </a:ext>
            </a:extLst>
          </p:cNvPr>
          <p:cNvCxnSpPr>
            <a:cxnSpLocks/>
          </p:cNvCxnSpPr>
          <p:nvPr/>
        </p:nvCxnSpPr>
        <p:spPr>
          <a:xfrm flipH="1" flipV="1">
            <a:off x="5898924" y="1393117"/>
            <a:ext cx="2249114" cy="168343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2A28B72-3045-9A86-5D98-0EA2EE0D4B01}"/>
              </a:ext>
            </a:extLst>
          </p:cNvPr>
          <p:cNvSpPr txBox="1"/>
          <p:nvPr/>
        </p:nvSpPr>
        <p:spPr>
          <a:xfrm rot="584111">
            <a:off x="4354628" y="2727013"/>
            <a:ext cx="2156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Ingest macro*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9F0E798-2B0A-A8D7-F18E-A05CED06596B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4118748" y="2953630"/>
            <a:ext cx="3680121" cy="605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Arrow: Down 18">
            <a:extLst>
              <a:ext uri="{FF2B5EF4-FFF2-40B4-BE49-F238E27FC236}">
                <a16:creationId xmlns:a16="http://schemas.microsoft.com/office/drawing/2014/main" id="{C1043B29-C702-9019-C8D6-541A0CF4A47B}"/>
              </a:ext>
            </a:extLst>
          </p:cNvPr>
          <p:cNvSpPr/>
          <p:nvPr/>
        </p:nvSpPr>
        <p:spPr>
          <a:xfrm>
            <a:off x="2969973" y="2046445"/>
            <a:ext cx="484632" cy="604789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4398B0-B1F6-E314-6746-07944892CEA2}"/>
              </a:ext>
            </a:extLst>
          </p:cNvPr>
          <p:cNvSpPr txBox="1"/>
          <p:nvPr/>
        </p:nvSpPr>
        <p:spPr>
          <a:xfrm>
            <a:off x="2338152" y="1737991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Add holdings</a:t>
            </a:r>
          </a:p>
        </p:txBody>
      </p:sp>
    </p:spTree>
    <p:extLst>
      <p:ext uri="{BB962C8B-B14F-4D97-AF65-F5344CB8AC3E}">
        <p14:creationId xmlns:p14="http://schemas.microsoft.com/office/powerpoint/2010/main" val="229812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3FFB2-634C-F82D-A604-93B0473E9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6D149-5088-9379-4CE4-62052C75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64E910-4C74-FEAA-76F3-75C774CA5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6755A-9B50-7350-CA0D-C183E1C0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9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E87454-59A0-8C1F-57B0-90FE7FFE8429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BF854A9D-C0A9-A337-2660-B450D4F169A3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A5EAAD90-5B1C-FD6C-1A9C-AF4E9B9D1E45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D8BC56E3-D7B1-4BCF-58D6-E925EBBB1C68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D4BF83CD-D116-042B-F074-8936B0686515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9B76C6-134A-FBFD-CF97-218499A7B592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BD738404-BE23-C009-5501-30349FA521C7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EE329955-F060-00AE-0CA1-44A4C8D12DCF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F34EA560-3141-1A13-AE4E-C2FE0EFA585B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5CDC3291-5370-5CA8-1389-15D0BCCCCAAE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02E0061-B7FC-964E-6014-F92413D8EC58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9633A86A-D229-CE54-A555-45B7F35D00CF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0B87E1E-FCA0-0A43-0692-CC829DC27B29}"/>
              </a:ext>
            </a:extLst>
          </p:cNvPr>
          <p:cNvSpPr txBox="1"/>
          <p:nvPr/>
        </p:nvSpPr>
        <p:spPr>
          <a:xfrm>
            <a:off x="8362499" y="6364790"/>
            <a:ext cx="2244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CF7CF2-61DF-3C6E-6051-8D2BA6430700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7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F284FCE-ED4E-A57F-A9D5-9F175E66323C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FBA7D7-1A68-A2F7-4D82-16E569D9E20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243168-D9FF-847E-4224-4F1A6E036298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extract**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CAC615-A43F-7660-6F63-9307CAF03DA8}"/>
              </a:ext>
            </a:extLst>
          </p:cNvPr>
          <p:cNvGrpSpPr/>
          <p:nvPr/>
        </p:nvGrpSpPr>
        <p:grpSpPr>
          <a:xfrm>
            <a:off x="5555333" y="1440491"/>
            <a:ext cx="2267855" cy="1854217"/>
            <a:chOff x="5800296" y="1601047"/>
            <a:chExt cx="2024635" cy="15341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338F30-082A-7D5C-DEF5-738ADD3CC89F}"/>
                </a:ext>
              </a:extLst>
            </p:cNvPr>
            <p:cNvSpPr txBox="1"/>
            <p:nvPr/>
          </p:nvSpPr>
          <p:spPr>
            <a:xfrm rot="2402397">
              <a:off x="5800296" y="2393473"/>
              <a:ext cx="1916827" cy="305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SAVE BIBFRAME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CE220C3-D4E2-A4AD-C9DA-183956BE5604}"/>
                </a:ext>
              </a:extLst>
            </p:cNvPr>
            <p:cNvCxnSpPr>
              <a:cxnSpLocks/>
            </p:cNvCxnSpPr>
            <p:nvPr/>
          </p:nvCxnSpPr>
          <p:spPr>
            <a:xfrm>
              <a:off x="5869393" y="1601047"/>
              <a:ext cx="1955538" cy="1534118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F9724E-28B9-3A59-396C-515CA0A4661D}"/>
              </a:ext>
            </a:extLst>
          </p:cNvPr>
          <p:cNvGrpSpPr/>
          <p:nvPr/>
        </p:nvGrpSpPr>
        <p:grpSpPr>
          <a:xfrm>
            <a:off x="6290268" y="1193632"/>
            <a:ext cx="3949002" cy="1894103"/>
            <a:chOff x="6290268" y="1193632"/>
            <a:chExt cx="3949002" cy="189410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19FEB38-FC76-699C-AE44-98696C3CA32C}"/>
                </a:ext>
              </a:extLst>
            </p:cNvPr>
            <p:cNvCxnSpPr>
              <a:cxnSpLocks/>
            </p:cNvCxnSpPr>
            <p:nvPr/>
          </p:nvCxnSpPr>
          <p:spPr>
            <a:xfrm>
              <a:off x="6290268" y="1193632"/>
              <a:ext cx="3949002" cy="189410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D243C7-8A0F-BC04-0EBB-D6C7FCF915B3}"/>
                </a:ext>
              </a:extLst>
            </p:cNvPr>
            <p:cNvSpPr txBox="1"/>
            <p:nvPr/>
          </p:nvSpPr>
          <p:spPr>
            <a:xfrm rot="1564791">
              <a:off x="6841082" y="1516170"/>
              <a:ext cx="245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Authority Resolution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EFB0B99-F411-7BA7-07A0-1FFC096341D5}"/>
              </a:ext>
            </a:extLst>
          </p:cNvPr>
          <p:cNvSpPr txBox="1"/>
          <p:nvPr/>
        </p:nvSpPr>
        <p:spPr>
          <a:xfrm rot="2089126">
            <a:off x="6535724" y="2007978"/>
            <a:ext cx="15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Edits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C432386-1DFD-2D94-0383-18080CC12145}"/>
              </a:ext>
            </a:extLst>
          </p:cNvPr>
          <p:cNvCxnSpPr>
            <a:cxnSpLocks/>
          </p:cNvCxnSpPr>
          <p:nvPr/>
        </p:nvCxnSpPr>
        <p:spPr>
          <a:xfrm flipH="1" flipV="1">
            <a:off x="5898924" y="1393117"/>
            <a:ext cx="2249114" cy="168343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D0AA129-918F-9C7B-0B19-151E0F3A887F}"/>
              </a:ext>
            </a:extLst>
          </p:cNvPr>
          <p:cNvSpPr txBox="1"/>
          <p:nvPr/>
        </p:nvSpPr>
        <p:spPr>
          <a:xfrm rot="584111">
            <a:off x="4354628" y="2727013"/>
            <a:ext cx="2156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Ingest macro*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45EBE81-1D54-17EB-686E-2D893152E6D4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4118748" y="2953630"/>
            <a:ext cx="3680121" cy="605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Arrow: Down 18">
            <a:extLst>
              <a:ext uri="{FF2B5EF4-FFF2-40B4-BE49-F238E27FC236}">
                <a16:creationId xmlns:a16="http://schemas.microsoft.com/office/drawing/2014/main" id="{C724115B-AC5A-3869-2204-913550E3D786}"/>
              </a:ext>
            </a:extLst>
          </p:cNvPr>
          <p:cNvSpPr/>
          <p:nvPr/>
        </p:nvSpPr>
        <p:spPr>
          <a:xfrm>
            <a:off x="2969973" y="2046445"/>
            <a:ext cx="484632" cy="604789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108622-F95A-5D3B-BE19-E790003D41AF}"/>
              </a:ext>
            </a:extLst>
          </p:cNvPr>
          <p:cNvSpPr txBox="1"/>
          <p:nvPr/>
        </p:nvSpPr>
        <p:spPr>
          <a:xfrm>
            <a:off x="2338152" y="1737991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holdings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B62E95-9A41-466A-D1EE-848ABF5B0338}"/>
              </a:ext>
            </a:extLst>
          </p:cNvPr>
          <p:cNvGrpSpPr/>
          <p:nvPr/>
        </p:nvGrpSpPr>
        <p:grpSpPr>
          <a:xfrm>
            <a:off x="572510" y="4746277"/>
            <a:ext cx="1871897" cy="646331"/>
            <a:chOff x="572510" y="4746277"/>
            <a:chExt cx="1871897" cy="646331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7A15F3E-B2F7-3517-ABB7-2736F3B1E6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69887" y="4752340"/>
              <a:ext cx="774520" cy="513384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A125B66-70E8-9DF8-DEC4-685FC1883FCF}"/>
                </a:ext>
              </a:extLst>
            </p:cNvPr>
            <p:cNvSpPr txBox="1"/>
            <p:nvPr/>
          </p:nvSpPr>
          <p:spPr>
            <a:xfrm>
              <a:off x="572510" y="4746277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Distribution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1817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BDCA1-2501-2540-969B-13DB540FC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17FD9D-A414-DB47-CAA0-9CB16936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E93671-5233-429B-751C-DFB38F57B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3CC3A-2FFA-38B1-A04C-D944A1E6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10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261EEA-62E9-3275-EBFD-4B0F32253E02}"/>
              </a:ext>
            </a:extLst>
          </p:cNvPr>
          <p:cNvGrpSpPr/>
          <p:nvPr/>
        </p:nvGrpSpPr>
        <p:grpSpPr>
          <a:xfrm>
            <a:off x="7857271" y="3172036"/>
            <a:ext cx="3582571" cy="1660619"/>
            <a:chOff x="7646307" y="2640454"/>
            <a:chExt cx="3582571" cy="1660619"/>
          </a:xfrm>
        </p:grpSpPr>
        <p:sp>
          <p:nvSpPr>
            <p:cNvPr id="6" name="Flowchart: Magnetic Disk 5">
              <a:extLst>
                <a:ext uri="{FF2B5EF4-FFF2-40B4-BE49-F238E27FC236}">
                  <a16:creationId xmlns:a16="http://schemas.microsoft.com/office/drawing/2014/main" id="{C9068F10-276E-FC60-2590-ED3C794E2C75}"/>
                </a:ext>
              </a:extLst>
            </p:cNvPr>
            <p:cNvSpPr/>
            <p:nvPr/>
          </p:nvSpPr>
          <p:spPr>
            <a:xfrm>
              <a:off x="8241238" y="3238683"/>
              <a:ext cx="2203995" cy="1062390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Id.loc.gov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4A513317-6242-ACD9-368B-C23BEBB1EE04}"/>
                </a:ext>
              </a:extLst>
            </p:cNvPr>
            <p:cNvSpPr/>
            <p:nvPr/>
          </p:nvSpPr>
          <p:spPr>
            <a:xfrm>
              <a:off x="7646307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BFDB App</a:t>
              </a:r>
            </a:p>
          </p:txBody>
        </p:sp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3E2DE257-F77A-25E8-34AD-E7309AD00D26}"/>
                </a:ext>
              </a:extLst>
            </p:cNvPr>
            <p:cNvSpPr/>
            <p:nvPr/>
          </p:nvSpPr>
          <p:spPr>
            <a:xfrm>
              <a:off x="9448160" y="2640454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ID App</a:t>
              </a:r>
            </a:p>
          </p:txBody>
        </p:sp>
      </p:grp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1EBEB371-D4E9-3BEF-713C-B978B322D058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87B793-8D29-D352-82EC-FAF654140557}"/>
              </a:ext>
            </a:extLst>
          </p:cNvPr>
          <p:cNvGrpSpPr/>
          <p:nvPr/>
        </p:nvGrpSpPr>
        <p:grpSpPr>
          <a:xfrm>
            <a:off x="1554048" y="2654119"/>
            <a:ext cx="3311491" cy="2098221"/>
            <a:chOff x="1554048" y="2654119"/>
            <a:chExt cx="3311491" cy="2098221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85613988-358D-1449-0ECA-BF0238A19733}"/>
                </a:ext>
              </a:extLst>
            </p:cNvPr>
            <p:cNvSpPr/>
            <p:nvPr/>
          </p:nvSpPr>
          <p:spPr>
            <a:xfrm>
              <a:off x="2261508" y="3847988"/>
              <a:ext cx="2190541" cy="904352"/>
            </a:xfrm>
            <a:prstGeom prst="flowChartMagneticDisk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Voyager</a:t>
              </a:r>
            </a:p>
          </p:txBody>
        </p:sp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389C76E3-5C7F-37F8-1E88-0F2EBC3DA52B}"/>
                </a:ext>
              </a:extLst>
            </p:cNvPr>
            <p:cNvSpPr/>
            <p:nvPr/>
          </p:nvSpPr>
          <p:spPr>
            <a:xfrm>
              <a:off x="1554048" y="3238683"/>
              <a:ext cx="1780718" cy="604789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</a:t>
              </a:r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63239D34-F402-76B3-F38F-34BFD3FD7FC9}"/>
                </a:ext>
              </a:extLst>
            </p:cNvPr>
            <p:cNvSpPr/>
            <p:nvPr/>
          </p:nvSpPr>
          <p:spPr>
            <a:xfrm>
              <a:off x="3224621" y="3241568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authorities</a:t>
              </a:r>
            </a:p>
          </p:txBody>
        </p:sp>
        <p:sp>
          <p:nvSpPr>
            <p:cNvPr id="12" name="Flowchart: Terminator 11">
              <a:extLst>
                <a:ext uri="{FF2B5EF4-FFF2-40B4-BE49-F238E27FC236}">
                  <a16:creationId xmlns:a16="http://schemas.microsoft.com/office/drawing/2014/main" id="{D8BDD032-9B45-ABB8-9FEF-D9562A7BFE75}"/>
                </a:ext>
              </a:extLst>
            </p:cNvPr>
            <p:cNvSpPr/>
            <p:nvPr/>
          </p:nvSpPr>
          <p:spPr>
            <a:xfrm>
              <a:off x="2477830" y="2654119"/>
              <a:ext cx="1640918" cy="599021"/>
            </a:xfrm>
            <a:prstGeom prst="flowChartTermina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Cataloging client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A25F6B7-F3DF-C1BA-5DB4-61DFB9563D8B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0DF9A184-3C11-A706-87F9-25D80ECB8BCA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74DD41A-55D6-3DA9-A8CD-2A3A78A65B8B}"/>
              </a:ext>
            </a:extLst>
          </p:cNvPr>
          <p:cNvSpPr txBox="1"/>
          <p:nvPr/>
        </p:nvSpPr>
        <p:spPr>
          <a:xfrm>
            <a:off x="8362499" y="6364790"/>
            <a:ext cx="2325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**Converted to BIBFRAME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DC9E5F-0F41-2F41-03D1-596803DE0B26}"/>
              </a:ext>
            </a:extLst>
          </p:cNvPr>
          <p:cNvSpPr txBox="1"/>
          <p:nvPr/>
        </p:nvSpPr>
        <p:spPr>
          <a:xfrm>
            <a:off x="864158" y="95459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Process 8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60CEE7-95A7-C620-CC01-92E617D2C379}"/>
              </a:ext>
            </a:extLst>
          </p:cNvPr>
          <p:cNvGrpSpPr/>
          <p:nvPr/>
        </p:nvGrpSpPr>
        <p:grpSpPr>
          <a:xfrm>
            <a:off x="4537329" y="3994942"/>
            <a:ext cx="3617407" cy="369332"/>
            <a:chOff x="4572000" y="4051100"/>
            <a:chExt cx="3617407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3B2BC1C-F4E3-F786-BF65-351FA167DD3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9F63EF-46F1-949C-71FF-AABAF077DB81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Nightly</a:t>
              </a:r>
              <a:r>
                <a:rPr lang="en-US" dirty="0"/>
                <a:t> or Full extract**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5A6004-3344-DB9F-43AA-A8CED97E6A51}"/>
              </a:ext>
            </a:extLst>
          </p:cNvPr>
          <p:cNvGrpSpPr/>
          <p:nvPr/>
        </p:nvGrpSpPr>
        <p:grpSpPr>
          <a:xfrm>
            <a:off x="5495864" y="1460305"/>
            <a:ext cx="2267855" cy="1854217"/>
            <a:chOff x="5800296" y="1601047"/>
            <a:chExt cx="2024635" cy="15341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6C5D19-275A-7BEA-6A4C-BD90AB16AF50}"/>
                </a:ext>
              </a:extLst>
            </p:cNvPr>
            <p:cNvSpPr txBox="1"/>
            <p:nvPr/>
          </p:nvSpPr>
          <p:spPr>
            <a:xfrm rot="2402397">
              <a:off x="5800296" y="2393473"/>
              <a:ext cx="1916827" cy="305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SAVE BIBFRAME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BD51545-B75C-19A9-3516-4E3DED1F340A}"/>
                </a:ext>
              </a:extLst>
            </p:cNvPr>
            <p:cNvCxnSpPr>
              <a:cxnSpLocks/>
            </p:cNvCxnSpPr>
            <p:nvPr/>
          </p:nvCxnSpPr>
          <p:spPr>
            <a:xfrm>
              <a:off x="5869393" y="1601047"/>
              <a:ext cx="1955538" cy="1534118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1FD183-6FD7-33DD-3DBE-B097CCEA1AAF}"/>
              </a:ext>
            </a:extLst>
          </p:cNvPr>
          <p:cNvGrpSpPr/>
          <p:nvPr/>
        </p:nvGrpSpPr>
        <p:grpSpPr>
          <a:xfrm>
            <a:off x="6290268" y="1193632"/>
            <a:ext cx="3949002" cy="1894103"/>
            <a:chOff x="6290268" y="1193632"/>
            <a:chExt cx="3949002" cy="189410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E421540-9A0E-344C-4D39-0FA98958F657}"/>
                </a:ext>
              </a:extLst>
            </p:cNvPr>
            <p:cNvCxnSpPr>
              <a:cxnSpLocks/>
            </p:cNvCxnSpPr>
            <p:nvPr/>
          </p:nvCxnSpPr>
          <p:spPr>
            <a:xfrm>
              <a:off x="6290268" y="1193632"/>
              <a:ext cx="3949002" cy="189410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837F47-18DE-5EB5-EB84-A53979F35DEC}"/>
                </a:ext>
              </a:extLst>
            </p:cNvPr>
            <p:cNvSpPr txBox="1"/>
            <p:nvPr/>
          </p:nvSpPr>
          <p:spPr>
            <a:xfrm rot="1564791">
              <a:off x="6841082" y="1516170"/>
              <a:ext cx="245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Authority Resolution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24E192D-F194-8923-75F2-A6745082432D}"/>
              </a:ext>
            </a:extLst>
          </p:cNvPr>
          <p:cNvSpPr txBox="1"/>
          <p:nvPr/>
        </p:nvSpPr>
        <p:spPr>
          <a:xfrm rot="2089126">
            <a:off x="6535724" y="2007978"/>
            <a:ext cx="15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Edits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40E81A-9025-DFBF-3881-3B489B6DFF74}"/>
              </a:ext>
            </a:extLst>
          </p:cNvPr>
          <p:cNvCxnSpPr>
            <a:cxnSpLocks/>
          </p:cNvCxnSpPr>
          <p:nvPr/>
        </p:nvCxnSpPr>
        <p:spPr>
          <a:xfrm flipH="1" flipV="1">
            <a:off x="5898924" y="1393117"/>
            <a:ext cx="2249114" cy="168343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4450819-E433-CBB4-9075-8E78C065AA30}"/>
              </a:ext>
            </a:extLst>
          </p:cNvPr>
          <p:cNvSpPr txBox="1"/>
          <p:nvPr/>
        </p:nvSpPr>
        <p:spPr>
          <a:xfrm rot="584111">
            <a:off x="4354628" y="2727013"/>
            <a:ext cx="2156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 Ingest macro*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61A827E-405B-6FDB-A4D6-1612EC09FE3C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4118748" y="2953630"/>
            <a:ext cx="3680121" cy="605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Arrow: Down 18">
            <a:extLst>
              <a:ext uri="{FF2B5EF4-FFF2-40B4-BE49-F238E27FC236}">
                <a16:creationId xmlns:a16="http://schemas.microsoft.com/office/drawing/2014/main" id="{561B72BE-964C-7637-42E2-C0C7405FBB89}"/>
              </a:ext>
            </a:extLst>
          </p:cNvPr>
          <p:cNvSpPr/>
          <p:nvPr/>
        </p:nvSpPr>
        <p:spPr>
          <a:xfrm>
            <a:off x="2969973" y="2046445"/>
            <a:ext cx="484632" cy="604789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55CE0E-79B8-6E1B-71A4-B33B36838494}"/>
              </a:ext>
            </a:extLst>
          </p:cNvPr>
          <p:cNvSpPr txBox="1"/>
          <p:nvPr/>
        </p:nvSpPr>
        <p:spPr>
          <a:xfrm>
            <a:off x="2338152" y="1737991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holdings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FF92173-55E7-B8CA-1582-12638E1E4023}"/>
              </a:ext>
            </a:extLst>
          </p:cNvPr>
          <p:cNvCxnSpPr>
            <a:cxnSpLocks/>
          </p:cNvCxnSpPr>
          <p:nvPr/>
        </p:nvCxnSpPr>
        <p:spPr>
          <a:xfrm flipH="1">
            <a:off x="1669887" y="4752340"/>
            <a:ext cx="774520" cy="513384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7DF16FB-3F60-EDCC-BE84-645658A14490}"/>
              </a:ext>
            </a:extLst>
          </p:cNvPr>
          <p:cNvSpPr txBox="1"/>
          <p:nvPr/>
        </p:nvSpPr>
        <p:spPr>
          <a:xfrm>
            <a:off x="572510" y="4746277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Distribution</a:t>
            </a:r>
          </a:p>
          <a:p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FEFFC9-76FE-6AEA-0ACC-30CE74A3CB4A}"/>
              </a:ext>
            </a:extLst>
          </p:cNvPr>
          <p:cNvGrpSpPr/>
          <p:nvPr/>
        </p:nvGrpSpPr>
        <p:grpSpPr>
          <a:xfrm>
            <a:off x="2668261" y="4589379"/>
            <a:ext cx="6015960" cy="2098247"/>
            <a:chOff x="2611978" y="4420432"/>
            <a:chExt cx="6015960" cy="209824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8E8641D-0D05-95F6-359C-60503BE3998B}"/>
                </a:ext>
              </a:extLst>
            </p:cNvPr>
            <p:cNvGrpSpPr/>
            <p:nvPr/>
          </p:nvGrpSpPr>
          <p:grpSpPr>
            <a:xfrm>
              <a:off x="2611978" y="4662083"/>
              <a:ext cx="6015960" cy="1163880"/>
              <a:chOff x="2611978" y="4662083"/>
              <a:chExt cx="6015960" cy="1163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F3CDDD8C-6CE3-2B05-7318-5432201B97F0}"/>
                      </a:ext>
                    </a:extLst>
                  </p14:cNvPr>
                  <p14:cNvContentPartPr/>
                  <p14:nvPr/>
                </p14:nvContentPartPr>
                <p14:xfrm>
                  <a:off x="2722498" y="4672163"/>
                  <a:ext cx="5346000" cy="79272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F3CDDD8C-6CE3-2B05-7318-5432201B97F0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716378" y="4666043"/>
                    <a:ext cx="5358240" cy="804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612849B1-452E-0E0C-290A-D8B3DA052187}"/>
                      </a:ext>
                    </a:extLst>
                  </p14:cNvPr>
                  <p14:cNvContentPartPr/>
                  <p14:nvPr/>
                </p14:nvContentPartPr>
                <p14:xfrm>
                  <a:off x="7911178" y="4662083"/>
                  <a:ext cx="370080" cy="44928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612849B1-452E-0E0C-290A-D8B3DA052187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905052" y="4655963"/>
                    <a:ext cx="382332" cy="461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26AF1332-89BA-7AB3-487A-C5006EE5FEC3}"/>
                      </a:ext>
                    </a:extLst>
                  </p14:cNvPr>
                  <p14:cNvContentPartPr/>
                  <p14:nvPr/>
                </p14:nvContentPartPr>
                <p14:xfrm>
                  <a:off x="2611978" y="4732283"/>
                  <a:ext cx="5584320" cy="108576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26AF1332-89BA-7AB3-487A-C5006EE5FEC3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605858" y="4726165"/>
                    <a:ext cx="5596560" cy="10979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D4E726E0-05EB-6FB2-F634-B314DB4F9DCF}"/>
                      </a:ext>
                    </a:extLst>
                  </p14:cNvPr>
                  <p14:cNvContentPartPr/>
                  <p14:nvPr/>
                </p14:nvContentPartPr>
                <p14:xfrm>
                  <a:off x="8058418" y="5274803"/>
                  <a:ext cx="569520" cy="55116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D4E726E0-05EB-6FB2-F634-B314DB4F9DCF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8052298" y="5268683"/>
                    <a:ext cx="581760" cy="563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2B9E9A-0421-BBD5-8FC3-3CCB9487A477}"/>
                </a:ext>
              </a:extLst>
            </p:cNvPr>
            <p:cNvSpPr txBox="1"/>
            <p:nvPr/>
          </p:nvSpPr>
          <p:spPr>
            <a:xfrm>
              <a:off x="4742822" y="4420432"/>
              <a:ext cx="1640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5 minute BIB synch**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463680B-2F0B-A84D-BBA8-80E867727142}"/>
                </a:ext>
              </a:extLst>
            </p:cNvPr>
            <p:cNvSpPr txBox="1"/>
            <p:nvPr/>
          </p:nvSpPr>
          <p:spPr>
            <a:xfrm>
              <a:off x="5943723" y="5872348"/>
              <a:ext cx="21146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5 minute Names synch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389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E52F00-ECAC-B5F1-BDCD-F8B8A81F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66B7B-47F5-D900-0ED7-3FC62FB3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0BE00-7988-100F-3007-28705ABE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11</a:t>
            </a:fld>
            <a:endParaRPr lang="en-US"/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9D7C8DA0-0EF8-FA61-8DDF-34D6316F2EA1}"/>
              </a:ext>
            </a:extLst>
          </p:cNvPr>
          <p:cNvSpPr/>
          <p:nvPr/>
        </p:nvSpPr>
        <p:spPr>
          <a:xfrm>
            <a:off x="2261508" y="3847988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Folio</a:t>
            </a:r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E6188771-C9FE-DDCF-95A3-2CD2D5A3B3D9}"/>
              </a:ext>
            </a:extLst>
          </p:cNvPr>
          <p:cNvSpPr/>
          <p:nvPr/>
        </p:nvSpPr>
        <p:spPr>
          <a:xfrm>
            <a:off x="8496176" y="3278498"/>
            <a:ext cx="2335757" cy="1169199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Id.loc.gov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F4BF2E14-BD7C-01C6-DBFB-7D08212B8E2E}"/>
              </a:ext>
            </a:extLst>
          </p:cNvPr>
          <p:cNvSpPr/>
          <p:nvPr/>
        </p:nvSpPr>
        <p:spPr>
          <a:xfrm>
            <a:off x="7646307" y="2640454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BFDB App</a:t>
            </a: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D927BBAA-846F-47C9-F8BE-3DAB30A73075}"/>
              </a:ext>
            </a:extLst>
          </p:cNvPr>
          <p:cNvSpPr/>
          <p:nvPr/>
        </p:nvSpPr>
        <p:spPr>
          <a:xfrm>
            <a:off x="9448160" y="2640454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ID App</a:t>
            </a:r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EAA33E73-25BF-4470-C97C-CE48E64CDC7C}"/>
              </a:ext>
            </a:extLst>
          </p:cNvPr>
          <p:cNvSpPr/>
          <p:nvPr/>
        </p:nvSpPr>
        <p:spPr>
          <a:xfrm>
            <a:off x="4367810" y="788328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MARVA</a:t>
            </a:r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94A8833F-B8F8-2DCD-B51B-BCE0C3AE7D6D}"/>
              </a:ext>
            </a:extLst>
          </p:cNvPr>
          <p:cNvSpPr/>
          <p:nvPr/>
        </p:nvSpPr>
        <p:spPr>
          <a:xfrm>
            <a:off x="1554048" y="3238683"/>
            <a:ext cx="1780718" cy="604789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catalog</a:t>
            </a: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33191541-BF74-DAFF-6B9B-B5779A978A35}"/>
              </a:ext>
            </a:extLst>
          </p:cNvPr>
          <p:cNvSpPr/>
          <p:nvPr/>
        </p:nvSpPr>
        <p:spPr>
          <a:xfrm>
            <a:off x="3224621" y="3241568"/>
            <a:ext cx="1640918" cy="599021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authorities</a:t>
            </a: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22817358-8F7C-FE9C-54A3-8ED147F8954E}"/>
              </a:ext>
            </a:extLst>
          </p:cNvPr>
          <p:cNvSpPr/>
          <p:nvPr/>
        </p:nvSpPr>
        <p:spPr>
          <a:xfrm>
            <a:off x="2477830" y="2654119"/>
            <a:ext cx="1640918" cy="599021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Inventory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9344683-46E6-8A49-E702-D0451F858669}"/>
              </a:ext>
            </a:extLst>
          </p:cNvPr>
          <p:cNvGrpSpPr/>
          <p:nvPr/>
        </p:nvGrpSpPr>
        <p:grpSpPr>
          <a:xfrm>
            <a:off x="2611978" y="4662083"/>
            <a:ext cx="6015960" cy="1163880"/>
            <a:chOff x="2611978" y="4662083"/>
            <a:chExt cx="6015960" cy="116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EE91B4C-3563-AD49-7EBD-32A15C686CA1}"/>
                    </a:ext>
                  </a:extLst>
                </p14:cNvPr>
                <p14:cNvContentPartPr/>
                <p14:nvPr/>
              </p14:nvContentPartPr>
              <p14:xfrm>
                <a:off x="2722498" y="4672163"/>
                <a:ext cx="5346000" cy="792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EE91B4C-3563-AD49-7EBD-32A15C686CA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16378" y="4666043"/>
                  <a:ext cx="5358240" cy="80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5C092A8-CD45-8ED9-44C2-384997113025}"/>
                    </a:ext>
                  </a:extLst>
                </p14:cNvPr>
                <p14:cNvContentPartPr/>
                <p14:nvPr/>
              </p14:nvContentPartPr>
              <p14:xfrm>
                <a:off x="7911178" y="4662083"/>
                <a:ext cx="370080" cy="449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5C092A8-CD45-8ED9-44C2-38499711302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05058" y="4655963"/>
                  <a:ext cx="38232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3E83967-2645-1476-7143-313470BA56BE}"/>
                    </a:ext>
                  </a:extLst>
                </p14:cNvPr>
                <p14:cNvContentPartPr/>
                <p14:nvPr/>
              </p14:nvContentPartPr>
              <p14:xfrm>
                <a:off x="2611978" y="4732283"/>
                <a:ext cx="5584320" cy="1085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3E83967-2645-1476-7143-313470BA56B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05858" y="4726163"/>
                  <a:ext cx="5596560" cy="10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F1CD661-7859-B008-968F-B2DE8E3C48CB}"/>
                    </a:ext>
                  </a:extLst>
                </p14:cNvPr>
                <p14:cNvContentPartPr/>
                <p14:nvPr/>
              </p14:nvContentPartPr>
              <p14:xfrm>
                <a:off x="8058418" y="5274803"/>
                <a:ext cx="569520" cy="5511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F1CD661-7859-B008-968F-B2DE8E3C48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052298" y="5268683"/>
                  <a:ext cx="581760" cy="563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442AAEC-39B5-523E-6C20-8C0E2F1647CA}"/>
              </a:ext>
            </a:extLst>
          </p:cNvPr>
          <p:cNvSpPr txBox="1"/>
          <p:nvPr/>
        </p:nvSpPr>
        <p:spPr>
          <a:xfrm>
            <a:off x="4742822" y="4420432"/>
            <a:ext cx="1640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minute BIB synch**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707FE4-F261-4227-D9A6-75F35F36F105}"/>
              </a:ext>
            </a:extLst>
          </p:cNvPr>
          <p:cNvSpPr txBox="1"/>
          <p:nvPr/>
        </p:nvSpPr>
        <p:spPr>
          <a:xfrm>
            <a:off x="5943723" y="5872348"/>
            <a:ext cx="21146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5 minute Names synch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E2A9460-1FA0-6F7B-ED9F-B653BE9B0E46}"/>
              </a:ext>
            </a:extLst>
          </p:cNvPr>
          <p:cNvCxnSpPr>
            <a:cxnSpLocks/>
          </p:cNvCxnSpPr>
          <p:nvPr/>
        </p:nvCxnSpPr>
        <p:spPr>
          <a:xfrm>
            <a:off x="6290268" y="1193632"/>
            <a:ext cx="3970956" cy="135809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BE34038-B7CB-C18E-C543-2440A516E9A8}"/>
              </a:ext>
            </a:extLst>
          </p:cNvPr>
          <p:cNvSpPr txBox="1"/>
          <p:nvPr/>
        </p:nvSpPr>
        <p:spPr>
          <a:xfrm>
            <a:off x="4564398" y="2174871"/>
            <a:ext cx="1084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</a:t>
            </a:r>
          </a:p>
          <a:p>
            <a:r>
              <a:rPr lang="en-US" dirty="0"/>
              <a:t>Ingest macro*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7232CCC-71E1-8E84-A1FB-41BE64429AA1}"/>
              </a:ext>
            </a:extLst>
          </p:cNvPr>
          <p:cNvCxnSpPr>
            <a:cxnSpLocks/>
          </p:cNvCxnSpPr>
          <p:nvPr/>
        </p:nvCxnSpPr>
        <p:spPr>
          <a:xfrm flipH="1">
            <a:off x="4182636" y="3036204"/>
            <a:ext cx="3419764" cy="35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39E6AB3-3D55-5C43-6EB6-691D6104ECB5}"/>
              </a:ext>
            </a:extLst>
          </p:cNvPr>
          <p:cNvSpPr txBox="1"/>
          <p:nvPr/>
        </p:nvSpPr>
        <p:spPr>
          <a:xfrm>
            <a:off x="8179094" y="1201552"/>
            <a:ext cx="1366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Authority Resolution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081D61-346B-1A3B-E5F5-62E08CD9156E}"/>
              </a:ext>
            </a:extLst>
          </p:cNvPr>
          <p:cNvSpPr txBox="1"/>
          <p:nvPr/>
        </p:nvSpPr>
        <p:spPr>
          <a:xfrm>
            <a:off x="7339635" y="1823105"/>
            <a:ext cx="1143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</a:t>
            </a:r>
          </a:p>
          <a:p>
            <a:r>
              <a:rPr lang="en-US" dirty="0"/>
              <a:t>Edits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27B6E39-36D3-F37D-179B-312D1295ECB6}"/>
              </a:ext>
            </a:extLst>
          </p:cNvPr>
          <p:cNvCxnSpPr/>
          <p:nvPr/>
        </p:nvCxnSpPr>
        <p:spPr>
          <a:xfrm flipH="1" flipV="1">
            <a:off x="5689337" y="1524717"/>
            <a:ext cx="1913063" cy="118359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C771171F-38B2-C9FE-BB9B-D452A8DC55BB}"/>
              </a:ext>
            </a:extLst>
          </p:cNvPr>
          <p:cNvSpPr txBox="1"/>
          <p:nvPr/>
        </p:nvSpPr>
        <p:spPr>
          <a:xfrm>
            <a:off x="472273" y="6319138"/>
            <a:ext cx="1898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*Converted to MARC</a:t>
            </a:r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11FEC414-37B9-6D04-449A-9FD1EC70D965}"/>
              </a:ext>
            </a:extLst>
          </p:cNvPr>
          <p:cNvSpPr/>
          <p:nvPr/>
        </p:nvSpPr>
        <p:spPr>
          <a:xfrm>
            <a:off x="137083" y="5274803"/>
            <a:ext cx="2190541" cy="90435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CDS?</a:t>
            </a:r>
            <a:endParaRPr lang="en-US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F21335D-CEE5-C8FF-2373-13FBA3930921}"/>
              </a:ext>
            </a:extLst>
          </p:cNvPr>
          <p:cNvCxnSpPr>
            <a:cxnSpLocks/>
          </p:cNvCxnSpPr>
          <p:nvPr/>
        </p:nvCxnSpPr>
        <p:spPr>
          <a:xfrm flipH="1">
            <a:off x="1870249" y="4816731"/>
            <a:ext cx="528969" cy="534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9CD555B-1809-F0C9-640E-46F73204564E}"/>
              </a:ext>
            </a:extLst>
          </p:cNvPr>
          <p:cNvSpPr txBox="1"/>
          <p:nvPr/>
        </p:nvSpPr>
        <p:spPr>
          <a:xfrm>
            <a:off x="671448" y="483759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distribution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A171B38-9947-883E-EFA2-C8BD24480FF9}"/>
              </a:ext>
            </a:extLst>
          </p:cNvPr>
          <p:cNvSpPr txBox="1"/>
          <p:nvPr/>
        </p:nvSpPr>
        <p:spPr>
          <a:xfrm>
            <a:off x="8362499" y="6364790"/>
            <a:ext cx="2325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**Converted to BIBFRAME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5C03131-3E06-22A9-8308-EC97352FFD97}"/>
              </a:ext>
            </a:extLst>
          </p:cNvPr>
          <p:cNvSpPr txBox="1"/>
          <p:nvPr/>
        </p:nvSpPr>
        <p:spPr>
          <a:xfrm>
            <a:off x="612356" y="902655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Folio, day 1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29636CD-5997-4FE5-FEBA-EE6F3CA7CB70}"/>
              </a:ext>
            </a:extLst>
          </p:cNvPr>
          <p:cNvGrpSpPr/>
          <p:nvPr/>
        </p:nvGrpSpPr>
        <p:grpSpPr>
          <a:xfrm>
            <a:off x="4693943" y="3930832"/>
            <a:ext cx="3617407" cy="369332"/>
            <a:chOff x="4572000" y="4051100"/>
            <a:chExt cx="3617407" cy="369332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A5C743B-45B2-275F-F63D-4D03CF974E44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420432"/>
              <a:ext cx="3617407" cy="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487FD58-EC6B-376C-8823-CCCE3897C3E5}"/>
                </a:ext>
              </a:extLst>
            </p:cNvPr>
            <p:cNvSpPr txBox="1"/>
            <p:nvPr/>
          </p:nvSpPr>
          <p:spPr>
            <a:xfrm>
              <a:off x="5046980" y="4051100"/>
              <a:ext cx="2596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Nightly or Full extract**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801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1C7D1-F8B5-5FA3-D2E7-9EF043B83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3C0A2-4223-BA25-29EF-0198D52E3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Nate Trail </a:t>
            </a:r>
          </a:p>
          <a:p>
            <a:pPr marL="0" marR="0"/>
            <a:r>
              <a:rPr lang="en-US" sz="1800" kern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Network Development &amp; MARC Standards Office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/>
            <a:r>
              <a:rPr lang="en-US" sz="1800" kern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LCSG/DPS/ABA/NDMSO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/>
            <a:r>
              <a:rPr lang="en-US" sz="1800" kern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LM 435, Mail Stop 4402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/>
            <a:r>
              <a:rPr lang="en-US" sz="1800" kern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Library of Congress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US" dirty="0">
                <a:hlinkClick r:id="rId2"/>
              </a:rPr>
              <a:t>https://Id.loc.gov</a:t>
            </a:r>
            <a:endParaRPr lang="en-US" dirty="0"/>
          </a:p>
          <a:p>
            <a:r>
              <a:rPr lang="en-US" dirty="0">
                <a:hlinkClick r:id="rId3"/>
              </a:rPr>
              <a:t>https://github.com/lcnetdev/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A6121-A1C1-BC8B-3AEF-7F10C860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1/27/2025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2F305-1174-D09E-8672-3AF4C53B1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Nate Trail -- ALA BIBFRAME Update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90521-0B68-9A65-ABFA-448CFBE9B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01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749169-1394-F96F-3FC3-E7A29BA5D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9E3D8EE-5397-FC6D-1947-786CD6F8A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BA4A8E-2A20-A448-235F-1E326253D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23" y="0"/>
            <a:ext cx="11389581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CA38F-0A73-BEA3-61CC-CB50D7620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497" y="1369104"/>
            <a:ext cx="5161503" cy="303207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venir Next LT Pro Light (Body)"/>
              </a:rPr>
              <a:t>Nate Trail </a:t>
            </a:r>
            <a:br>
              <a:rPr lang="en-US" sz="2000" dirty="0">
                <a:latin typeface="Avenir Next LT Pro Light (Body)"/>
              </a:rPr>
            </a:br>
            <a:r>
              <a:rPr lang="en-US" sz="2000" dirty="0" err="1">
                <a:latin typeface="Avenir Next LT Pro Light (Body)"/>
              </a:rPr>
              <a:t>ntra</a:t>
            </a:r>
            <a:r>
              <a:rPr lang="en-US" sz="2000" dirty="0">
                <a:latin typeface="Avenir Next LT Pro Light (Body)"/>
              </a:rPr>
              <a:t> @ loc gov</a:t>
            </a:r>
            <a:br>
              <a:rPr lang="en-US" sz="2000" dirty="0">
                <a:latin typeface="Avenir Next LT Pro Light (Body)"/>
              </a:rPr>
            </a:br>
            <a:r>
              <a:rPr lang="en-US" sz="2000" kern="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  <a:t>Network Development &amp; MARC </a:t>
            </a:r>
            <a:br>
              <a:rPr lang="en-US" sz="2000" kern="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lang="en-US" sz="2000" kern="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  <a:t>Standards Office</a:t>
            </a:r>
            <a:br>
              <a:rPr lang="en-US" sz="2000" kern="10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lang="en-US" sz="2000" kern="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  <a:t>LCSG/DPS/ABA/NDMSO</a:t>
            </a:r>
            <a:br>
              <a:rPr lang="en-US" sz="2000" kern="10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lang="en-US" sz="2000" kern="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  <a:t>Library of Congress</a:t>
            </a:r>
            <a:br>
              <a:rPr lang="en-US" sz="2000" kern="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</a:br>
            <a:br>
              <a:rPr lang="en-US" sz="2000" kern="100" dirty="0">
                <a:effectLst/>
                <a:latin typeface="Avenir Next LT Pro Light (Body)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lang="en-US" sz="2000" dirty="0">
                <a:latin typeface="Avenir Next LT Pro Light (Body)"/>
                <a:hlinkClick r:id="rId3"/>
              </a:rPr>
              <a:t>https://Id.loc.gov</a:t>
            </a:r>
            <a:br>
              <a:rPr lang="en-US" sz="2000" dirty="0">
                <a:latin typeface="Avenir Next LT Pro Light (Body)"/>
              </a:rPr>
            </a:br>
            <a:r>
              <a:rPr lang="en-US" sz="2000" dirty="0">
                <a:latin typeface="Avenir Next LT Pro Light (Body)"/>
                <a:hlinkClick r:id="rId4"/>
              </a:rPr>
              <a:t>https://github.com/lcnetdev/ </a:t>
            </a:r>
            <a:r>
              <a:rPr lang="en-US" sz="3200" dirty="0">
                <a:latin typeface="Avenir Next LT Pro Light (Body)"/>
              </a:rPr>
              <a:t>	</a:t>
            </a:r>
          </a:p>
        </p:txBody>
      </p:sp>
      <p:pic>
        <p:nvPicPr>
          <p:cNvPr id="18" name="Picture 17" descr="Connected sticks shaping polygons background">
            <a:extLst>
              <a:ext uri="{FF2B5EF4-FFF2-40B4-BE49-F238E27FC236}">
                <a16:creationId xmlns:a16="http://schemas.microsoft.com/office/drawing/2014/main" id="{6B608D80-400F-FBDD-C8C4-82EEF54C2D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656" b="18355"/>
          <a:stretch/>
        </p:blipFill>
        <p:spPr>
          <a:xfrm>
            <a:off x="6787057" y="1085235"/>
            <a:ext cx="4076701" cy="1605207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2EACEC90-C1D2-9D0B-6940-A904B4BA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918" y="3775677"/>
            <a:ext cx="4076701" cy="107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310B6-E200-A91C-9538-230D7B7370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1/27/2025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CEA3B5-4AC8-AE1C-E9D6-586E70DF2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Nate Trail -- ALA BIBFRAME Update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398328-AF7E-203E-097E-F2211D05B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637F8FC-4B86-4690-8888-22AB2F781BEF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63281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AnalogousFromLightSeedRightStep">
      <a:dk1>
        <a:srgbClr val="000000"/>
      </a:dk1>
      <a:lt1>
        <a:srgbClr val="FFFFFF"/>
      </a:lt1>
      <a:dk2>
        <a:srgbClr val="412524"/>
      </a:dk2>
      <a:lt2>
        <a:srgbClr val="E2E8E8"/>
      </a:lt2>
      <a:accent1>
        <a:srgbClr val="C69896"/>
      </a:accent1>
      <a:accent2>
        <a:srgbClr val="BA997F"/>
      </a:accent2>
      <a:accent3>
        <a:srgbClr val="AAA480"/>
      </a:accent3>
      <a:accent4>
        <a:srgbClr val="9BAA74"/>
      </a:accent4>
      <a:accent5>
        <a:srgbClr val="8FAC82"/>
      </a:accent5>
      <a:accent6>
        <a:srgbClr val="78B07E"/>
      </a:accent6>
      <a:hlink>
        <a:srgbClr val="568D8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627</Words>
  <Application>Microsoft Office PowerPoint</Application>
  <PresentationFormat>Widescreen</PresentationFormat>
  <Paragraphs>226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Avenir Next LT Pro Light (Body)</vt:lpstr>
      <vt:lpstr>Aptos</vt:lpstr>
      <vt:lpstr>Arial</vt:lpstr>
      <vt:lpstr>Avenir Next LT Pro</vt:lpstr>
      <vt:lpstr>Avenir Next LT Pro Light</vt:lpstr>
      <vt:lpstr>Calibri</vt:lpstr>
      <vt:lpstr>EncaseVTI</vt:lpstr>
      <vt:lpstr>“Infrastructure” for BIBFRAME in Production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Nate Trail  ntra @ loc gov Network Development &amp; MARC  Standards Office LCSG/DPS/ABA/NDMSO Library of Congress  https://Id.loc.gov https://github.com/lcnetdev/  </vt:lpstr>
    </vt:vector>
  </TitlesOfParts>
  <Company>The Library of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Trail, Nate</dc:creator>
  <cp:lastModifiedBy>Trail, Nate</cp:lastModifiedBy>
  <cp:revision>35</cp:revision>
  <dcterms:created xsi:type="dcterms:W3CDTF">2025-01-24T21:12:11Z</dcterms:created>
  <dcterms:modified xsi:type="dcterms:W3CDTF">2025-01-27T18:24:48Z</dcterms:modified>
</cp:coreProperties>
</file>