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67" r:id="rId7"/>
    <p:sldId id="269" r:id="rId8"/>
    <p:sldId id="259" r:id="rId9"/>
    <p:sldId id="263" r:id="rId10"/>
    <p:sldId id="260" r:id="rId11"/>
    <p:sldId id="26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16:27:53.236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0,'17602'0'0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16:28:02.030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0,'12581'0'0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22T16:28:10.9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0,'455'0,"-436"1,0 1,33 8,33 3,647-11,-357-5,881 3,-1234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16:24:53.682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0,'12373'25'0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4:10.7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0,'2994'0'0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4:23.267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0 125 0,'25073'-125'0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4:35.207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0,'14183'76'0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4:42.899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0,'14185'0'0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4:52.75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0,'14284'0'0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2T20:55:02.393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0,'16498'76'0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0:18:43.2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3515 147 0,'-3514'-147'0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0:18:46.8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3309 176 0,'-3308'-176'0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0:18:53.8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0,'29061'297'0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EAC7-ADBF-2953-E4B2-DE2F8D6F9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8953E-40D1-0FB9-6820-E8284A098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0352E-5326-4372-69BC-A2A86C8E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69DA8-A649-824A-87F1-38B5F91AC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0AF39-D3DE-4A6A-B1B4-277497150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81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D33B-E198-EE92-7D45-E98C649D1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FA39B-110A-CA3B-7BF8-2AFBC714B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E7560-0619-3177-E828-9FAE8952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E9F28-0029-A2B2-ACB2-361CC24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7BEB5-4287-3E7A-B2DF-3FC0FF33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B4E0A-285A-C4A2-EBE0-825F56AB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7E9C2-4DB7-42E8-9F95-E6688E214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76D7-88A6-89DC-08EA-68FA9182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8AD07-34D3-ACF1-9C11-62ED268B8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E5DC1-2FF3-1623-D18D-7CC7CE2C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9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9DE5E-8BBE-25C0-84A2-B353BA4F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70386-889C-8BB6-774D-8E6E8C7FB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28560-36E9-BF28-6659-2E1E90D7D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AB4FE-4AF8-72D6-86D6-3F0ED16E1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05BC4-E4DC-EB6C-D3F5-B27893465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2B359-7654-A1B2-E120-597ABA5B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6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8F83-C02B-9F4E-9C01-2ED7F4C0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0059A-57B6-4526-02B2-E509539D6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C83D6-8222-9864-15C0-71ED12CE5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EEEC8-8714-65FE-3CDB-617BCE9E2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3CA81-346E-5A39-50CD-B3118BB9C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AD00B5-837D-1AA9-4FB1-8210642C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0250F-FCF1-DD92-2BB1-C7B9BD35E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E229E7-71BE-48BE-C6A7-E761A05E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8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CB803-B0C2-4153-29EA-1249E23C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E954A1-FECC-21D0-58D1-1A8931AE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5797A-3729-36D5-6E4B-97DAFF57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A74986-8C3C-38D2-009F-F7D4E9F71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0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07D22D-8BB1-4AD0-02DF-12E40093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74845F-549C-F33B-768E-E3000E30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4BADF-D828-418C-1BEC-D5D205A17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4E032-4FC8-C657-30D7-1DF08F0A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68967-351E-35E5-75E9-052737ADF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57639-C726-5B7B-0589-073845E0F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684B4-3F89-E37A-F37D-CF482734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39492-07EF-EBD0-7E91-81EA1F54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4B921-6AFE-053C-C74F-5C6A26FA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9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7CEA-3FEF-53B5-7428-EB3D21BBE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B747D4-5C06-27EC-2B37-4677D99B8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D3E0B-49B9-1D36-4F67-0C0FDC9D3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9B593-9075-5EB6-70EB-3E2070F3E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3354E-7CAF-4EAF-9FB8-DAA5797E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686F61-3187-21D6-0B5A-B96226B20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90E3F-0B52-87FD-C472-02516DBC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81694-5AEA-24C6-63BC-35C069F06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5CCFE-D695-0EE2-BDD9-1EC0300F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0C54D-57F2-7286-CF5D-8264CF527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89180-7CE9-C32D-6931-26B985E0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9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57F6F-33F0-9DB1-EAF5-E3AFAD19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3B81E6-1030-2EB0-0701-48DB7426B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CBA0F-56C0-F52D-BD1B-9C80C19D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03AD-E93F-3FFA-D915-609842EE4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DFBA-F491-0C7C-7472-54CEA80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4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0934D7-20FD-86D6-D4F1-CA2ED528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A9521-3699-C74E-089C-8428616A5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7DDC2-1AC5-7BD6-0C96-F94CF82EA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B613F5-F4C7-436F-BD30-08A41825CD56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1A1A5-BCD2-2AE3-3270-1D316C83B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3CC37-EBF3-B730-B625-651B54445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46154B-A9EE-42F5-A2A0-F9BB375F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9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oc.gov/marc/ModernMARC-Jan2025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9.xml"/><Relationship Id="rId3" Type="http://schemas.openxmlformats.org/officeDocument/2006/relationships/image" Target="../media/image50.png"/><Relationship Id="rId7" Type="http://schemas.openxmlformats.org/officeDocument/2006/relationships/customXml" Target="../ink/ink6.xml"/><Relationship Id="rId12" Type="http://schemas.openxmlformats.org/officeDocument/2006/relationships/image" Target="../media/image10.png"/><Relationship Id="rId2" Type="http://schemas.openxmlformats.org/officeDocument/2006/relationships/customXml" Target="../ink/ink4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5" Type="http://schemas.openxmlformats.org/officeDocument/2006/relationships/customXml" Target="../ink/ink10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customXml" Target="../ink/ink7.xml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25.png"/><Relationship Id="rId7" Type="http://schemas.openxmlformats.org/officeDocument/2006/relationships/image" Target="../media/image2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240.png"/><Relationship Id="rId4" Type="http://schemas.openxmlformats.org/officeDocument/2006/relationships/customXml" Target="../ink/ink11.xm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catalog.loc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BE06-0464-B982-B30A-52487A2260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MARC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7D212-3B50-ED03-DE78-4A9FA0430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7478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Library of Congress BIBFRAME Update Forum</a:t>
            </a:r>
          </a:p>
          <a:p>
            <a:r>
              <a:rPr lang="en-US" dirty="0"/>
              <a:t>January 27, 2025</a:t>
            </a:r>
          </a:p>
          <a:p>
            <a:endParaRPr lang="en-US" i="1" dirty="0"/>
          </a:p>
          <a:p>
            <a:r>
              <a:rPr lang="en-US" i="1" dirty="0"/>
              <a:t>Jodi Williamschen</a:t>
            </a:r>
          </a:p>
          <a:p>
            <a:r>
              <a:rPr lang="en-US" i="1" dirty="0"/>
              <a:t>Network Development &amp; MARC Standards Office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F4C30A-2A64-FA5A-58A1-35DB29CBD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448" y="6092456"/>
            <a:ext cx="2360581" cy="6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81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EC6E8-B279-6180-67FC-B1D6D0AE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Modern MARC?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05D3-FA47-FCF3-6DDA-3F236D825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RDA alignment</a:t>
            </a:r>
          </a:p>
          <a:p>
            <a:r>
              <a:rPr lang="en-US" dirty="0"/>
              <a:t>More URIs</a:t>
            </a:r>
          </a:p>
          <a:p>
            <a:r>
              <a:rPr lang="en-US" dirty="0"/>
              <a:t>Less data duplication</a:t>
            </a:r>
          </a:p>
          <a:p>
            <a:r>
              <a:rPr lang="en-US" dirty="0"/>
              <a:t>Less coded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Library-generated Modern MARC records began appearing in the library’s data in September 2024</a:t>
            </a:r>
          </a:p>
          <a:p>
            <a:pPr marL="0" indent="0">
              <a:buNone/>
            </a:pPr>
            <a:r>
              <a:rPr lang="en-US" dirty="0"/>
              <a:t>Learn more: </a:t>
            </a:r>
            <a:r>
              <a:rPr lang="en-US" dirty="0">
                <a:hlinkClick r:id="rId2"/>
              </a:rPr>
              <a:t>https://www.loc.gov/marc/ModernMARC-Jan2025.pdf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9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20A4C-49C7-2569-6CF5-1978C448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MARC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AE8C4A-83B3-40BE-9532-500DADE43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36" y="1690688"/>
            <a:ext cx="10515600" cy="44354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65E5968-717B-DB75-9657-9E222A11D2F9}"/>
                  </a:ext>
                </a:extLst>
              </p14:cNvPr>
              <p14:cNvContentPartPr/>
              <p14:nvPr/>
            </p14:nvContentPartPr>
            <p14:xfrm>
              <a:off x="1031193" y="5615346"/>
              <a:ext cx="6337169" cy="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65E5968-717B-DB75-9657-9E222A11D2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7192" y="5399346"/>
                <a:ext cx="6444811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715E108-E0A3-8491-40E6-DC7F49249475}"/>
                  </a:ext>
                </a:extLst>
              </p14:cNvPr>
              <p14:cNvContentPartPr/>
              <p14:nvPr/>
            </p14:nvContentPartPr>
            <p14:xfrm>
              <a:off x="914236" y="3163002"/>
              <a:ext cx="4529634" cy="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715E108-E0A3-8491-40E6-DC7F492494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0235" y="2947002"/>
                <a:ext cx="4637277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E216498-6E86-4C53-B9AC-1C1D40DC65A4}"/>
                  </a:ext>
                </a:extLst>
              </p14:cNvPr>
              <p14:cNvContentPartPr/>
              <p14:nvPr/>
            </p14:nvContentPartPr>
            <p14:xfrm>
              <a:off x="1031194" y="1827359"/>
              <a:ext cx="1085760" cy="10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E216498-6E86-4C53-B9AC-1C1D40DC65A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7194" y="1723083"/>
                <a:ext cx="1193400" cy="2182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767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1CEF4-BE55-B510-8825-A3832F063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MARC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D2808AF-17FD-3D80-A61B-CAF32CF28460}"/>
                  </a:ext>
                </a:extLst>
              </p14:cNvPr>
              <p14:cNvContentPartPr/>
              <p14:nvPr/>
            </p14:nvContentPartPr>
            <p14:xfrm>
              <a:off x="4363396" y="2715705"/>
              <a:ext cx="4454640" cy="9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D2808AF-17FD-3D80-A61B-CAF32CF284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9396" y="2607705"/>
                <a:ext cx="4562280" cy="225000"/>
              </a:xfrm>
              <a:prstGeom prst="rect">
                <a:avLst/>
              </a:prstGeom>
            </p:spPr>
          </p:pic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E7B4BD97-0B4B-5720-714D-A26757BEB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761148"/>
            <a:ext cx="10231278" cy="41326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CD93084-967A-D6AD-160F-B5C5C50366E0}"/>
                  </a:ext>
                </a:extLst>
              </p14:cNvPr>
              <p14:cNvContentPartPr/>
              <p14:nvPr/>
            </p14:nvContentPartPr>
            <p14:xfrm>
              <a:off x="868516" y="1792305"/>
              <a:ext cx="1078200" cy="7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CD93084-967A-D6AD-160F-B5C5C50366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4516" y="1576305"/>
                <a:ext cx="11858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6024AD6E-CBEF-D49C-1060-8575F810FC9F}"/>
                  </a:ext>
                </a:extLst>
              </p14:cNvPr>
              <p14:cNvContentPartPr/>
              <p14:nvPr/>
            </p14:nvContentPartPr>
            <p14:xfrm>
              <a:off x="850516" y="2869785"/>
              <a:ext cx="9026640" cy="45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6024AD6E-CBEF-D49C-1060-8575F810FC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6516" y="2761785"/>
                <a:ext cx="913428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0DC2C75-90DF-0B19-053B-D1979159C183}"/>
                  </a:ext>
                </a:extLst>
              </p14:cNvPr>
              <p14:cNvContentPartPr/>
              <p14:nvPr/>
            </p14:nvContentPartPr>
            <p14:xfrm>
              <a:off x="877876" y="4499145"/>
              <a:ext cx="5106240" cy="277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0DC2C75-90DF-0B19-053B-D1979159C18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3876" y="4391145"/>
                <a:ext cx="52138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A4674C1-2182-9089-289D-C1DDAF9A4DD9}"/>
                  </a:ext>
                </a:extLst>
              </p14:cNvPr>
              <p14:cNvContentPartPr/>
              <p14:nvPr/>
            </p14:nvContentPartPr>
            <p14:xfrm>
              <a:off x="886876" y="4698225"/>
              <a:ext cx="5106960" cy="7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A4674C1-2182-9089-289D-C1DDAF9A4DD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32876" y="4482225"/>
                <a:ext cx="52146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F10BE49-C811-9C6B-C92B-6C371A443997}"/>
                  </a:ext>
                </a:extLst>
              </p14:cNvPr>
              <p14:cNvContentPartPr/>
              <p14:nvPr/>
            </p14:nvContentPartPr>
            <p14:xfrm>
              <a:off x="896236" y="4861665"/>
              <a:ext cx="5142600" cy="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F10BE49-C811-9C6B-C92B-6C371A44399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42236" y="4753665"/>
                <a:ext cx="5250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63B989E5-56B8-3114-4A39-6FB5BB06F042}"/>
                  </a:ext>
                </a:extLst>
              </p14:cNvPr>
              <p14:cNvContentPartPr/>
              <p14:nvPr/>
            </p14:nvContentPartPr>
            <p14:xfrm>
              <a:off x="904876" y="4997025"/>
              <a:ext cx="5939640" cy="27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3B989E5-56B8-3114-4A39-6FB5BB06F04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50876" y="4889025"/>
                <a:ext cx="604728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810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4697-A8A2-6117-63B4-1D0BD2A6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RDA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D52B-CAD7-160D-B3C2-565B2B661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34X fields</a:t>
            </a:r>
          </a:p>
          <a:p>
            <a:pPr lvl="1"/>
            <a:r>
              <a:rPr lang="en-US" dirty="0"/>
              <a:t>There are separate 34X fields for each element because the source vocabulary URI is different for each element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47C03E1-FCCF-A4B6-C2A7-8B68AA8C8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11" y="5464611"/>
            <a:ext cx="7290472" cy="53215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0CC8BD7-7475-337F-14D3-DDDAD8301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10" y="3233479"/>
            <a:ext cx="9691053" cy="20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4C6D-71D3-B6D3-33A4-5D2E7FD3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RDA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4C135-6E48-DEDE-A0CF-C2C4D678B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334 field – Mode of Issuance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758 field – Resource Identifier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0E28C2-FA6C-511F-DD57-57409A1E9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34700"/>
            <a:ext cx="10466059" cy="325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9568F7-A841-BAE2-C35D-DD0051813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82" y="4086458"/>
            <a:ext cx="11517653" cy="5097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265C13-8EFF-F75A-52C5-DE8E95D46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82" y="4948291"/>
            <a:ext cx="11414757" cy="33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FE07-F786-326B-C4C4-72764186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RDA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4B1E6-7F55-954B-FF8B-860FF855F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264 field(s) instead of a single 260 field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020AC-8FB0-405D-40B3-FEA06B555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2441"/>
            <a:ext cx="12192000" cy="293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F823DD-F4CE-C6BC-B59A-ABD3E73FA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001294"/>
            <a:ext cx="7535327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7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5473-B6CE-CB5F-1AF5-3D10B02E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URIs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12E77-E6E5-97A4-C40F-E4D821808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Expanded use of URIs in authorized access points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86A5F-9B48-1420-5DD4-CC0B64AB7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41" y="2814108"/>
            <a:ext cx="11596117" cy="250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8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5105-1EEE-876E-783E-B35863AB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URIs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A6F7-8103-A0CA-F053-57AD4ABAB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Topic, genre URIs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9DB23C-6747-C28E-B5D8-25AC3F7BC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73720"/>
            <a:ext cx="9315210" cy="297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7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FF007-F171-46C3-DD6A-1146D6B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data duplication and coded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D752A-77D8-9D7A-413B-704E658ED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elements that now appear in 007 </a:t>
            </a:r>
            <a:r>
              <a:rPr lang="en-US" u="sng" dirty="0"/>
              <a:t>and</a:t>
            </a:r>
            <a:r>
              <a:rPr lang="en-US" dirty="0"/>
              <a:t> 34X fields will only appear once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46CDE-E1F7-7E67-3F9C-A09D63714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3960189"/>
            <a:ext cx="11922642" cy="2216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16F51-D4B0-F464-EE08-F369000BD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9" y="2926805"/>
            <a:ext cx="2750404" cy="45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7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0A03-4775-2FBD-735B-33012F41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data duplication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0D0F3-F9DC-D239-8A93-E9CF3B0B9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Fewer genre/form subdivisions, more 655 fields, and more URIs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E0164E-4FEB-1E1E-F860-BF811D7D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04" y="2925386"/>
            <a:ext cx="11683846" cy="1007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FDF182-4296-CC7C-D897-8B6574AB9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04" y="4554186"/>
            <a:ext cx="11673991" cy="12830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27A5FC3-797A-DD22-FD62-FB49A552AB25}"/>
                  </a:ext>
                </a:extLst>
              </p14:cNvPr>
              <p14:cNvContentPartPr/>
              <p14:nvPr/>
            </p14:nvContentPartPr>
            <p14:xfrm>
              <a:off x="5464649" y="3104489"/>
              <a:ext cx="1265760" cy="53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27A5FC3-797A-DD22-FD62-FB49A552AB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11009" y="2996489"/>
                <a:ext cx="13734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2BDBF87-AAD9-ACCF-C8C3-D1EFC8FF9FEC}"/>
                  </a:ext>
                </a:extLst>
              </p14:cNvPr>
              <p14:cNvContentPartPr/>
              <p14:nvPr/>
            </p14:nvContentPartPr>
            <p14:xfrm>
              <a:off x="4954169" y="3402209"/>
              <a:ext cx="1191600" cy="63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2BDBF87-AAD9-ACCF-C8C3-D1EFC8FF9F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00529" y="3294209"/>
                <a:ext cx="129924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A2A9D90-90E2-2569-847B-1EF5E5ED1ECF}"/>
                  </a:ext>
                </a:extLst>
              </p14:cNvPr>
              <p14:cNvContentPartPr/>
              <p14:nvPr/>
            </p14:nvContentPartPr>
            <p14:xfrm>
              <a:off x="339689" y="5592089"/>
              <a:ext cx="10462320" cy="107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A2A9D90-90E2-2569-847B-1EF5E5ED1EC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6049" y="5484089"/>
                <a:ext cx="10569960" cy="32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3929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C5D16-1EF4-687F-9A2C-417D49C83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Modern MARC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0BF22-A5CB-75E0-21E3-2F5FF0C5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https://catalog.loc.gov/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Search “</a:t>
            </a:r>
            <a:r>
              <a:rPr lang="en-US" dirty="0" err="1"/>
              <a:t>bibframe</a:t>
            </a:r>
            <a:r>
              <a:rPr lang="en-US" dirty="0"/>
              <a:t> prod”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59854-CFBA-BB08-08B5-96F967923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538" y="1397646"/>
            <a:ext cx="7181461" cy="5293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305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188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Modern MARC  </vt:lpstr>
      <vt:lpstr>What is Modern MARC?</vt:lpstr>
      <vt:lpstr>Current MARC</vt:lpstr>
      <vt:lpstr>Modern MARC</vt:lpstr>
      <vt:lpstr>RDA alignment</vt:lpstr>
      <vt:lpstr>RDA alignment</vt:lpstr>
      <vt:lpstr>RDA alignment</vt:lpstr>
      <vt:lpstr>More URIs</vt:lpstr>
      <vt:lpstr>More URIs</vt:lpstr>
      <vt:lpstr>Less data duplication and coded data</vt:lpstr>
      <vt:lpstr>Less data duplication</vt:lpstr>
      <vt:lpstr>See Modern MARC records</vt:lpstr>
    </vt:vector>
  </TitlesOfParts>
  <Company>The 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Williamschen, Jodi</dc:creator>
  <cp:lastModifiedBy>Williamschen, Jodi</cp:lastModifiedBy>
  <cp:revision>8</cp:revision>
  <dcterms:created xsi:type="dcterms:W3CDTF">2025-01-21T15:59:33Z</dcterms:created>
  <dcterms:modified xsi:type="dcterms:W3CDTF">2025-01-27T16:42:06Z</dcterms:modified>
</cp:coreProperties>
</file>