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9608" autoAdjust="0"/>
  </p:normalViewPr>
  <p:slideViewPr>
    <p:cSldViewPr snapToGrid="0">
      <p:cViewPr varScale="1">
        <p:scale>
          <a:sx n="45" d="100"/>
          <a:sy n="45" d="100"/>
        </p:scale>
        <p:origin x="14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653C9-8DF6-D890-5927-3CE3040A4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DA7D9-7250-83B4-140B-257648EF0A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A5E90-2450-C7C2-CF9C-CAE49AC4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A52E-117A-4BEB-A521-0797A49A4B21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85A01-9E37-285B-6FB3-C74F25D8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D3E04-24EE-8389-9234-43617961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A66D-FAA6-4E24-ADBD-0A8669382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44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1A959-E287-8641-BA38-69D4F81C8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D3DDA-E35C-8BED-055A-77E5BED2B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3279F-6FD6-5C57-BEE5-27E872B38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A52E-117A-4BEB-A521-0797A49A4B21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5234-0997-3DFA-36FC-8DADFE54E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AF291-24A2-594A-9D28-34CD08E46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A66D-FAA6-4E24-ADBD-0A8669382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17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5E22E-7893-4921-AB9C-AE2A2D342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655CD7-62B9-870D-C842-0FEFEBC6D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FEBB1-B9EE-5B91-3D00-D8C292FB9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A52E-117A-4BEB-A521-0797A49A4B21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E9C2E-79D1-485E-BAA5-1FD28E7F9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5C38F-4524-BBCB-7C65-827F571BB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A66D-FAA6-4E24-ADBD-0A8669382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5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F7D76-2238-70ED-C9F4-79A7EA7B2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39E31-703B-C781-E269-65ED7ACED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8BC63-DBCB-ABD2-048D-8D502BA29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8FB442-701F-6D78-542E-BC5FCB2F0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A52E-117A-4BEB-A521-0797A49A4B21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40580B-7AEC-4990-1093-845078BFD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8DF454-AA4C-2697-DDCB-C68E9E0BA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A66D-FAA6-4E24-ADBD-0A8669382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64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7681B-A708-CBCA-11D4-0FA5B16F9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54DD0-48B9-A6FD-D49C-6066CB3CF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27DCB-92F5-67CF-8480-FA2AF9891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CD3AF-59D5-4F0C-A042-6B62F1660D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827FE1-7D94-8EE5-F09E-DEDA06F95E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B63D4B-C257-5CF3-AFCA-CD242C3BF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A52E-117A-4BEB-A521-0797A49A4B21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295F6A-7BEE-8527-07C7-70BCE3C9A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3507BB-5B4A-CAEF-7C81-6174B686D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A66D-FAA6-4E24-ADBD-0A8669382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842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F7E40-A336-CB41-124F-1BFC3446A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9477ED-6F29-B9AD-B3DC-43C2EE429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A52E-117A-4BEB-A521-0797A49A4B21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21C16B-86D4-286A-B548-F9C2D6CAF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5CF3F1-3D18-3DCB-6664-C51CE5B1C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A66D-FAA6-4E24-ADBD-0A8669382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22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A7D04E-418E-9D0C-EC35-9DFB14695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A52E-117A-4BEB-A521-0797A49A4B21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7E3447-6BF6-2A06-163B-DAA77DFC5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BFB1BD-2757-DE04-FBFE-C15C85F2D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A66D-FAA6-4E24-ADBD-0A8669382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68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1E38B-5D13-88E8-0E7E-584A514E4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CFF31-DA29-D433-3173-A221B628B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DB816-4800-C367-FF94-243DA35CD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25A4F4-E5D5-CD16-4F40-D6292D73C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A52E-117A-4BEB-A521-0797A49A4B21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6B5F5-2CBD-A531-6043-BB568A8F5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34FD6-C0F5-5B3C-3001-5D8346467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A66D-FAA6-4E24-ADBD-0A8669382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573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F564E-06D4-BC25-57D9-3D62701E1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6EDBE-E7B0-96F3-8ED3-F45020C257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29BB2-0B99-E631-6293-50B7AC6E8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C47E4-9D95-1634-52A6-27A8141C8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A52E-117A-4BEB-A521-0797A49A4B21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591D3F-CEE5-AEDF-664D-8480452E3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C1036-CCAA-CD03-F8E4-87683A0C7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A66D-FAA6-4E24-ADBD-0A8669382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23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A9553-E5DC-D8C5-AAC6-331DC87F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F14287-79A2-643B-E265-98B8470B4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AF354-0E34-7717-3351-1211D4393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A52E-117A-4BEB-A521-0797A49A4B21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DC629-5A86-6751-3DD9-A91DBCA23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42A93-FEDD-8763-9BA2-C4AFF46B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A66D-FAA6-4E24-ADBD-0A8669382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3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A4F034-80B2-EE4E-8514-02A58CFAA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DBB98F-DF9B-D5BD-7ACA-427335CD2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42D825-E95A-98E6-ED5A-0E2BEC163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A52E-117A-4BEB-A521-0797A49A4B21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EE07B-9926-402C-B06E-952ED44BD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48F5C-EB71-54F9-F5F9-2AC795FC9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0A66D-FAA6-4E24-ADBD-0A8669382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877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A6EC28-4597-717B-ED80-C428170B1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5EFA9-5F13-B247-D61C-E5EB322E7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4E18D-288D-761B-FB11-3F175BECDD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13A52E-117A-4BEB-A521-0797A49A4B21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97ECF-20F0-D762-FB04-D54BCE8B0B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D9D7A-5DDD-2C44-12D9-1749E8417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70A66D-FAA6-4E24-ADBD-0A8669382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18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BB37E-32CB-8736-1F10-C9D1C1F1EF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BIBFRAME at LC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DA6938F-A812-F71C-9170-6FE14954D3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Sally McCallum</a:t>
            </a:r>
          </a:p>
          <a:p>
            <a:r>
              <a:rPr lang="en-US" dirty="0"/>
              <a:t>Library of Congress BIBFRAME Update</a:t>
            </a:r>
          </a:p>
          <a:p>
            <a:r>
              <a:rPr lang="en-US" dirty="0"/>
              <a:t>January 27, 2025</a:t>
            </a:r>
          </a:p>
        </p:txBody>
      </p:sp>
    </p:spTree>
    <p:extLst>
      <p:ext uri="{BB962C8B-B14F-4D97-AF65-F5344CB8AC3E}">
        <p14:creationId xmlns:p14="http://schemas.microsoft.com/office/powerpoint/2010/main" val="7839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532BF-B35B-3B89-1D7D-FD2E2A941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16E6C-45C6-2218-0D0B-1EA84B1CC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Pilot 1 -- 2014</a:t>
            </a:r>
          </a:p>
          <a:p>
            <a:pPr lvl="1"/>
            <a:r>
              <a:rPr lang="en-US" dirty="0"/>
              <a:t>25 then 50 LC catalogers</a:t>
            </a:r>
          </a:p>
          <a:p>
            <a:pPr lvl="1"/>
            <a:r>
              <a:rPr lang="en-US" dirty="0"/>
              <a:t>RDA new, BIBFRAME new</a:t>
            </a:r>
          </a:p>
          <a:p>
            <a:pPr lvl="1"/>
            <a:r>
              <a:rPr lang="en-US" dirty="0"/>
              <a:t>Feedback – make it even closer to RDA, so BIBFRAME 2</a:t>
            </a:r>
          </a:p>
          <a:p>
            <a:r>
              <a:rPr lang="en-US" dirty="0"/>
              <a:t>Pilot 2 – 2016</a:t>
            </a:r>
          </a:p>
          <a:p>
            <a:pPr lvl="1"/>
            <a:r>
              <a:rPr lang="en-US" dirty="0"/>
              <a:t>Over 100 LC catalogers</a:t>
            </a:r>
          </a:p>
          <a:p>
            <a:pPr lvl="1"/>
            <a:r>
              <a:rPr lang="en-US" dirty="0"/>
              <a:t>Continuous adjustment</a:t>
            </a:r>
          </a:p>
          <a:p>
            <a:r>
              <a:rPr lang="en-US" dirty="0"/>
              <a:t>BIBFRAME 100% (BF 100) – 2019-22</a:t>
            </a:r>
          </a:p>
          <a:p>
            <a:pPr lvl="1"/>
            <a:r>
              <a:rPr lang="en-US" dirty="0"/>
              <a:t>Transition to cataloging in BF with Voyager as MARC catalog</a:t>
            </a:r>
          </a:p>
        </p:txBody>
      </p:sp>
    </p:spTree>
    <p:extLst>
      <p:ext uri="{BB962C8B-B14F-4D97-AF65-F5344CB8AC3E}">
        <p14:creationId xmlns:p14="http://schemas.microsoft.com/office/powerpoint/2010/main" val="514447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1CFAA-502B-E3DD-4D71-FF2A68DD3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C2A95-5FC0-95ED-E97A-98D29CBDD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2022 - Funding became available for replacing Voyager ILS</a:t>
            </a:r>
          </a:p>
          <a:p>
            <a:pPr lvl="1"/>
            <a:r>
              <a:rPr lang="en-US" dirty="0"/>
              <a:t>BF 100 was paused</a:t>
            </a:r>
          </a:p>
          <a:p>
            <a:pPr lvl="1"/>
            <a:r>
              <a:rPr lang="en-US" dirty="0"/>
              <a:t>Folio selected for new system</a:t>
            </a:r>
          </a:p>
          <a:p>
            <a:r>
              <a:rPr lang="en-US" dirty="0"/>
              <a:t>2024 – BIBFRAME production (</a:t>
            </a:r>
            <a:r>
              <a:rPr lang="en-US" dirty="0" err="1"/>
              <a:t>BFProd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Similar design as BF 100 – designed to work with Voyager</a:t>
            </a:r>
          </a:p>
          <a:p>
            <a:pPr lvl="1"/>
            <a:r>
              <a:rPr lang="en-US" dirty="0"/>
              <a:t>Acquisitions, and other functions in Voyager</a:t>
            </a:r>
          </a:p>
          <a:p>
            <a:pPr lvl="1"/>
            <a:r>
              <a:rPr lang="en-US" dirty="0"/>
              <a:t>Bibliographic description in BIBFRAME system</a:t>
            </a:r>
          </a:p>
          <a:p>
            <a:r>
              <a:rPr lang="en-US" dirty="0"/>
              <a:t>2025 – Voyager ends and Folio becomes the ILS</a:t>
            </a:r>
          </a:p>
          <a:p>
            <a:pPr lvl="1"/>
            <a:r>
              <a:rPr lang="en-US" dirty="0" err="1"/>
              <a:t>BFProd</a:t>
            </a:r>
            <a:r>
              <a:rPr lang="en-US" dirty="0"/>
              <a:t> transitions to working with Folio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606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04CAA-22C9-4CEF-8D73-A27D7FC04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BIBFRAME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D87DD-C9DE-6CC0-6D16-E5E9064D0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BIBFRAME Linked Data System at LC (BFLDS) components</a:t>
            </a:r>
          </a:p>
          <a:p>
            <a:pPr lvl="1"/>
            <a:r>
              <a:rPr lang="en-US" dirty="0"/>
              <a:t>BIBFRAME database (BFDB)</a:t>
            </a:r>
          </a:p>
          <a:p>
            <a:pPr lvl="1"/>
            <a:r>
              <a:rPr lang="en-US" dirty="0"/>
              <a:t>ID Linked  Data Service (ID)</a:t>
            </a:r>
          </a:p>
          <a:p>
            <a:pPr lvl="1"/>
            <a:r>
              <a:rPr lang="en-US" dirty="0"/>
              <a:t>Marva BIBFRAME editor (Marva)</a:t>
            </a:r>
          </a:p>
          <a:p>
            <a:r>
              <a:rPr lang="en-US" dirty="0"/>
              <a:t>Built on  the </a:t>
            </a:r>
            <a:r>
              <a:rPr lang="en-US" dirty="0" err="1"/>
              <a:t>MarkLogic</a:t>
            </a:r>
            <a:r>
              <a:rPr lang="en-US" dirty="0"/>
              <a:t> NoSQL database and application server, which embeds </a:t>
            </a:r>
            <a:r>
              <a:rPr lang="en-US" dirty="0" err="1"/>
              <a:t>triplestore</a:t>
            </a:r>
            <a:r>
              <a:rPr lang="en-US" dirty="0"/>
              <a:t> functionality</a:t>
            </a:r>
          </a:p>
        </p:txBody>
      </p:sp>
    </p:spTree>
    <p:extLst>
      <p:ext uri="{BB962C8B-B14F-4D97-AF65-F5344CB8AC3E}">
        <p14:creationId xmlns:p14="http://schemas.microsoft.com/office/powerpoint/2010/main" val="1283707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CA959F-2EE3-9104-96D5-41A8BD69E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BIBFRAME with Voyager, then Folio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9D9B61-822C-D326-97B2-115713692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Voyager and Folio are MARC based</a:t>
            </a:r>
          </a:p>
          <a:p>
            <a:r>
              <a:rPr lang="en-US" dirty="0"/>
              <a:t>Essential functionality for system to work:</a:t>
            </a:r>
          </a:p>
          <a:p>
            <a:pPr lvl="1"/>
            <a:r>
              <a:rPr lang="en-US" dirty="0"/>
              <a:t>Parity of records in MARC and BIBFRAME databases</a:t>
            </a:r>
          </a:p>
          <a:p>
            <a:pPr lvl="1"/>
            <a:r>
              <a:rPr lang="en-US" dirty="0"/>
              <a:t>Satisfactory round-trip conversion of records between MARC and BIBFRAME</a:t>
            </a:r>
          </a:p>
          <a:p>
            <a:pPr lvl="1"/>
            <a:r>
              <a:rPr lang="en-US" dirty="0"/>
              <a:t>Immediate conversion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91855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37BF1-4150-3D5F-9670-7411D815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want to describe: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99113-A93B-399F-C146-2EDDCC7A4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Round trip conversion challenges – Kevin Ford</a:t>
            </a:r>
          </a:p>
          <a:p>
            <a:r>
              <a:rPr lang="en-US" dirty="0"/>
              <a:t>What is meant by “Modern MARC” – Jodi Williamschen</a:t>
            </a:r>
          </a:p>
          <a:p>
            <a:r>
              <a:rPr lang="en-US" dirty="0"/>
              <a:t>Staff training – Paul Frank</a:t>
            </a:r>
          </a:p>
          <a:p>
            <a:r>
              <a:rPr lang="en-US" dirty="0"/>
              <a:t>Marva editor features– Matt Miller and Franz Osorio</a:t>
            </a:r>
          </a:p>
          <a:p>
            <a:r>
              <a:rPr lang="en-US" dirty="0"/>
              <a:t>Sketch of infrastructure – Nate Trail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298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802</TotalTime>
  <Words>261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BIBFRAME at LC</vt:lpstr>
      <vt:lpstr>Background</vt:lpstr>
      <vt:lpstr>Background</vt:lpstr>
      <vt:lpstr>BIBFRAME Production</vt:lpstr>
      <vt:lpstr>BIBFRAME with Voyager, then Folio</vt:lpstr>
      <vt:lpstr>What we want to describe:</vt:lpstr>
    </vt:vector>
  </TitlesOfParts>
  <Company>The Library of Congress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McCallum, Sally H</dc:creator>
  <cp:lastModifiedBy>Frank, Paul</cp:lastModifiedBy>
  <cp:revision>3</cp:revision>
  <dcterms:created xsi:type="dcterms:W3CDTF">2025-01-27T01:30:13Z</dcterms:created>
  <dcterms:modified xsi:type="dcterms:W3CDTF">2025-01-27T19:27:42Z</dcterms:modified>
</cp:coreProperties>
</file>