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11"/>
  </p:notesMasterIdLst>
  <p:sldIdLst>
    <p:sldId id="256" r:id="rId3"/>
    <p:sldId id="260" r:id="rId4"/>
    <p:sldId id="262" r:id="rId5"/>
    <p:sldId id="263" r:id="rId6"/>
    <p:sldId id="264" r:id="rId7"/>
    <p:sldId id="268" r:id="rId8"/>
    <p:sldId id="269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1EF694-0CA7-4D17-84C8-4A74FA89DFDC}" v="359" dt="2023-11-02T20:55:40.885"/>
    <p1510:client id="{24E799F1-3071-4645-854D-F87BB9905F27}" v="390" dt="2023-11-02T18:16:37.522"/>
    <p1510:client id="{4E97773A-DCDB-4C5D-843C-3E7C142514EE}" v="592" dt="2023-11-02T21:29:37.303"/>
    <p1510:client id="{4EDF1B55-4764-4F49-AFF5-82A4F3E9FE13}" v="213" dt="2023-11-03T18:10:00.731"/>
    <p1510:client id="{808D4CBF-C15B-468E-8949-24534814A788}" v="932" dt="2023-11-03T17:36:02.115"/>
    <p1510:client id="{8217389F-8620-47B6-9D86-41EB0808D8E3}" v="76" dt="2023-11-03T20:05:42.872"/>
    <p1510:client id="{8FD3B8C4-EB71-4C24-99AD-1C46B58F8B48}" v="213" dt="2023-11-03T12:58:40.140"/>
    <p1510:client id="{951578A3-56CC-497E-A732-4A78F14D2915}" v="80" dt="2023-11-02T17:46:13.171"/>
    <p1510:client id="{984AAD8C-DA4B-469C-B31A-B200EC0D4CC7}" v="7" dt="2023-11-03T20:00:42.481"/>
    <p1510:client id="{A515513A-7DED-4859-9146-D582BCF2F4F8}" v="275" dt="2023-11-02T21:03:51.336"/>
    <p1510:client id="{B577607A-6B18-4145-A435-BFB68E0FB246}" v="107" dt="2023-11-02T17:05:49.113"/>
    <p1510:client id="{C83F770D-1DCE-455E-AA9A-6F123EF78D33}" v="4062" dt="2023-11-03T16:04:16.722"/>
    <p1510:client id="{CFE217F6-8833-4255-8CD7-4D9CE5C20E38}" v="1409" dt="2023-11-03T19:42:07.157"/>
    <p1510:client id="{D9890B5F-0EBA-4C54-BC01-96F2C38EA17F}" v="151" dt="2023-11-02T18:39:17.7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57" autoAdjust="0"/>
  </p:normalViewPr>
  <p:slideViewPr>
    <p:cSldViewPr snapToGrid="0">
      <p:cViewPr varScale="1">
        <p:scale>
          <a:sx n="110" d="100"/>
          <a:sy n="110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8B0EE5-BF3D-47A6-AF5F-D4838007C44D}" type="datetimeFigureOut">
              <a:t>11/3/2023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B9291-B36F-427E-B994-A535166F1E2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55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B9291-B36F-427E-B994-A535166F1E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96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>
            <a:extLst>
              <a:ext uri="{FF2B5EF4-FFF2-40B4-BE49-F238E27FC236}">
                <a16:creationId xmlns:a16="http://schemas.microsoft.com/office/drawing/2014/main" id="{739D5997-39AC-C04F-D8A8-1DEF33EF9B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6D63E37-3257-4CE7-B246-1AC1A05A665C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167939" name="Rectangle 2">
            <a:extLst>
              <a:ext uri="{FF2B5EF4-FFF2-40B4-BE49-F238E27FC236}">
                <a16:creationId xmlns:a16="http://schemas.microsoft.com/office/drawing/2014/main" id="{2606B9D3-D3C6-1079-6F2C-D71E9E02C4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7388"/>
            <a:ext cx="6096000" cy="3429000"/>
          </a:xfrm>
          <a:ln/>
        </p:spPr>
      </p:sp>
      <p:sp>
        <p:nvSpPr>
          <p:cNvPr id="167940" name="Rectangle 3">
            <a:extLst>
              <a:ext uri="{FF2B5EF4-FFF2-40B4-BE49-F238E27FC236}">
                <a16:creationId xmlns:a16="http://schemas.microsoft.com/office/drawing/2014/main" id="{8DFA586B-C8D8-15A4-9628-E76ACF507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344988"/>
            <a:ext cx="5486400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96" tIns="45198" rIns="90396" bIns="45198"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7941" name="Slide Number Placeholder 4">
            <a:extLst>
              <a:ext uri="{FF2B5EF4-FFF2-40B4-BE49-F238E27FC236}">
                <a16:creationId xmlns:a16="http://schemas.microsoft.com/office/drawing/2014/main" id="{EBB7826A-6E9B-0931-1980-8796BCEE4AE7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96" tIns="45198" rIns="90396" bIns="45198" anchor="b"/>
          <a:lstStyle>
            <a:lvl1pPr defTabSz="9032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32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32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32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32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D94487B-0F34-478E-961D-81C0BFED8E40}" type="slidenum">
              <a:rPr lang="en-US" altLang="en-US" sz="1200"/>
              <a:pPr algn="r" eaLnBrk="1" hangingPunct="1"/>
              <a:t>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>
            <a:extLst>
              <a:ext uri="{FF2B5EF4-FFF2-40B4-BE49-F238E27FC236}">
                <a16:creationId xmlns:a16="http://schemas.microsoft.com/office/drawing/2014/main" id="{739D5997-39AC-C04F-D8A8-1DEF33EF9B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6D63E37-3257-4CE7-B246-1AC1A05A665C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167939" name="Rectangle 2">
            <a:extLst>
              <a:ext uri="{FF2B5EF4-FFF2-40B4-BE49-F238E27FC236}">
                <a16:creationId xmlns:a16="http://schemas.microsoft.com/office/drawing/2014/main" id="{2606B9D3-D3C6-1079-6F2C-D71E9E02C4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7388"/>
            <a:ext cx="6096000" cy="3429000"/>
          </a:xfrm>
          <a:ln/>
        </p:spPr>
      </p:sp>
      <p:sp>
        <p:nvSpPr>
          <p:cNvPr id="167940" name="Rectangle 3">
            <a:extLst>
              <a:ext uri="{FF2B5EF4-FFF2-40B4-BE49-F238E27FC236}">
                <a16:creationId xmlns:a16="http://schemas.microsoft.com/office/drawing/2014/main" id="{8DFA586B-C8D8-15A4-9628-E76ACF507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344988"/>
            <a:ext cx="5486400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96" tIns="45198" rIns="90396" bIns="45198"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7941" name="Slide Number Placeholder 4">
            <a:extLst>
              <a:ext uri="{FF2B5EF4-FFF2-40B4-BE49-F238E27FC236}">
                <a16:creationId xmlns:a16="http://schemas.microsoft.com/office/drawing/2014/main" id="{EBB7826A-6E9B-0931-1980-8796BCEE4AE7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96" tIns="45198" rIns="90396" bIns="45198" anchor="b"/>
          <a:lstStyle>
            <a:lvl1pPr defTabSz="9032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32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32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32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32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D94487B-0F34-478E-961D-81C0BFED8E40}" type="slidenum">
              <a:rPr lang="en-US" altLang="en-US" sz="1200"/>
              <a:pPr algn="r" eaLnBrk="1" hangingPunct="1"/>
              <a:t>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641686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>
            <a:extLst>
              <a:ext uri="{FF2B5EF4-FFF2-40B4-BE49-F238E27FC236}">
                <a16:creationId xmlns:a16="http://schemas.microsoft.com/office/drawing/2014/main" id="{739D5997-39AC-C04F-D8A8-1DEF33EF9B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6D63E37-3257-4CE7-B246-1AC1A05A665C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167939" name="Rectangle 2">
            <a:extLst>
              <a:ext uri="{FF2B5EF4-FFF2-40B4-BE49-F238E27FC236}">
                <a16:creationId xmlns:a16="http://schemas.microsoft.com/office/drawing/2014/main" id="{2606B9D3-D3C6-1079-6F2C-D71E9E02C4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7388"/>
            <a:ext cx="6096000" cy="3429000"/>
          </a:xfrm>
          <a:ln/>
        </p:spPr>
      </p:sp>
      <p:sp>
        <p:nvSpPr>
          <p:cNvPr id="167940" name="Rectangle 3">
            <a:extLst>
              <a:ext uri="{FF2B5EF4-FFF2-40B4-BE49-F238E27FC236}">
                <a16:creationId xmlns:a16="http://schemas.microsoft.com/office/drawing/2014/main" id="{8DFA586B-C8D8-15A4-9628-E76ACF507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344988"/>
            <a:ext cx="5486400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96" tIns="45198" rIns="90396" bIns="45198"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7941" name="Slide Number Placeholder 4">
            <a:extLst>
              <a:ext uri="{FF2B5EF4-FFF2-40B4-BE49-F238E27FC236}">
                <a16:creationId xmlns:a16="http://schemas.microsoft.com/office/drawing/2014/main" id="{EBB7826A-6E9B-0931-1980-8796BCEE4AE7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96" tIns="45198" rIns="90396" bIns="45198" anchor="b"/>
          <a:lstStyle>
            <a:lvl1pPr defTabSz="9032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32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32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32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32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D94487B-0F34-478E-961D-81C0BFED8E40}" type="slidenum">
              <a:rPr lang="en-US" altLang="en-US" sz="1200"/>
              <a:pPr algn="r" eaLnBrk="1" hangingPunct="1"/>
              <a:t>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338888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E62606-19E0-222F-A505-68617ED236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DA51BB-5E53-7A0C-2046-1FBB157683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BF82D0-439C-730E-4914-86D5D2B507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D3DD4-7928-41DF-BBCB-84CDF26091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693670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CBCF5A-3BEB-CE41-2EF1-81989AB52A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2BD099-EDD5-D8DA-8496-9419B9578D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B8AFB4F-F3CF-21C5-BC06-C63AF536FC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D9014-B3FF-4913-B2B7-043BEE6C6A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19538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4AB203-D6AF-01D2-3861-70CCAF229C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97B25BB-5F8E-9003-4375-632A217ED7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CB85EA-D16A-6E50-4B7B-5934239BE1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2B4087-3A5F-44AE-8E6B-F59AF69DFF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039053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3FF803-EBE8-8B4E-4FF3-02AC032F74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1B6B65-DA5E-890C-3BF8-3A767ECCA7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AEBEE8-A5E3-24C6-531C-5556459001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57882D-62BA-4209-B381-AFC4592386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2642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ADAF6BA-1ECA-D916-27AD-DC530BDB9F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1B51A74-CCD5-4B5F-64F6-508C2A65C1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E7771DC-69FB-34C7-4E12-751F888928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DF52F6-E14F-4D3F-85DD-7CBE2B8100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994002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E84A800-350D-2974-7C74-57CC5D67D8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551BEB3-173F-3B1C-46D8-030E6397C7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4928A38-02B9-9470-E67F-B6B6F60FE7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9E0AD2-E8E5-4551-B7FC-01D223049C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997382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E0C522B-656C-81BE-4343-DAE5F5A9AE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B58A4BC-9FFE-AFDA-DE81-A12186A905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6B09F4B-2C13-79A4-AEAA-FC238D5550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B66144-8E86-42B5-BE63-DF892F6594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065821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9EE332-5B90-3E7D-A640-90B705D6E2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1733C9-6F6E-5E31-3D92-65943B7E13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942BE9-3BEC-4ACD-8BC9-EB5EEAD45E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C0C6AF-8F6E-4644-A7DE-BA1F698A59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40127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937C27-FDF1-4BF3-28F3-3FD3CA5285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6E8EA0-3FB9-3958-34EA-096038415F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C3DBAD-E22F-68F6-6867-2B40B88812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179AFC-B89A-4EC3-ACAB-AC3394F59F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9243092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49157EE-2775-5008-12B1-0185FE8752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268F8F-6ADC-E686-E35D-38F0EDB6DC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738C3C9-02E9-AA9F-ADE8-D37F82F8C6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6E3990-BCAF-4B9E-83E9-68B8C1E3F7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350995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6B400A-0638-E08F-6385-9AF7549343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FDA422-4220-7A4F-0501-B9E5DBB147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05E498D-C193-BE94-0820-7390B3434E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64373C-EC09-4F15-9A8C-BE764C8466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7275172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21F98D8-8523-FD51-05DD-0CFF91EEE1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797BCD6-78CA-8904-AE44-5A91233100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28473B2-321C-8562-B66B-41B7F17AE5D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7DF704C-1FE3-1935-5E90-48ADFC68ACF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8EADB28-E4C5-BF1B-6125-270877C287C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D8E9FD5-0172-4978-96CA-A1646C2DB3E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808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808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808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808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808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808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808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808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808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808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8080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8080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8080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8080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8080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8080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808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CONSER Bridge Training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Part One: Introduction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2533" y="3669771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Revised 2023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6AFE99-F480-6512-DFFF-62933062F0BA}"/>
              </a:ext>
            </a:extLst>
          </p:cNvPr>
          <p:cNvSpPr txBox="1"/>
          <p:nvPr/>
        </p:nvSpPr>
        <p:spPr>
          <a:xfrm>
            <a:off x="1493519" y="5351779"/>
            <a:ext cx="2009139" cy="4000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F39DE1-29E9-B046-5172-6208ABAD3272}"/>
              </a:ext>
            </a:extLst>
          </p:cNvPr>
          <p:cNvSpPr txBox="1"/>
          <p:nvPr/>
        </p:nvSpPr>
        <p:spPr>
          <a:xfrm>
            <a:off x="1795779" y="5351779"/>
            <a:ext cx="2293619" cy="5156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C9AFF9-73DA-4745-A2C6-0CCE7B82AB32}"/>
              </a:ext>
            </a:extLst>
          </p:cNvPr>
          <p:cNvSpPr txBox="1"/>
          <p:nvPr/>
        </p:nvSpPr>
        <p:spPr>
          <a:xfrm>
            <a:off x="1395729" y="5618479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A1F239-11F4-8C51-F6CD-270D8C928579}"/>
              </a:ext>
            </a:extLst>
          </p:cNvPr>
          <p:cNvSpPr txBox="1"/>
          <p:nvPr/>
        </p:nvSpPr>
        <p:spPr>
          <a:xfrm>
            <a:off x="313267" y="6299201"/>
            <a:ext cx="1179406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>
              <a:spcBef>
                <a:spcPct val="20000"/>
              </a:spcBef>
              <a:spcAft>
                <a:spcPct val="0"/>
              </a:spcAft>
            </a:pPr>
            <a:r>
              <a:rPr lang="en-US" sz="1200">
                <a:latin typeface="Arial"/>
                <a:cs typeface="Arial"/>
              </a:rPr>
              <a:t>Special thanks to contributors to earlier versions</a:t>
            </a:r>
            <a:r>
              <a:rPr lang="en-US" sz="1200" b="1">
                <a:latin typeface="Arial"/>
                <a:cs typeface="Arial"/>
              </a:rPr>
              <a:t>: </a:t>
            </a:r>
            <a:r>
              <a:rPr lang="en-US" sz="1200" err="1">
                <a:latin typeface="Arial"/>
                <a:cs typeface="Arial"/>
              </a:rPr>
              <a:t>Renette</a:t>
            </a:r>
            <a:r>
              <a:rPr lang="en-US" sz="1200">
                <a:latin typeface="Arial"/>
                <a:cs typeface="Arial"/>
              </a:rPr>
              <a:t> Davis, Judy </a:t>
            </a:r>
            <a:r>
              <a:rPr lang="en-US" sz="1200" err="1">
                <a:latin typeface="Arial"/>
                <a:cs typeface="Arial"/>
              </a:rPr>
              <a:t>Kuhagen</a:t>
            </a:r>
            <a:r>
              <a:rPr lang="en-US" sz="1200">
                <a:latin typeface="Arial"/>
                <a:cs typeface="Arial"/>
              </a:rPr>
              <a:t>, Robert Maxwell, UCLA RDA Continuing Resources Study Group, UCSD colleagues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AB449E-6D27-BA74-3FEB-5797B08E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">
            <a:extLst>
              <a:ext uri="{FF2B5EF4-FFF2-40B4-BE49-F238E27FC236}">
                <a16:creationId xmlns:a16="http://schemas.microsoft.com/office/drawing/2014/main" id="{B759BF73-587C-A5C9-B556-27F934F0F00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200" b="1">
                <a:solidFill>
                  <a:schemeClr val="tx1"/>
                </a:solidFill>
              </a:rPr>
              <a:t>Outline</a:t>
            </a:r>
            <a:endParaRPr lang="en-US" altLang="en-US" sz="3600" b="1">
              <a:solidFill>
                <a:schemeClr val="tx1"/>
              </a:solidFill>
            </a:endParaRPr>
          </a:p>
        </p:txBody>
      </p:sp>
      <p:sp>
        <p:nvSpPr>
          <p:cNvPr id="9219" name="Content Placeholder 1">
            <a:extLst>
              <a:ext uri="{FF2B5EF4-FFF2-40B4-BE49-F238E27FC236}">
                <a16:creationId xmlns:a16="http://schemas.microsoft.com/office/drawing/2014/main" id="{A5C69238-8100-4DFD-69A0-7C5C6063A91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76388" y="1883433"/>
            <a:ext cx="10168626" cy="3506638"/>
          </a:xfrm>
        </p:spPr>
        <p:txBody>
          <a:bodyPr/>
          <a:lstStyle/>
          <a:p>
            <a:pPr lvl="1" eaLnBrk="1" hangingPunct="1">
              <a:buNone/>
            </a:pPr>
            <a:endParaRPr lang="en-US" altLang="en-US" sz="26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MARC21 Encoding for PCC RDA records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Terminology Comparison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RDA Terminology : Authorized Access Points for Serials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RDA Terminology : Transcribed Manifestation Elements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Important Manifestation Elements for Serials</a:t>
            </a:r>
          </a:p>
          <a:p>
            <a:pPr lvl="1">
              <a:lnSpc>
                <a:spcPct val="150000"/>
              </a:lnSpc>
              <a:buNone/>
            </a:pPr>
            <a:endParaRPr lang="en-US" altLang="en-US" sz="2000" dirty="0">
              <a:solidFill>
                <a:schemeClr val="tx1"/>
              </a:solidFill>
            </a:endParaRPr>
          </a:p>
          <a:p>
            <a:pPr lvl="1">
              <a:buNone/>
            </a:pPr>
            <a:endParaRPr lang="en-US" altLang="en-US" sz="1800">
              <a:solidFill>
                <a:schemeClr val="tx1"/>
              </a:solidFill>
            </a:endParaRPr>
          </a:p>
          <a:p>
            <a:pPr lvl="1">
              <a:buNone/>
            </a:pPr>
            <a:endParaRPr lang="en-US" altLang="en-US" sz="1800">
              <a:solidFill>
                <a:schemeClr val="tx1"/>
              </a:solidFill>
            </a:endParaRPr>
          </a:p>
          <a:p>
            <a:pPr lvl="1">
              <a:buNone/>
            </a:pPr>
            <a:endParaRPr lang="en-US" altLang="en-US" sz="1800">
              <a:solidFill>
                <a:srgbClr val="000000"/>
              </a:solidFill>
            </a:endParaRPr>
          </a:p>
          <a:p>
            <a:pPr lvl="1">
              <a:buNone/>
            </a:pPr>
            <a:endParaRPr lang="en-US" altLang="en-US" sz="1800">
              <a:solidFill>
                <a:srgbClr val="000000"/>
              </a:solidFill>
            </a:endParaRPr>
          </a:p>
          <a:p>
            <a:pPr lvl="1">
              <a:buNone/>
            </a:pPr>
            <a:endParaRPr lang="en-US" altLang="en-US" sz="1800">
              <a:solidFill>
                <a:srgbClr val="000000"/>
              </a:solidFill>
            </a:endParaRPr>
          </a:p>
          <a:p>
            <a:pPr lvl="1">
              <a:buNone/>
            </a:pPr>
            <a:endParaRPr lang="en-US" altLang="en-US" sz="1200">
              <a:solidFill>
                <a:srgbClr val="000000"/>
              </a:solidFill>
            </a:endParaRPr>
          </a:p>
          <a:p>
            <a:pPr eaLnBrk="1" hangingPunct="1">
              <a:buNone/>
            </a:pPr>
            <a:endParaRPr lang="en-US" altLang="en-US" sz="3000"/>
          </a:p>
          <a:p>
            <a:pPr eaLnBrk="1" hangingPunct="1">
              <a:buNone/>
            </a:pPr>
            <a:endParaRPr lang="en-US" altLang="en-US" sz="2600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05612218-5889-A138-B685-F22E319EBA38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endParaRPr lang="en-US" altLang="en-US" sz="1200" dirty="0">
              <a:solidFill>
                <a:srgbClr val="898989"/>
              </a:solidFill>
              <a:latin typeface="Calibri"/>
              <a:cs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037A46-E5F7-99CF-0DFA-FEE12AF67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6144-8E86-42B5-BE63-DF892F6594BE}" type="slidenum">
              <a:rPr lang="en-US" alt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999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">
            <a:extLst>
              <a:ext uri="{FF2B5EF4-FFF2-40B4-BE49-F238E27FC236}">
                <a16:creationId xmlns:a16="http://schemas.microsoft.com/office/drawing/2014/main" id="{B759BF73-587C-A5C9-B556-27F934F0F00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200" b="1">
                <a:solidFill>
                  <a:schemeClr val="tx1"/>
                </a:solidFill>
              </a:rPr>
              <a:t>MARC21 Encoding for</a:t>
            </a:r>
            <a:r>
              <a:rPr lang="en-US" altLang="en-US" sz="3600" b="1">
                <a:solidFill>
                  <a:schemeClr val="tx1"/>
                </a:solidFill>
              </a:rPr>
              <a:t> PCC RDA records*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219" name="Content Placeholder 1">
            <a:extLst>
              <a:ext uri="{FF2B5EF4-FFF2-40B4-BE49-F238E27FC236}">
                <a16:creationId xmlns:a16="http://schemas.microsoft.com/office/drawing/2014/main" id="{A5C69238-8100-4DFD-69A0-7C5C6063A91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76388" y="1883433"/>
            <a:ext cx="10168626" cy="3506638"/>
          </a:xfrm>
        </p:spPr>
        <p:txBody>
          <a:bodyPr/>
          <a:lstStyle/>
          <a:p>
            <a:pPr lvl="1" eaLnBrk="1" hangingPunct="1">
              <a:buNone/>
            </a:pPr>
            <a:endParaRPr lang="en-US" altLang="en-US" sz="2600">
              <a:solidFill>
                <a:schemeClr val="tx1"/>
              </a:solidFill>
            </a:endParaRPr>
          </a:p>
          <a:p>
            <a:pPr lvl="1">
              <a:buNone/>
            </a:pPr>
            <a:endParaRPr lang="en-US" altLang="en-US" sz="260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n-US" altLang="en-US" sz="1400">
                <a:solidFill>
                  <a:schemeClr val="tx1"/>
                </a:solidFill>
              </a:rPr>
              <a:t>Desc (LDR/18) </a:t>
            </a:r>
            <a:r>
              <a:rPr lang="en-US" altLang="en-US" sz="1400" err="1">
                <a:solidFill>
                  <a:schemeClr val="tx1"/>
                </a:solidFill>
              </a:rPr>
              <a:t>i</a:t>
            </a:r>
            <a:endParaRPr lang="en-US" altLang="en-US" sz="140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n-US" altLang="en-US" sz="1400">
                <a:solidFill>
                  <a:schemeClr val="tx1"/>
                </a:solidFill>
              </a:rPr>
              <a:t>040 ## $a </a:t>
            </a:r>
            <a:r>
              <a:rPr lang="en-US" altLang="en-US" sz="1400" b="1">
                <a:solidFill>
                  <a:schemeClr val="tx1"/>
                </a:solidFill>
              </a:rPr>
              <a:t>DLC</a:t>
            </a:r>
            <a:r>
              <a:rPr lang="en-US" altLang="en-US" sz="1400">
                <a:solidFill>
                  <a:schemeClr val="tx1"/>
                </a:solidFill>
              </a:rPr>
              <a:t> $b </a:t>
            </a:r>
            <a:r>
              <a:rPr lang="en-US" altLang="en-US" sz="1400" err="1">
                <a:solidFill>
                  <a:schemeClr val="tx1"/>
                </a:solidFill>
              </a:rPr>
              <a:t>eng</a:t>
            </a:r>
            <a:r>
              <a:rPr lang="en-US" altLang="en-US" sz="1400">
                <a:solidFill>
                  <a:schemeClr val="tx1"/>
                </a:solidFill>
              </a:rPr>
              <a:t> $e </a:t>
            </a:r>
            <a:r>
              <a:rPr lang="en-US" altLang="en-US" sz="1400" err="1">
                <a:solidFill>
                  <a:schemeClr val="tx1"/>
                </a:solidFill>
              </a:rPr>
              <a:t>rda</a:t>
            </a:r>
            <a:r>
              <a:rPr lang="en-US" altLang="en-US" sz="1400">
                <a:solidFill>
                  <a:schemeClr val="tx1"/>
                </a:solidFill>
              </a:rPr>
              <a:t> $c </a:t>
            </a:r>
            <a:r>
              <a:rPr lang="en-US" altLang="en-US" sz="1400" b="1">
                <a:solidFill>
                  <a:schemeClr val="tx1"/>
                </a:solidFill>
              </a:rPr>
              <a:t>DLC</a:t>
            </a:r>
          </a:p>
          <a:p>
            <a:pPr lvl="1">
              <a:buNone/>
            </a:pPr>
            <a:r>
              <a:rPr lang="en-US" altLang="en-US" sz="1400">
                <a:solidFill>
                  <a:schemeClr val="tx1"/>
                </a:solidFill>
              </a:rPr>
              <a:t>264 #</a:t>
            </a:r>
            <a:r>
              <a:rPr lang="en-US" altLang="en-US" sz="1400" b="1">
                <a:solidFill>
                  <a:schemeClr val="tx1"/>
                </a:solidFill>
              </a:rPr>
              <a:t>1</a:t>
            </a:r>
            <a:r>
              <a:rPr lang="en-US" altLang="en-US" sz="1400">
                <a:solidFill>
                  <a:schemeClr val="tx1"/>
                </a:solidFill>
              </a:rPr>
              <a:t> $a </a:t>
            </a:r>
            <a:r>
              <a:rPr lang="en-US" altLang="en-US" sz="1400" b="1">
                <a:solidFill>
                  <a:schemeClr val="tx1"/>
                </a:solidFill>
              </a:rPr>
              <a:t>New York</a:t>
            </a:r>
            <a:r>
              <a:rPr lang="en-US" altLang="en-US" sz="1400">
                <a:solidFill>
                  <a:schemeClr val="tx1"/>
                </a:solidFill>
              </a:rPr>
              <a:t> : $b </a:t>
            </a:r>
            <a:r>
              <a:rPr lang="en-US" altLang="en-US" sz="1400" b="1">
                <a:solidFill>
                  <a:schemeClr val="tx1"/>
                </a:solidFill>
              </a:rPr>
              <a:t>Publisher</a:t>
            </a:r>
            <a:r>
              <a:rPr lang="en-US" altLang="en-US" sz="1400">
                <a:solidFill>
                  <a:schemeClr val="tx1"/>
                </a:solidFill>
              </a:rPr>
              <a:t>, $c </a:t>
            </a:r>
            <a:r>
              <a:rPr lang="en-US" altLang="en-US" sz="1400" b="1">
                <a:solidFill>
                  <a:schemeClr val="tx1"/>
                </a:solidFill>
              </a:rPr>
              <a:t>2020</a:t>
            </a:r>
            <a:r>
              <a:rPr lang="en-US" altLang="en-US" sz="1400">
                <a:solidFill>
                  <a:schemeClr val="tx1"/>
                </a:solidFill>
              </a:rPr>
              <a:t>.</a:t>
            </a:r>
          </a:p>
          <a:p>
            <a:pPr lvl="1">
              <a:buNone/>
            </a:pPr>
            <a:r>
              <a:rPr lang="en-US" altLang="en-US" sz="1400">
                <a:solidFill>
                  <a:schemeClr val="tx1"/>
                </a:solidFill>
              </a:rPr>
              <a:t>336 ## $a </a:t>
            </a:r>
            <a:r>
              <a:rPr lang="en-US" altLang="en-US" sz="1400" b="1">
                <a:solidFill>
                  <a:schemeClr val="tx1"/>
                </a:solidFill>
              </a:rPr>
              <a:t>text </a:t>
            </a:r>
            <a:r>
              <a:rPr lang="en-US" altLang="en-US" sz="1400">
                <a:solidFill>
                  <a:schemeClr val="tx1"/>
                </a:solidFill>
              </a:rPr>
              <a:t>$b </a:t>
            </a:r>
            <a:r>
              <a:rPr lang="en-US" altLang="en-US" sz="1400" b="1">
                <a:solidFill>
                  <a:schemeClr val="tx1"/>
                </a:solidFill>
              </a:rPr>
              <a:t>txt</a:t>
            </a:r>
            <a:r>
              <a:rPr lang="en-US" altLang="en-US" sz="1400">
                <a:solidFill>
                  <a:schemeClr val="tx1"/>
                </a:solidFill>
              </a:rPr>
              <a:t> $2 </a:t>
            </a:r>
            <a:r>
              <a:rPr lang="en-US" altLang="en-US" sz="1400" err="1">
                <a:solidFill>
                  <a:schemeClr val="tx1"/>
                </a:solidFill>
              </a:rPr>
              <a:t>rdacontent</a:t>
            </a:r>
            <a:endParaRPr lang="en-US" altLang="en-US" sz="140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n-US" altLang="en-US" sz="1400">
                <a:solidFill>
                  <a:schemeClr val="tx1"/>
                </a:solidFill>
              </a:rPr>
              <a:t>337 ## $a </a:t>
            </a:r>
            <a:r>
              <a:rPr lang="en-US" altLang="en-US" sz="1400" b="1">
                <a:solidFill>
                  <a:schemeClr val="tx1"/>
                </a:solidFill>
              </a:rPr>
              <a:t>unmediated </a:t>
            </a:r>
            <a:r>
              <a:rPr lang="en-US" altLang="en-US" sz="1400">
                <a:solidFill>
                  <a:schemeClr val="tx1"/>
                </a:solidFill>
              </a:rPr>
              <a:t>$b </a:t>
            </a:r>
            <a:r>
              <a:rPr lang="en-US" altLang="en-US" sz="1400" b="1">
                <a:solidFill>
                  <a:schemeClr val="tx1"/>
                </a:solidFill>
              </a:rPr>
              <a:t>n </a:t>
            </a:r>
            <a:r>
              <a:rPr lang="en-US" altLang="en-US" sz="1400">
                <a:solidFill>
                  <a:schemeClr val="tx1"/>
                </a:solidFill>
              </a:rPr>
              <a:t>$2 </a:t>
            </a:r>
            <a:r>
              <a:rPr lang="en-US" altLang="en-US" sz="1400" b="1" err="1">
                <a:solidFill>
                  <a:schemeClr val="tx1"/>
                </a:solidFill>
              </a:rPr>
              <a:t>rdamedia</a:t>
            </a:r>
            <a:endParaRPr lang="en-US" altLang="en-US" sz="1400" b="1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n-US" altLang="en-US" sz="1400">
                <a:solidFill>
                  <a:schemeClr val="tx1"/>
                </a:solidFill>
              </a:rPr>
              <a:t>338 ## $a </a:t>
            </a:r>
            <a:r>
              <a:rPr lang="en-US" altLang="en-US" sz="1400" b="1">
                <a:solidFill>
                  <a:schemeClr val="tx1"/>
                </a:solidFill>
              </a:rPr>
              <a:t>volume </a:t>
            </a:r>
            <a:r>
              <a:rPr lang="en-US" altLang="en-US" sz="1400">
                <a:solidFill>
                  <a:schemeClr val="tx1"/>
                </a:solidFill>
              </a:rPr>
              <a:t>$b </a:t>
            </a:r>
            <a:r>
              <a:rPr lang="en-US" altLang="en-US" sz="1400" b="1" err="1">
                <a:solidFill>
                  <a:schemeClr val="tx1"/>
                </a:solidFill>
              </a:rPr>
              <a:t>nc</a:t>
            </a:r>
            <a:r>
              <a:rPr lang="en-US" altLang="en-US" sz="1400">
                <a:solidFill>
                  <a:schemeClr val="tx1"/>
                </a:solidFill>
              </a:rPr>
              <a:t> $2 </a:t>
            </a:r>
            <a:r>
              <a:rPr lang="en-US" sz="1400" b="1" err="1">
                <a:solidFill>
                  <a:schemeClr val="tx1"/>
                </a:solidFill>
                <a:ea typeface="+mn-lt"/>
                <a:cs typeface="+mn-lt"/>
              </a:rPr>
              <a:t>rdacarrier</a:t>
            </a:r>
            <a:endParaRPr lang="en-US" altLang="en-US" sz="1400" b="1" err="1">
              <a:solidFill>
                <a:schemeClr val="tx1"/>
              </a:solidFill>
              <a:ea typeface="+mn-lt"/>
              <a:cs typeface="+mn-lt"/>
            </a:endParaRPr>
          </a:p>
          <a:p>
            <a:pPr lvl="1">
              <a:buNone/>
            </a:pPr>
            <a:endParaRPr lang="en-US" altLang="en-US" sz="1800">
              <a:solidFill>
                <a:schemeClr val="tx1"/>
              </a:solidFill>
            </a:endParaRPr>
          </a:p>
          <a:p>
            <a:pPr lvl="1">
              <a:buNone/>
            </a:pPr>
            <a:endParaRPr lang="en-US" altLang="en-US" sz="1800">
              <a:solidFill>
                <a:schemeClr val="tx1"/>
              </a:solidFill>
            </a:endParaRPr>
          </a:p>
          <a:p>
            <a:pPr lvl="1">
              <a:buNone/>
            </a:pPr>
            <a:endParaRPr lang="en-US" altLang="en-US" sz="180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n-US" altLang="en-US" sz="1200">
                <a:solidFill>
                  <a:schemeClr val="tx1"/>
                </a:solidFill>
              </a:rPr>
              <a:t>*Some AACR2 records have RDA fields. See </a:t>
            </a:r>
            <a:r>
              <a:rPr lang="en-US" sz="1200" i="1">
                <a:solidFill>
                  <a:schemeClr val="tx1"/>
                </a:solidFill>
              </a:rPr>
              <a:t>Resources consisting of more than one carrier type</a:t>
            </a:r>
            <a:r>
              <a:rPr lang="en-US" sz="1200" b="1">
                <a:solidFill>
                  <a:schemeClr val="tx1"/>
                </a:solidFill>
              </a:rPr>
              <a:t> (</a:t>
            </a:r>
            <a:r>
              <a:rPr lang="en-US" altLang="en-US" sz="1200">
                <a:solidFill>
                  <a:schemeClr val="tx1"/>
                </a:solidFill>
              </a:rPr>
              <a:t>LC-PCC PS for 3.1.4 RDA)</a:t>
            </a:r>
          </a:p>
          <a:p>
            <a:pPr lvl="1">
              <a:buNone/>
            </a:pPr>
            <a:r>
              <a:rPr lang="en-US" altLang="en-US" sz="1200">
                <a:solidFill>
                  <a:schemeClr val="tx1"/>
                </a:solidFill>
              </a:rPr>
              <a:t>Please note: In the example above, bolded indicators, fields, and subfields will vary depending on resource in hand </a:t>
            </a:r>
            <a:endParaRPr lang="en-US">
              <a:solidFill>
                <a:schemeClr val="tx1"/>
              </a:solidFill>
            </a:endParaRPr>
          </a:p>
          <a:p>
            <a:pPr eaLnBrk="1" hangingPunct="1">
              <a:buNone/>
            </a:pPr>
            <a:endParaRPr lang="en-US" altLang="en-US" sz="26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1E8B6F-2B61-BD56-40BD-491254BCA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6144-8E86-42B5-BE63-DF892F6594BE}" type="slidenum">
              <a:rPr lang="en-US" alt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64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">
            <a:extLst>
              <a:ext uri="{FF2B5EF4-FFF2-40B4-BE49-F238E27FC236}">
                <a16:creationId xmlns:a16="http://schemas.microsoft.com/office/drawing/2014/main" id="{B759BF73-587C-A5C9-B556-27F934F0F00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200" b="1">
                <a:solidFill>
                  <a:schemeClr val="tx1"/>
                </a:solidFill>
              </a:rPr>
              <a:t>Terminology Comparison</a:t>
            </a:r>
            <a:endParaRPr lang="en-US" altLang="en-US" sz="3600" b="1">
              <a:solidFill>
                <a:schemeClr val="tx1"/>
              </a:solidFill>
            </a:endParaRPr>
          </a:p>
        </p:txBody>
      </p:sp>
      <p:sp>
        <p:nvSpPr>
          <p:cNvPr id="9219" name="Content Placeholder 1">
            <a:extLst>
              <a:ext uri="{FF2B5EF4-FFF2-40B4-BE49-F238E27FC236}">
                <a16:creationId xmlns:a16="http://schemas.microsoft.com/office/drawing/2014/main" id="{A5C69238-8100-4DFD-69A0-7C5C6063A91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08188" y="4186366"/>
            <a:ext cx="10168626" cy="3506638"/>
          </a:xfrm>
        </p:spPr>
        <p:txBody>
          <a:bodyPr/>
          <a:lstStyle/>
          <a:p>
            <a:pPr lvl="1" eaLnBrk="1" hangingPunct="1">
              <a:buNone/>
            </a:pPr>
            <a:endParaRPr lang="en-US" altLang="en-US" sz="2600">
              <a:solidFill>
                <a:schemeClr val="tx1"/>
              </a:solidFill>
            </a:endParaRPr>
          </a:p>
          <a:p>
            <a:pPr lvl="1">
              <a:buNone/>
            </a:pPr>
            <a:endParaRPr lang="en-US" altLang="en-US" sz="2600">
              <a:solidFill>
                <a:schemeClr val="tx1"/>
              </a:solidFill>
            </a:endParaRPr>
          </a:p>
          <a:p>
            <a:pPr eaLnBrk="1" hangingPunct="1">
              <a:buNone/>
            </a:pPr>
            <a:endParaRPr lang="en-US" altLang="en-US" sz="2600"/>
          </a:p>
          <a:p>
            <a:pPr eaLnBrk="1" hangingPunct="1">
              <a:buNone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05612218-5889-A138-B685-F22E319EBA38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endParaRPr lang="en-US" altLang="en-US" sz="1200" dirty="0">
              <a:solidFill>
                <a:srgbClr val="898989"/>
              </a:solidFill>
              <a:latin typeface="Calibri"/>
              <a:cs typeface="Arial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3E6ED65-03DD-F84D-4A5E-E5BB06A8DC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443320"/>
              </p:ext>
            </p:extLst>
          </p:nvPr>
        </p:nvGraphicFramePr>
        <p:xfrm>
          <a:off x="2197947" y="2449576"/>
          <a:ext cx="8168640" cy="286511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84320">
                  <a:extLst>
                    <a:ext uri="{9D8B030D-6E8A-4147-A177-3AD203B41FA5}">
                      <a16:colId xmlns:a16="http://schemas.microsoft.com/office/drawing/2014/main" val="3247750581"/>
                    </a:ext>
                  </a:extLst>
                </a:gridCol>
                <a:gridCol w="4084320">
                  <a:extLst>
                    <a:ext uri="{9D8B030D-6E8A-4147-A177-3AD203B41FA5}">
                      <a16:colId xmlns:a16="http://schemas.microsoft.com/office/drawing/2014/main" val="2991404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AACR2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85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Instructions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29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Areas of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Elements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27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Physical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Describing carriers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893458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Classes of materials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Type of content carrier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711530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General material designation [GMD]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Media, carrier, and content 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138302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Describing content and recording relationships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3045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F36457-733B-D614-82C2-DBEB10FE6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6144-8E86-42B5-BE63-DF892F6594BE}" type="slidenum">
              <a:rPr lang="en-US" alt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616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50C4CA-D357-08CF-1CD3-0C3A9A93A3BA}"/>
              </a:ext>
            </a:extLst>
          </p:cNvPr>
          <p:cNvSpPr txBox="1"/>
          <p:nvPr/>
        </p:nvSpPr>
        <p:spPr>
          <a:xfrm>
            <a:off x="2235573" y="1176617"/>
            <a:ext cx="7189133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600" b="1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4C839EC5-8C3C-5755-6D33-79BD1AC79B85}"/>
              </a:ext>
            </a:extLst>
          </p:cNvPr>
          <p:cNvSpPr txBox="1">
            <a:spLocks/>
          </p:cNvSpPr>
          <p:nvPr/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3200" b="1" kern="0">
                <a:solidFill>
                  <a:schemeClr val="tx1"/>
                </a:solidFill>
              </a:rPr>
              <a:t>Terminology Comparison</a:t>
            </a:r>
            <a:endParaRPr lang="en-US" altLang="en-US" sz="3600" b="1" kern="0">
              <a:solidFill>
                <a:schemeClr val="tx1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9E2E7B8-6E52-F6A1-D1D4-6E1BA1EBB7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975446"/>
              </p:ext>
            </p:extLst>
          </p:nvPr>
        </p:nvGraphicFramePr>
        <p:xfrm>
          <a:off x="2197947" y="2449576"/>
          <a:ext cx="8168640" cy="276859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84320">
                  <a:extLst>
                    <a:ext uri="{9D8B030D-6E8A-4147-A177-3AD203B41FA5}">
                      <a16:colId xmlns:a16="http://schemas.microsoft.com/office/drawing/2014/main" val="3247750581"/>
                    </a:ext>
                  </a:extLst>
                </a:gridCol>
                <a:gridCol w="4084320">
                  <a:extLst>
                    <a:ext uri="{9D8B030D-6E8A-4147-A177-3AD203B41FA5}">
                      <a16:colId xmlns:a16="http://schemas.microsoft.com/office/drawing/2014/main" val="2991404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AACR2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85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Controlled Heading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Authorized access point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29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Main entry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Preferred name | Preferred title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27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Added entries for controlled headings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Access points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893458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Creator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711530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Uniform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Preferred title (title proper and qualifiers to distinguish from title of another work)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13830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B65173-16B3-8B81-F0F6-480DC6648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6144-8E86-42B5-BE63-DF892F6594BE}" type="slidenum">
              <a:rPr lang="en-US" alt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209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50C4CA-D357-08CF-1CD3-0C3A9A93A3BA}"/>
              </a:ext>
            </a:extLst>
          </p:cNvPr>
          <p:cNvSpPr txBox="1"/>
          <p:nvPr/>
        </p:nvSpPr>
        <p:spPr>
          <a:xfrm>
            <a:off x="2235573" y="1176617"/>
            <a:ext cx="7189133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600" b="1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4C839EC5-8C3C-5755-6D33-79BD1AC79B85}"/>
              </a:ext>
            </a:extLst>
          </p:cNvPr>
          <p:cNvSpPr txBox="1">
            <a:spLocks/>
          </p:cNvSpPr>
          <p:nvPr/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3200" b="1" kern="0" dirty="0">
                <a:solidFill>
                  <a:schemeClr val="tx1"/>
                </a:solidFill>
              </a:rPr>
              <a:t>Authorized Access for Serials</a:t>
            </a:r>
            <a:endParaRPr lang="en-US" altLang="en-US" sz="3600" b="1" kern="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25BC52-4F2D-A200-639E-B94C86C7B8B2}"/>
              </a:ext>
            </a:extLst>
          </p:cNvPr>
          <p:cNvSpPr txBox="1"/>
          <p:nvPr/>
        </p:nvSpPr>
        <p:spPr>
          <a:xfrm>
            <a:off x="685970" y="1418532"/>
            <a:ext cx="10419079" cy="68172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/>
              <a:t>RDA Terminology for Access Points (RDA 5.1.4 )</a:t>
            </a:r>
            <a:endParaRPr lang="en-US" sz="1600" dirty="0"/>
          </a:p>
          <a:p>
            <a:r>
              <a:rPr lang="en-US" sz="1600" dirty="0"/>
              <a:t>Access point:</a:t>
            </a:r>
          </a:p>
          <a:p>
            <a:pPr lvl="1"/>
            <a:r>
              <a:rPr lang="en-US" sz="1600" dirty="0"/>
              <a:t>A name, term code, etc., representing a specific entity</a:t>
            </a:r>
          </a:p>
          <a:p>
            <a:r>
              <a:rPr lang="en-US" sz="1600" dirty="0"/>
              <a:t>Authorized access point: </a:t>
            </a:r>
            <a:endParaRPr lang="en-US" sz="1600" b="1" dirty="0"/>
          </a:p>
          <a:p>
            <a:pPr lvl="1"/>
            <a:r>
              <a:rPr lang="en-US" sz="1600" dirty="0"/>
              <a:t>A standardized access point representing an entity</a:t>
            </a:r>
          </a:p>
          <a:p>
            <a:pPr lvl="1"/>
            <a:r>
              <a:rPr lang="en-US" sz="1600" dirty="0"/>
              <a:t>Variant access point: an alternative access point representing an entity</a:t>
            </a:r>
          </a:p>
          <a:p>
            <a:pPr lvl="1"/>
            <a:endParaRPr lang="en-US" sz="1600" dirty="0"/>
          </a:p>
          <a:p>
            <a:r>
              <a:rPr lang="en-US" sz="1600" b="1" dirty="0"/>
              <a:t>RDA Terminology for Titles (RDA 6.2)</a:t>
            </a:r>
            <a:endParaRPr lang="en-US" sz="1600" dirty="0">
              <a:ea typeface="Arial Unicode MS"/>
            </a:endParaRPr>
          </a:p>
          <a:p>
            <a:r>
              <a:rPr lang="en-US" sz="1600" dirty="0">
                <a:latin typeface="Arial"/>
                <a:ea typeface="Arial Unicode MS"/>
                <a:cs typeface="Arial Unicode MS"/>
              </a:rPr>
              <a:t>Title:</a:t>
            </a:r>
            <a:endParaRPr lang="en-US" sz="1600" dirty="0">
              <a:latin typeface="Arial"/>
              <a:ea typeface="Arial Unicode MS"/>
              <a:cs typeface="Arial"/>
            </a:endParaRPr>
          </a:p>
          <a:p>
            <a:pPr lvl="1"/>
            <a:r>
              <a:rPr lang="en-US" sz="1600" dirty="0">
                <a:latin typeface="Arial"/>
                <a:ea typeface="Arial Unicode MS"/>
                <a:cs typeface="Arial Unicode MS"/>
              </a:rPr>
              <a:t>A word, character, or group of words and/or characters by which a work is known.</a:t>
            </a:r>
            <a:endParaRPr lang="en-US" sz="1600" dirty="0">
              <a:latin typeface="Arial"/>
              <a:ea typeface="Arial Unicode MS"/>
              <a:cs typeface="Arial"/>
            </a:endParaRPr>
          </a:p>
          <a:p>
            <a:r>
              <a:rPr lang="en-US" sz="1600" dirty="0">
                <a:latin typeface="Arial"/>
                <a:ea typeface="Arial Unicode MS"/>
                <a:cs typeface="Arial"/>
              </a:rPr>
              <a:t>Preferred title:</a:t>
            </a:r>
          </a:p>
          <a:p>
            <a:pPr lvl="1"/>
            <a:r>
              <a:rPr lang="en-US" sz="1600" dirty="0">
                <a:latin typeface="Arial"/>
                <a:ea typeface="Arial Unicode MS"/>
                <a:cs typeface="Arial Unicode MS"/>
              </a:rPr>
              <a:t>The basis</a:t>
            </a:r>
            <a:r>
              <a:rPr lang="en-US" sz="1600" dirty="0">
                <a:ea typeface="Arial Unicode MS"/>
                <a:cs typeface="Arial Unicode MS"/>
              </a:rPr>
              <a:t> for AAP that is based on the title proper of first manifestation</a:t>
            </a:r>
            <a:endParaRPr lang="en-US" sz="1600" dirty="0">
              <a:ea typeface="Arial Unicode MS"/>
              <a:cs typeface="Arial"/>
            </a:endParaRPr>
          </a:p>
          <a:p>
            <a:r>
              <a:rPr lang="en-US" sz="1600" dirty="0">
                <a:ea typeface="Arial Unicode MS"/>
                <a:cs typeface="Arial Unicode MS"/>
              </a:rPr>
              <a:t>Variant title:</a:t>
            </a:r>
            <a:endParaRPr lang="en-US" sz="1600" dirty="0">
              <a:ea typeface="Arial Unicode MS"/>
              <a:cs typeface="Arial"/>
            </a:endParaRPr>
          </a:p>
          <a:p>
            <a:pPr lvl="1"/>
            <a:r>
              <a:rPr lang="en-US" sz="1600" dirty="0">
                <a:ea typeface="Arial Unicode MS"/>
                <a:cs typeface="Arial Unicode MS"/>
              </a:rPr>
              <a:t>Other title(s) in addition to the title or form of the title chosen as the preferred title for work</a:t>
            </a:r>
            <a:endParaRPr lang="en-US" sz="1600" dirty="0">
              <a:ea typeface="Arial Unicode MS"/>
              <a:cs typeface="Arial"/>
            </a:endParaRPr>
          </a:p>
          <a:p>
            <a:endParaRPr lang="en-US" sz="1600" dirty="0">
              <a:ea typeface="Arial Unicode MS"/>
              <a:cs typeface="Arial Unicode MS"/>
            </a:endParaRPr>
          </a:p>
          <a:p>
            <a:r>
              <a:rPr lang="en-US" sz="1600" b="1" dirty="0">
                <a:ea typeface="Arial Unicode MS"/>
                <a:cs typeface="Arial"/>
              </a:rPr>
              <a:t>Application for Serials*</a:t>
            </a:r>
            <a:endParaRPr lang="en-US" sz="1600" dirty="0">
              <a:ea typeface="Arial Unicode MS"/>
              <a:cs typeface="Arial"/>
            </a:endParaRPr>
          </a:p>
          <a:p>
            <a:r>
              <a:rPr lang="en-US" sz="1600" dirty="0">
                <a:ea typeface="Arial Unicode MS"/>
                <a:cs typeface="Arial"/>
              </a:rPr>
              <a:t>The authorized access point is the preferred title</a:t>
            </a:r>
          </a:p>
          <a:p>
            <a:endParaRPr lang="en-US" sz="1600" dirty="0">
              <a:ea typeface="Arial Unicode MS"/>
              <a:cs typeface="Arial"/>
            </a:endParaRPr>
          </a:p>
          <a:p>
            <a:endParaRPr lang="en-US" sz="1600" dirty="0">
              <a:ea typeface="Arial Unicode MS"/>
              <a:cs typeface="Arial"/>
            </a:endParaRPr>
          </a:p>
          <a:p>
            <a:r>
              <a:rPr lang="en-US" sz="1200" b="1" dirty="0">
                <a:ea typeface="Arial Unicode MS"/>
                <a:cs typeface="Arial"/>
              </a:rPr>
              <a:t>*</a:t>
            </a:r>
            <a:r>
              <a:rPr lang="en-US" sz="1200" dirty="0">
                <a:ea typeface="Arial Unicode MS"/>
                <a:cs typeface="Arial"/>
              </a:rPr>
              <a:t>Caveats</a:t>
            </a:r>
            <a:endParaRPr lang="en-US" sz="1200"/>
          </a:p>
          <a:p>
            <a:r>
              <a:rPr lang="en-US" sz="1200" dirty="0">
                <a:ea typeface="Arial Unicode MS"/>
                <a:cs typeface="Arial"/>
              </a:rPr>
              <a:t>Unless there is a creator recorded in the 1XX field</a:t>
            </a:r>
          </a:p>
          <a:p>
            <a:r>
              <a:rPr lang="en-US" sz="1200" dirty="0">
                <a:ea typeface="Arial Unicode MS"/>
                <a:cs typeface="Arial"/>
              </a:rPr>
              <a:t>If there is conflict with another work, add a term to break the conflict and record in the 130 field</a:t>
            </a:r>
          </a:p>
          <a:p>
            <a:pPr lvl="1"/>
            <a:endParaRPr lang="en-US" sz="1200" dirty="0">
              <a:ea typeface="Arial Unicode MS"/>
              <a:cs typeface="Arial"/>
            </a:endParaRPr>
          </a:p>
          <a:p>
            <a:endParaRPr lang="en-US" sz="1200" dirty="0">
              <a:ea typeface="Arial Unicode MS"/>
              <a:cs typeface="Arial"/>
            </a:endParaRPr>
          </a:p>
          <a:p>
            <a:pPr marL="285750" indent="-285750">
              <a:buFont typeface="Wingdings,Sans-Serif"/>
              <a:buChar char="§"/>
            </a:pPr>
            <a:endParaRPr lang="en-US" sz="1300" dirty="0">
              <a:ea typeface="Arial Unicode MS"/>
              <a:cs typeface="Arial"/>
            </a:endParaRPr>
          </a:p>
          <a:p>
            <a:endParaRPr lang="en-US" sz="1400" dirty="0">
              <a:ea typeface="Arial Unicode MS"/>
              <a:cs typeface="Arial"/>
            </a:endParaRPr>
          </a:p>
          <a:p>
            <a:endParaRPr lang="en-US" sz="1400" b="1" dirty="0">
              <a:ea typeface="Arial Unicode MS"/>
              <a:cs typeface="Arial"/>
            </a:endParaRPr>
          </a:p>
          <a:p>
            <a:endParaRPr lang="en-US" sz="1600" dirty="0">
              <a:ea typeface="Arial Unicode MS"/>
              <a:cs typeface="Arial Unicode M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D54E81-DE81-21E1-A621-2E585554A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6144-8E86-42B5-BE63-DF892F6594BE}" type="slidenum">
              <a:rPr lang="en-US" alt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462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50C4CA-D357-08CF-1CD3-0C3A9A93A3BA}"/>
              </a:ext>
            </a:extLst>
          </p:cNvPr>
          <p:cNvSpPr txBox="1"/>
          <p:nvPr/>
        </p:nvSpPr>
        <p:spPr>
          <a:xfrm>
            <a:off x="2235573" y="1176617"/>
            <a:ext cx="7189133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600" b="1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4C839EC5-8C3C-5755-6D33-79BD1AC79B85}"/>
              </a:ext>
            </a:extLst>
          </p:cNvPr>
          <p:cNvSpPr txBox="1">
            <a:spLocks/>
          </p:cNvSpPr>
          <p:nvPr/>
        </p:nvSpPr>
        <p:spPr bwMode="auto">
          <a:xfrm>
            <a:off x="609600" y="411116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9pPr>
          </a:lstStyle>
          <a:p>
            <a:endParaRPr lang="en-US" sz="3200" b="1" kern="0" dirty="0">
              <a:solidFill>
                <a:schemeClr val="tx1"/>
              </a:solidFill>
            </a:endParaRPr>
          </a:p>
          <a:p>
            <a:r>
              <a:rPr lang="en-US" sz="3200" b="1" kern="0" dirty="0">
                <a:solidFill>
                  <a:schemeClr val="tx1"/>
                </a:solidFill>
              </a:rPr>
              <a:t>Transcribed Manifestation Elements </a:t>
            </a:r>
            <a:endParaRPr lang="en-US" dirty="0"/>
          </a:p>
          <a:p>
            <a:endParaRPr lang="en-US" sz="2800" b="1" kern="0" dirty="0">
              <a:solidFill>
                <a:schemeClr val="tx1"/>
              </a:solidFill>
            </a:endParaRPr>
          </a:p>
          <a:p>
            <a:endParaRPr lang="en-US" sz="3200" b="1" kern="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25BC52-4F2D-A200-639E-B94C86C7B8B2}"/>
              </a:ext>
            </a:extLst>
          </p:cNvPr>
          <p:cNvSpPr txBox="1"/>
          <p:nvPr/>
        </p:nvSpPr>
        <p:spPr>
          <a:xfrm>
            <a:off x="822447" y="1464025"/>
            <a:ext cx="10419079" cy="60939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ea typeface="Arial Unicode MS"/>
                <a:cs typeface="Arial Unicode MS"/>
              </a:rPr>
              <a:t>RDA Terminology for Transcription (RDA 1.2)</a:t>
            </a:r>
            <a:endParaRPr lang="en-US" sz="1600">
              <a:ea typeface="Arial Unicode MS"/>
              <a:cs typeface="Arial"/>
            </a:endParaRPr>
          </a:p>
          <a:p>
            <a:r>
              <a:rPr lang="en-US" sz="1600" dirty="0">
                <a:ea typeface="Arial Unicode MS"/>
                <a:cs typeface="Arial Unicode MS"/>
              </a:rPr>
              <a:t> The information found on the resource (aka manifestation). </a:t>
            </a:r>
            <a:endParaRPr lang="en-US" sz="1600">
              <a:latin typeface="Arial Unicode MS"/>
              <a:ea typeface="Arial Unicode MS"/>
              <a:cs typeface="Arial Unicode MS"/>
            </a:endParaRPr>
          </a:p>
          <a:p>
            <a:endParaRPr lang="en-US" sz="1600" dirty="0">
              <a:ea typeface="Arial Unicode MS"/>
              <a:cs typeface="Arial Unicode MS"/>
            </a:endParaRPr>
          </a:p>
          <a:p>
            <a:r>
              <a:rPr lang="en-US" sz="1600" b="1" dirty="0">
                <a:ea typeface="Arial Unicode MS"/>
                <a:cs typeface="Arial Unicode MS"/>
              </a:rPr>
              <a:t>RDA Core Elements for Transcription (RDA 1.3-1.4)</a:t>
            </a:r>
            <a:endParaRPr lang="en-US" sz="1600" b="1"/>
          </a:p>
          <a:p>
            <a:r>
              <a:rPr lang="en-US" sz="1600" dirty="0">
                <a:ea typeface="Arial Unicode MS"/>
                <a:cs typeface="Arial Unicode MS"/>
              </a:rPr>
              <a:t>Manifestation Elements</a:t>
            </a:r>
          </a:p>
          <a:p>
            <a:pPr lvl="1">
              <a:lnSpc>
                <a:spcPct val="150000"/>
              </a:lnSpc>
            </a:pPr>
            <a:r>
              <a:rPr lang="en-US" sz="1600" dirty="0">
                <a:ea typeface="Arial Unicode MS"/>
                <a:cs typeface="Arial Unicode MS"/>
              </a:rPr>
              <a:t>Title</a:t>
            </a:r>
            <a:endParaRPr lang="en-US" dirty="0"/>
          </a:p>
          <a:p>
            <a:pPr lvl="1">
              <a:lnSpc>
                <a:spcPct val="150000"/>
              </a:lnSpc>
            </a:pPr>
            <a:r>
              <a:rPr lang="en-US" sz="1600" dirty="0">
                <a:ea typeface="Arial Unicode MS"/>
                <a:cs typeface="Arial Unicode MS"/>
              </a:rPr>
              <a:t>Statement of responsibility </a:t>
            </a:r>
          </a:p>
          <a:p>
            <a:pPr lvl="1">
              <a:lnSpc>
                <a:spcPct val="150000"/>
              </a:lnSpc>
            </a:pPr>
            <a:r>
              <a:rPr lang="en-US" sz="1600" dirty="0">
                <a:ea typeface="Arial Unicode MS"/>
                <a:cs typeface="Arial Unicode MS"/>
              </a:rPr>
              <a:t>Edition statement</a:t>
            </a:r>
          </a:p>
          <a:p>
            <a:pPr lvl="1">
              <a:lnSpc>
                <a:spcPct val="150000"/>
              </a:lnSpc>
            </a:pPr>
            <a:r>
              <a:rPr lang="en-US" sz="1600" dirty="0">
                <a:ea typeface="Arial Unicode MS"/>
                <a:cs typeface="Arial Unicode MS"/>
              </a:rPr>
              <a:t>Numbering information</a:t>
            </a:r>
          </a:p>
          <a:p>
            <a:pPr lvl="1">
              <a:lnSpc>
                <a:spcPct val="150000"/>
              </a:lnSpc>
            </a:pPr>
            <a:r>
              <a:rPr lang="en-US" sz="1600" dirty="0">
                <a:ea typeface="Arial Unicode MS"/>
                <a:cs typeface="Arial Unicode MS"/>
              </a:rPr>
              <a:t>Place of publisher, distributor, or manufacturer</a:t>
            </a:r>
          </a:p>
          <a:p>
            <a:pPr lvl="1">
              <a:lnSpc>
                <a:spcPct val="150000"/>
              </a:lnSpc>
            </a:pPr>
            <a:r>
              <a:rPr lang="en-US" sz="1600" dirty="0">
                <a:ea typeface="Arial Unicode MS"/>
                <a:cs typeface="Arial Unicode MS"/>
              </a:rPr>
              <a:t>Name of publisher, distributor, manufacture</a:t>
            </a:r>
          </a:p>
          <a:p>
            <a:pPr lvl="1">
              <a:lnSpc>
                <a:spcPct val="150000"/>
              </a:lnSpc>
            </a:pPr>
            <a:r>
              <a:rPr lang="en-US" sz="1600" dirty="0">
                <a:ea typeface="Arial Unicode MS"/>
                <a:cs typeface="Arial Unicode MS"/>
              </a:rPr>
              <a:t>Series Information other than ISSN</a:t>
            </a:r>
          </a:p>
          <a:p>
            <a:pPr lvl="1">
              <a:lnSpc>
                <a:spcPct val="150000"/>
              </a:lnSpc>
            </a:pPr>
            <a:endParaRPr lang="en-US" sz="1600" dirty="0">
              <a:ea typeface="Arial Unicode MS"/>
              <a:cs typeface="Arial Unicode MS"/>
            </a:endParaRPr>
          </a:p>
          <a:p>
            <a:r>
              <a:rPr lang="en-US" sz="1600" b="1" dirty="0">
                <a:ea typeface="Arial Unicode MS"/>
                <a:cs typeface="Arial"/>
              </a:rPr>
              <a:t>RDA Abbreviations and Symbols (Appendix B.4)</a:t>
            </a:r>
            <a:endParaRPr lang="en-US" sz="1600">
              <a:ea typeface="Arial Unicode MS"/>
              <a:cs typeface="Arial"/>
            </a:endParaRPr>
          </a:p>
          <a:p>
            <a:r>
              <a:rPr lang="en-US" sz="1600" dirty="0">
                <a:latin typeface="arial unicode ms"/>
                <a:ea typeface="arial unicode ms"/>
                <a:cs typeface="arial unicode ms"/>
              </a:rPr>
              <a:t>Use only those abbreviations found in the sources of information for the element</a:t>
            </a:r>
            <a:endParaRPr lang="en-US" sz="1600"/>
          </a:p>
          <a:p>
            <a:pPr lvl="1">
              <a:lnSpc>
                <a:spcPct val="150000"/>
              </a:lnSpc>
            </a:pPr>
            <a:endParaRPr lang="en-US" sz="1600" dirty="0">
              <a:ea typeface="Arial Unicode MS"/>
              <a:cs typeface="Arial Unicode MS"/>
            </a:endParaRPr>
          </a:p>
          <a:p>
            <a:pPr lvl="1"/>
            <a:endParaRPr lang="en-US" sz="1400" dirty="0">
              <a:ea typeface="Arial Unicode MS"/>
              <a:cs typeface="Arial Unicode MS"/>
            </a:endParaRPr>
          </a:p>
          <a:p>
            <a:endParaRPr lang="en-US" sz="1400" dirty="0">
              <a:ea typeface="Arial Unicode MS"/>
              <a:cs typeface="Arial Unicode MS"/>
            </a:endParaRPr>
          </a:p>
          <a:p>
            <a:pPr marL="285750" indent="-285750">
              <a:buFont typeface="Wingdings"/>
              <a:buChar char="§"/>
            </a:pPr>
            <a:endParaRPr lang="en-US" sz="1600" dirty="0">
              <a:ea typeface="Arial Unicode MS"/>
              <a:cs typeface="Arial Unicode MS"/>
            </a:endParaRPr>
          </a:p>
          <a:p>
            <a:pPr marL="285750" indent="-285750">
              <a:buFont typeface="Arial"/>
              <a:buChar char="•"/>
            </a:pPr>
            <a:endParaRPr lang="en-US" sz="1600" dirty="0">
              <a:ea typeface="Arial Unicode MS"/>
              <a:cs typeface="Arial Unicode M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4B9F1A-DCC1-8F46-8181-7BD826EB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6144-8E86-42B5-BE63-DF892F6594BE}" type="slidenum">
              <a:rPr lang="en-US" alt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797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50C4CA-D357-08CF-1CD3-0C3A9A93A3BA}"/>
              </a:ext>
            </a:extLst>
          </p:cNvPr>
          <p:cNvSpPr txBox="1"/>
          <p:nvPr/>
        </p:nvSpPr>
        <p:spPr>
          <a:xfrm>
            <a:off x="2235573" y="1176617"/>
            <a:ext cx="7189133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600" b="1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4C839EC5-8C3C-5755-6D33-79BD1AC79B85}"/>
              </a:ext>
            </a:extLst>
          </p:cNvPr>
          <p:cNvSpPr txBox="1">
            <a:spLocks/>
          </p:cNvSpPr>
          <p:nvPr/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8080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3200" b="1" kern="0" dirty="0">
                <a:solidFill>
                  <a:schemeClr val="tx1"/>
                </a:solidFill>
              </a:rPr>
              <a:t>Important Manifestation Elements for Serials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6107A7-EE2B-CCE1-03CC-08F1B2FFFE12}"/>
              </a:ext>
            </a:extLst>
          </p:cNvPr>
          <p:cNvSpPr txBox="1"/>
          <p:nvPr/>
        </p:nvSpPr>
        <p:spPr>
          <a:xfrm>
            <a:off x="954773" y="1671723"/>
            <a:ext cx="10401299" cy="3739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Wingdings"/>
              <a:buChar char="§"/>
            </a:pPr>
            <a:r>
              <a:rPr lang="en-US" sz="1600" dirty="0"/>
              <a:t>Date of publication, distribution, manufacture</a:t>
            </a:r>
          </a:p>
          <a:p>
            <a:pPr marL="285750" indent="-285750">
              <a:lnSpc>
                <a:spcPct val="150000"/>
              </a:lnSpc>
              <a:buFont typeface="Wingdings"/>
              <a:buChar char="§"/>
            </a:pPr>
            <a:r>
              <a:rPr lang="en-US" sz="1600" dirty="0"/>
              <a:t>Copyright date</a:t>
            </a:r>
          </a:p>
          <a:p>
            <a:pPr marL="285750" indent="-285750">
              <a:lnSpc>
                <a:spcPct val="150000"/>
              </a:lnSpc>
              <a:buFont typeface="Wingdings"/>
              <a:buChar char="§"/>
            </a:pPr>
            <a:r>
              <a:rPr lang="en-US" sz="1600" dirty="0"/>
              <a:t>Mode of issuance</a:t>
            </a:r>
          </a:p>
          <a:p>
            <a:pPr marL="285750" indent="-285750">
              <a:lnSpc>
                <a:spcPct val="150000"/>
              </a:lnSpc>
              <a:buFont typeface="Wingdings"/>
              <a:buChar char="§"/>
            </a:pPr>
            <a:r>
              <a:rPr lang="en-US" sz="1600" dirty="0"/>
              <a:t>Frequency</a:t>
            </a:r>
          </a:p>
          <a:p>
            <a:pPr marL="285750" indent="-285750">
              <a:lnSpc>
                <a:spcPct val="150000"/>
              </a:lnSpc>
              <a:buFont typeface="Wingdings"/>
              <a:buChar char="§"/>
            </a:pPr>
            <a:r>
              <a:rPr lang="en-US" sz="1600" dirty="0"/>
              <a:t>Identifier of manifestation (usually ISSN)</a:t>
            </a:r>
          </a:p>
          <a:p>
            <a:pPr marL="285750" indent="-285750">
              <a:lnSpc>
                <a:spcPct val="150000"/>
              </a:lnSpc>
              <a:buFont typeface="Wingdings"/>
              <a:buChar char="§"/>
            </a:pPr>
            <a:r>
              <a:rPr lang="en-US" sz="1600" dirty="0"/>
              <a:t>Key Title</a:t>
            </a:r>
          </a:p>
          <a:p>
            <a:pPr marL="285750" indent="-285750">
              <a:lnSpc>
                <a:spcPct val="150000"/>
              </a:lnSpc>
              <a:buFont typeface="Wingdings"/>
              <a:buChar char="§"/>
            </a:pPr>
            <a:r>
              <a:rPr lang="en-US" sz="1600" dirty="0"/>
              <a:t>Notes about elements:</a:t>
            </a:r>
          </a:p>
          <a:p>
            <a:pPr marL="742950" lvl="1" indent="-285750">
              <a:lnSpc>
                <a:spcPct val="150000"/>
              </a:lnSpc>
              <a:buFont typeface="Wingdings"/>
              <a:buChar char="§"/>
            </a:pPr>
            <a:r>
              <a:rPr lang="en-US" sz="1600" dirty="0"/>
              <a:t>Source of title</a:t>
            </a:r>
          </a:p>
          <a:p>
            <a:pPr marL="742950" lvl="1" indent="-285750">
              <a:lnSpc>
                <a:spcPct val="150000"/>
              </a:lnSpc>
              <a:buFont typeface="Wingdings"/>
              <a:buChar char="§"/>
            </a:pPr>
            <a:r>
              <a:rPr lang="en-US" sz="1600" dirty="0"/>
              <a:t>Issue or part used as basis of description </a:t>
            </a:r>
          </a:p>
          <a:p>
            <a:pPr marL="742950" lvl="1" indent="-285750">
              <a:lnSpc>
                <a:spcPct val="150000"/>
              </a:lnSpc>
              <a:buFont typeface="Wingdings"/>
              <a:buChar char="§"/>
            </a:pPr>
            <a:r>
              <a:rPr lang="en-US" sz="1600" dirty="0"/>
              <a:t>Changes over time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AA9CF-88BE-0E52-BBE8-5AD2607A6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6144-8E86-42B5-BE63-DF892F6594BE}" type="slidenum">
              <a:rPr lang="en-US" alt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28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583</Words>
  <Application>Microsoft Office PowerPoint</Application>
  <PresentationFormat>Widescreen</PresentationFormat>
  <Paragraphs>137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 unicode ms</vt:lpstr>
      <vt:lpstr>arial unicode ms</vt:lpstr>
      <vt:lpstr>Arial</vt:lpstr>
      <vt:lpstr>Arial,Sans-Serif</vt:lpstr>
      <vt:lpstr>Calibri</vt:lpstr>
      <vt:lpstr>Calibri Light</vt:lpstr>
      <vt:lpstr>Wingdings</vt:lpstr>
      <vt:lpstr>Wingdings,Sans-Serif</vt:lpstr>
      <vt:lpstr>office theme</vt:lpstr>
      <vt:lpstr>Default Design</vt:lpstr>
      <vt:lpstr>CONSER Bridge Training Part One: Introduction</vt:lpstr>
      <vt:lpstr>Outline</vt:lpstr>
      <vt:lpstr>MARC21 Encoding for PCC RDA records*</vt:lpstr>
      <vt:lpstr>Terminology Comparison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CONSER Bridge Training 1</dc:title>
  <dc:subject>CONSER</dc:subject>
  <dc:creator/>
  <cp:keywords>RDA Serials cataloging</cp:keywords>
  <cp:lastModifiedBy>Phillips, Amy</cp:lastModifiedBy>
  <cp:revision>929</cp:revision>
  <dcterms:created xsi:type="dcterms:W3CDTF">2023-11-02T16:58:11Z</dcterms:created>
  <dcterms:modified xsi:type="dcterms:W3CDTF">2023-11-03T20:17:04Z</dcterms:modified>
</cp:coreProperties>
</file>